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2.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8" r:id="rId6"/>
    <p:sldMasterId id="2147484290" r:id="rId7"/>
    <p:sldMasterId id="2147484312" r:id="rId8"/>
    <p:sldMasterId id="2147484331" r:id="rId9"/>
    <p:sldMasterId id="2147484340" r:id="rId10"/>
    <p:sldMasterId id="2147484366" r:id="rId11"/>
  </p:sldMasterIdLst>
  <p:notesMasterIdLst>
    <p:notesMasterId r:id="rId54"/>
  </p:notesMasterIdLst>
  <p:handoutMasterIdLst>
    <p:handoutMasterId r:id="rId55"/>
  </p:handoutMasterIdLst>
  <p:sldIdLst>
    <p:sldId id="1308" r:id="rId12"/>
    <p:sldId id="1348" r:id="rId13"/>
    <p:sldId id="1346" r:id="rId14"/>
    <p:sldId id="1349" r:id="rId15"/>
    <p:sldId id="1351" r:id="rId16"/>
    <p:sldId id="1309" r:id="rId17"/>
    <p:sldId id="1310" r:id="rId18"/>
    <p:sldId id="1311" r:id="rId19"/>
    <p:sldId id="1312" r:id="rId20"/>
    <p:sldId id="1313" r:id="rId21"/>
    <p:sldId id="1314" r:id="rId22"/>
    <p:sldId id="1315" r:id="rId23"/>
    <p:sldId id="1316" r:id="rId24"/>
    <p:sldId id="1317" r:id="rId25"/>
    <p:sldId id="1318" r:id="rId26"/>
    <p:sldId id="1319" r:id="rId27"/>
    <p:sldId id="1320" r:id="rId28"/>
    <p:sldId id="1321" r:id="rId29"/>
    <p:sldId id="1322" r:id="rId30"/>
    <p:sldId id="1323" r:id="rId31"/>
    <p:sldId id="1324" r:id="rId32"/>
    <p:sldId id="1325" r:id="rId33"/>
    <p:sldId id="1326" r:id="rId34"/>
    <p:sldId id="1327" r:id="rId35"/>
    <p:sldId id="1328" r:id="rId36"/>
    <p:sldId id="1329" r:id="rId37"/>
    <p:sldId id="1330" r:id="rId38"/>
    <p:sldId id="1331" r:id="rId39"/>
    <p:sldId id="1332" r:id="rId40"/>
    <p:sldId id="1333" r:id="rId41"/>
    <p:sldId id="1334" r:id="rId42"/>
    <p:sldId id="1335" r:id="rId43"/>
    <p:sldId id="1336" r:id="rId44"/>
    <p:sldId id="1337" r:id="rId45"/>
    <p:sldId id="1338" r:id="rId46"/>
    <p:sldId id="1339" r:id="rId47"/>
    <p:sldId id="1340" r:id="rId48"/>
    <p:sldId id="1341" r:id="rId49"/>
    <p:sldId id="1342" r:id="rId50"/>
    <p:sldId id="1343" r:id="rId51"/>
    <p:sldId id="1344" r:id="rId52"/>
    <p:sldId id="1248"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ection>
        <p14:section name="Slides Template" id="{5B0B8DFF-57E5-4D4B-BA72-542DF84B8E2F}">
          <p14:sldIdLst>
            <p14:sldId id="1308"/>
            <p14:sldId id="1348"/>
            <p14:sldId id="1346"/>
            <p14:sldId id="1349"/>
            <p14:sldId id="1351"/>
            <p14:sldId id="1309"/>
            <p14:sldId id="1310"/>
            <p14:sldId id="1311"/>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Dave Field" initials="DF" lastIdx="2" clrIdx="4">
    <p:extLst>
      <p:ext uri="{19B8F6BF-5375-455C-9EA6-DF929625EA0E}">
        <p15:presenceInfo xmlns:p15="http://schemas.microsoft.com/office/powerpoint/2012/main" userId="S-1-12-1-1654777727-1266067501-124373401-24337989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7ECF8"/>
    <a:srgbClr val="5C2D91"/>
    <a:srgbClr val="EAE8EE"/>
    <a:srgbClr val="FFFFFF"/>
    <a:srgbClr val="737373"/>
    <a:srgbClr val="525252"/>
    <a:srgbClr val="B4009E"/>
    <a:srgbClr val="E3008C"/>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32" autoAdjust="0"/>
    <p:restoredTop sz="83829" autoAdjust="0"/>
  </p:normalViewPr>
  <p:slideViewPr>
    <p:cSldViewPr>
      <p:cViewPr varScale="1">
        <p:scale>
          <a:sx n="54" d="100"/>
          <a:sy n="54" d="100"/>
        </p:scale>
        <p:origin x="18" y="145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6-08-19T09:27:27.581" idx="1">
    <p:pos x="10" y="10"/>
    <p:text>Get new SPE eEssaging and Offer.</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6-08-19T09:33:09.563" idx="2">
    <p:pos x="10" y="10"/>
    <p:text>Add growth opportunity to talk track</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10/26/2016 12:39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10/26/2016 12:39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10/26/2016 12:39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Whether you are a Device Seller, a System Integrator focused on helping customers deploy Windows 10, a Managed Service provider with an emphasis on the cloud, an LSP focused on agreement renewals, a Security Services partner working to ensure the best protection for your customers, an Outsourced IT partner, or an ISV, you all have something in common for the next year.  Windows 10 deployments are going to be BIG.  As they happen, as YOU drive to make them happen, you have a great opportunity to better serve your customers.  Not just in your field of comfort, but also in additional service areas.  Because Windows 10 deployments require less labor minutes than in the past, you can dedicate fewer resources to this effort while transitioning more resources to the services Cross-Sell and Up-Sell motion – Gaining you more of those 40% margin, recurring revenue streams!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9458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Let’s recap for a moment…  </a:t>
            </a:r>
          </a:p>
          <a:p>
            <a:pPr marL="228600" indent="-228600">
              <a:buAutoNum type="arabicParenR"/>
            </a:pPr>
            <a:r>
              <a:rPr lang="en-US" sz="900" dirty="0"/>
              <a:t>People LIKE Windows</a:t>
            </a:r>
            <a:r>
              <a:rPr lang="en-US" sz="900" baseline="0" dirty="0"/>
              <a:t> 10!</a:t>
            </a:r>
          </a:p>
          <a:p>
            <a:pPr marL="228600" indent="-228600">
              <a:buAutoNum type="arabicParenR"/>
            </a:pPr>
            <a:r>
              <a:rPr lang="en-US" sz="900" dirty="0"/>
              <a:t>Big Deployment / Migration Opportunity in FY17, year #2 of Windows</a:t>
            </a:r>
            <a:r>
              <a:rPr lang="en-US" sz="900" baseline="0" dirty="0"/>
              <a:t> 10</a:t>
            </a:r>
            <a:r>
              <a:rPr lang="en-US" sz="900" dirty="0"/>
              <a:t>! </a:t>
            </a:r>
          </a:p>
          <a:p>
            <a:pPr marL="228600" indent="-228600">
              <a:buAutoNum type="arabicParenR"/>
            </a:pPr>
            <a:r>
              <a:rPr lang="en-US" sz="900" dirty="0"/>
              <a:t>There is opportunity for ALL types of partners to make more</a:t>
            </a:r>
            <a:r>
              <a:rPr lang="en-US" sz="900" baseline="0" dirty="0"/>
              <a:t> $ with</a:t>
            </a:r>
            <a:r>
              <a:rPr lang="en-US" sz="900" dirty="0"/>
              <a:t> Windows</a:t>
            </a:r>
            <a:r>
              <a:rPr lang="en-US" sz="900" baseline="0" dirty="0"/>
              <a:t> as the foundation for an IT Services business.</a:t>
            </a:r>
          </a:p>
          <a:p>
            <a:pPr marL="228600" indent="-228600">
              <a:buAutoNum type="arabicParenR"/>
            </a:pPr>
            <a:endParaRPr lang="en-US" sz="900" baseline="0" dirty="0"/>
          </a:p>
          <a:p>
            <a:pPr marL="0" indent="0">
              <a:buNone/>
            </a:pPr>
            <a:r>
              <a:rPr lang="en-US" sz="900" baseline="0" dirty="0"/>
              <a:t>Now let’s move on to how we talk to our customers about Windows 10.</a:t>
            </a:r>
            <a:br>
              <a:rPr lang="en-US" sz="900" dirty="0"/>
            </a:br>
            <a:br>
              <a:rPr lang="en-US" sz="900"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404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623888"/>
            <a:ext cx="2768600" cy="1557337"/>
          </a:xfrm>
        </p:spPr>
      </p:sp>
      <p:sp>
        <p:nvSpPr>
          <p:cNvPr id="3" name="Notes Placeholder 2"/>
          <p:cNvSpPr>
            <a:spLocks noGrp="1"/>
          </p:cNvSpPr>
          <p:nvPr>
            <p:ph type="body" idx="1"/>
          </p:nvPr>
        </p:nvSpPr>
        <p:spPr/>
        <p:txBody>
          <a:bodyPr/>
          <a:lstStyle/>
          <a:p>
            <a:r>
              <a:rPr lang="en-US" dirty="0"/>
              <a:t>Complete slide</a:t>
            </a:r>
            <a:r>
              <a:rPr lang="en-US" baseline="0" dirty="0"/>
              <a:t> talk track below.</a:t>
            </a:r>
          </a:p>
          <a:p>
            <a:endParaRPr lang="en-US" b="1" baseline="0" dirty="0"/>
          </a:p>
          <a:p>
            <a:r>
              <a:rPr lang="en-US" b="1" baseline="0" dirty="0"/>
              <a:t>Key points to land</a:t>
            </a:r>
          </a:p>
          <a:p>
            <a:pPr marL="171450" indent="-171450">
              <a:buFont typeface="Arial" panose="020B0604020202020204" pitchFamily="34" charset="0"/>
              <a:buChar char="•"/>
            </a:pPr>
            <a:r>
              <a:rPr lang="en-US" dirty="0"/>
              <a:t>The current technological transformation cuts across all industries and companies big and small. Even the most entrenched industries are being disrupted by digital transformation.</a:t>
            </a:r>
          </a:p>
          <a:p>
            <a:pPr marL="171450" indent="-171450">
              <a:buFont typeface="Arial" panose="020B0604020202020204" pitchFamily="34" charset="0"/>
              <a:buChar char="•"/>
            </a:pPr>
            <a:r>
              <a:rPr lang="en-US" dirty="0"/>
              <a:t>Some of the most disruptive companies we have seen arise over the last few years have been riding this trend.</a:t>
            </a:r>
          </a:p>
          <a:p>
            <a:pPr marL="171450" indent="-171450">
              <a:buFont typeface="Arial" panose="020B0604020202020204" pitchFamily="34" charset="0"/>
              <a:buChar char="•"/>
            </a:pPr>
            <a:r>
              <a:rPr lang="en-US" dirty="0"/>
              <a:t>These companies are using technology to meet the demand for more personal experiences for customers.</a:t>
            </a:r>
          </a:p>
          <a:p>
            <a:pPr marL="171450" indent="-171450">
              <a:buFont typeface="Arial" panose="020B0604020202020204" pitchFamily="34" charset="0"/>
              <a:buChar char="•"/>
            </a:pPr>
            <a:r>
              <a:rPr lang="en-US" baseline="0" dirty="0"/>
              <a:t>Established companies are creating more personal experiences – leading the charge of their digital transformation, in attempts of beating </a:t>
            </a:r>
            <a:r>
              <a:rPr lang="en-US" dirty="0"/>
              <a:t>digital disruptors</a:t>
            </a:r>
            <a:r>
              <a:rPr lang="en-US" baseline="0" dirty="0"/>
              <a:t> to the punch</a:t>
            </a:r>
            <a:endParaRPr lang="en-US" dirty="0"/>
          </a:p>
          <a:p>
            <a:pPr marL="171450" marR="0" indent="-17145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dirty="0"/>
          </a:p>
          <a:p>
            <a:r>
              <a:rPr lang="en-US" b="1" dirty="0"/>
              <a:t>Talk track</a:t>
            </a:r>
          </a:p>
          <a:p>
            <a:r>
              <a:rPr lang="en-US" dirty="0"/>
              <a:t>We have seen a wave</a:t>
            </a:r>
            <a:r>
              <a:rPr lang="en-US" baseline="0" dirty="0"/>
              <a:t> of digital transformation happening in business over the last few years.  </a:t>
            </a:r>
            <a:r>
              <a:rPr lang="en-US" dirty="0"/>
              <a:t>This transformation cuts across all industries and companies big and small.</a:t>
            </a:r>
          </a:p>
          <a:p>
            <a:endParaRPr lang="en-US" dirty="0"/>
          </a:p>
          <a:p>
            <a:r>
              <a:rPr lang="en-US" dirty="0"/>
              <a:t>Some of the most disruptive companies we have seen arise over the last few years have been riding this trend. These companies are using technology to meet the demand for more personal experiences for customers.</a:t>
            </a:r>
          </a:p>
          <a:p>
            <a:endParaRPr lang="en-US" dirty="0"/>
          </a:p>
          <a:p>
            <a:r>
              <a:rPr lang="en-US" dirty="0"/>
              <a:t>Companies like: Uber delivering the type of car when and where you need it making it reliable and seamless – and disrupting the 100+ year old taxi industry.</a:t>
            </a:r>
          </a:p>
          <a:p>
            <a:r>
              <a:rPr lang="en-US" dirty="0" err="1"/>
              <a:t>AirBnB</a:t>
            </a:r>
            <a:r>
              <a:rPr lang="en-US" dirty="0"/>
              <a:t>, taking the middle-man out of lodging and really allowing you to find a perfect, and personal location. </a:t>
            </a:r>
          </a:p>
          <a:p>
            <a:endParaRPr lang="en-US" dirty="0"/>
          </a:p>
          <a:p>
            <a:r>
              <a:rPr lang="en-US" dirty="0"/>
              <a:t>Even the most entrenched industries are being disrupted by digital transformation.</a:t>
            </a:r>
          </a:p>
          <a:p>
            <a:r>
              <a:rPr lang="en-US" dirty="0"/>
              <a:t> </a:t>
            </a:r>
          </a:p>
          <a:p>
            <a:r>
              <a:rPr lang="en-US" dirty="0"/>
              <a:t>(Click)</a:t>
            </a:r>
          </a:p>
          <a:p>
            <a:endParaRPr lang="en-US" dirty="0"/>
          </a:p>
          <a:p>
            <a:r>
              <a:rPr lang="en-US" dirty="0"/>
              <a:t>But digital transformation is not just on the minds of startups.</a:t>
            </a:r>
          </a:p>
          <a:p>
            <a:endParaRPr lang="en-US" dirty="0"/>
          </a:p>
          <a:p>
            <a:r>
              <a:rPr lang="en-US" dirty="0"/>
              <a:t>We see companies from established travel, hospitality, banking, healthcare, retail, and a host of others working hard to digitally transform themselves.  They are not just worried about non-traditional competitors or new business models invading their space—they are using these more personal experiences to succeed.</a:t>
            </a:r>
          </a:p>
          <a:p>
            <a:endParaRPr lang="en-US" dirty="0"/>
          </a:p>
          <a:p>
            <a:r>
              <a:rPr lang="en-US" dirty="0"/>
              <a:t>In a world where digital technology is evolving and often disrupting any industry you can think of, building and maintaining personalized customer relationships has become more important than ever. That’s why CMOs and brand leaders need to look beyond the traditional marketing tactics of yesterday and embrace new, immersive and unexpected ways of delivering powerful experiences for their customers.</a:t>
            </a:r>
          </a:p>
          <a:p>
            <a:endParaRPr lang="en-US" dirty="0"/>
          </a:p>
          <a:p>
            <a:r>
              <a:rPr lang="en-US" dirty="0"/>
              <a:t>Virgin Atlantic did just that with the creation of Ida, an immersive digital adventure which features specially created content that takes viewers on a guided tour through a virtual Upper Class experience, from check-in to boarding — all shown on a compact mobile device that can meet the audience where they are.</a:t>
            </a:r>
          </a:p>
          <a:p>
            <a:r>
              <a:rPr lang="en-US" dirty="0"/>
              <a:t>Ida allows Virgin Atlantic to seamlessly and flexibly share this experience across multiple devices, while capturing more insightful intelligence about their customers’ wants and needs. </a:t>
            </a:r>
          </a:p>
          <a:p>
            <a:endParaRPr lang="en-US" dirty="0"/>
          </a:p>
          <a:p>
            <a:r>
              <a:rPr lang="en-US" dirty="0"/>
              <a:t>Whether at large trade events or sending field agents for small-scale client meetings, they have a digital experience to share that isn’t the focal point, but rather a way to create curiosity and spark conversations.</a:t>
            </a:r>
          </a:p>
          <a:p>
            <a:endParaRPr lang="en-US" sz="800" dirty="0"/>
          </a:p>
          <a:p>
            <a:r>
              <a:rPr lang="en-US" sz="800" dirty="0"/>
              <a:t>**************************************************************************************************</a:t>
            </a:r>
          </a:p>
          <a:p>
            <a:r>
              <a:rPr lang="en-US" sz="800" dirty="0"/>
              <a:t>** Talk track from here is based on Virgin Atlantic case study.  Other case study links are at the end of the slide notes.  Feel free to replace with a different case study that is more appropriate for your customer.  **</a:t>
            </a:r>
          </a:p>
          <a:p>
            <a:r>
              <a:rPr lang="en-US" sz="800" dirty="0"/>
              <a:t>**************************************************************************************************</a:t>
            </a:r>
          </a:p>
          <a:p>
            <a:r>
              <a:rPr lang="en-US" sz="700" dirty="0"/>
              <a:t>Virgin Atlantic, source: http://blogs.microsoft.com/business-matters/2015/11/10/virgin-atlantic-brings-its-customer-experience-to-life-using-windows-10/</a:t>
            </a:r>
          </a:p>
          <a:p>
            <a:r>
              <a:rPr lang="en-US" sz="700" dirty="0"/>
              <a:t>TGIF, source: http://news.microsoft.com/2015/01/12/tgi-fridays-partners-with-microsoft-on-tablets-to-streamline-orders-improve-customers-visits/</a:t>
            </a:r>
          </a:p>
          <a:p>
            <a:r>
              <a:rPr lang="en-US" sz="700" dirty="0"/>
              <a:t>SunGard, https://www.sungard.com/company/newsroom/press-releases/2015/investor-financial-planning-apps-2015</a:t>
            </a:r>
          </a:p>
          <a:p>
            <a:r>
              <a:rPr lang="en-US" sz="700" dirty="0"/>
              <a:t>Sheraton Hotels and Resorts, https://customers.microsoft.com/Pages/CustomerStory.aspx?recid=6799 </a:t>
            </a:r>
          </a:p>
          <a:p>
            <a:r>
              <a:rPr lang="en-US" sz="700" dirty="0"/>
              <a:t>University of Pittsburgh Medical Center (UPMC), https://customers.microsoft.com/Pages/CustomerStory.aspx?recid=3094</a:t>
            </a:r>
            <a:endParaRPr lang="en-US" sz="800" dirty="0"/>
          </a:p>
          <a:p>
            <a:r>
              <a:rPr lang="en-US" sz="800" dirty="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9570AB-282D-4F9A-AAF7-479BFA1C373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2016 Microsoft Corporation. All rights reserved. MICROSOFT MAKES NO WARRANTIES, EXPRESS, IMPLIED OR STATUTORY, AS TO THE INFORMATION IN THIS PRESENTATION</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460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5938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9570AB-282D-4F9A-AAF7-479BFA1C373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2016 Microsoft Corporation. All rights reserved. MICROSOFT MAKES NO WARRANTIES, EXPRESS, IMPLIED OR STATUTORY, AS TO THE INFORMATION IN THIS PRESENTATION</a:t>
            </a:r>
            <a:endParaRPr kumimoji="0" lang="en-US" sz="1800" b="0" i="0" u="none" strike="noStrike" kern="0" cap="none" spc="0" normalizeH="0" baseline="0" noProof="0" dirty="0">
              <a:ln>
                <a:noFill/>
              </a:ln>
              <a:solidFill>
                <a:sysClr val="windowText" lastClr="000000"/>
              </a:solidFill>
              <a:effectLst/>
              <a:uLnTx/>
              <a:uFillTx/>
            </a:endParaRPr>
          </a:p>
        </p:txBody>
      </p:sp>
      <p:sp>
        <p:nvSpPr>
          <p:cNvPr id="8" name="Slide Image Placeholder 7"/>
          <p:cNvSpPr>
            <a:spLocks noGrp="1" noRot="1" noChangeAspect="1"/>
          </p:cNvSpPr>
          <p:nvPr>
            <p:ph type="sldImg"/>
          </p:nvPr>
        </p:nvSpPr>
        <p:spPr>
          <a:xfrm>
            <a:off x="687388" y="623888"/>
            <a:ext cx="2768600" cy="1557337"/>
          </a:xfrm>
        </p:spPr>
      </p:sp>
      <p:sp>
        <p:nvSpPr>
          <p:cNvPr id="9" name="Notes Placeholder 8"/>
          <p:cNvSpPr>
            <a:spLocks noGrp="1"/>
          </p:cNvSpPr>
          <p:nvPr>
            <p:ph type="body" idx="1"/>
          </p:nvPr>
        </p:nvSpPr>
        <p:spPr/>
        <p:txBody>
          <a:bodyPr/>
          <a:lstStyle/>
          <a:p>
            <a:r>
              <a:rPr lang="en-US" dirty="0"/>
              <a:t>[Complete slide</a:t>
            </a:r>
            <a:r>
              <a:rPr lang="en-US" baseline="0" dirty="0"/>
              <a:t> talk track below.]</a:t>
            </a:r>
          </a:p>
          <a:p>
            <a:endParaRPr lang="en-US" b="1" baseline="0" dirty="0"/>
          </a:p>
          <a:p>
            <a:r>
              <a:rPr lang="en-US" b="1" baseline="0" dirty="0"/>
              <a:t>Key points to land</a:t>
            </a:r>
          </a:p>
          <a:p>
            <a:pPr marL="171450" marR="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Security is key to a successful</a:t>
            </a:r>
            <a:r>
              <a:rPr lang="en-US" baseline="0" dirty="0"/>
              <a:t> digital transformation.   We’ve made great investments in Security to </a:t>
            </a:r>
            <a:r>
              <a:rPr lang="en-US" dirty="0"/>
              <a:t>protect your company from modern security threats,</a:t>
            </a:r>
            <a:r>
              <a:rPr lang="en-US" baseline="0" dirty="0"/>
              <a:t> </a:t>
            </a:r>
            <a:r>
              <a:rPr lang="en-US" dirty="0"/>
              <a:t>Windows is THE  most  trusted platform for businesses</a:t>
            </a:r>
          </a:p>
          <a:p>
            <a:pPr marL="171450" marR="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designed Windows to help you lower TCO and get rid of a lot of the costly processes that you were using before.</a:t>
            </a:r>
          </a:p>
          <a:p>
            <a:pPr marL="171450" indent="-171450">
              <a:buFont typeface="Arial" panose="020B0604020202020204" pitchFamily="34" charset="0"/>
              <a:buChar char="•"/>
            </a:pPr>
            <a:r>
              <a:rPr lang="en-US" baseline="0" dirty="0"/>
              <a:t>Windows exceeds</a:t>
            </a:r>
            <a:r>
              <a:rPr lang="en-US" dirty="0"/>
              <a:t> employee expectations for more personal computing and productivity.</a:t>
            </a:r>
          </a:p>
          <a:p>
            <a:pPr marL="171450" indent="-171450">
              <a:buFont typeface="Arial" panose="020B0604020202020204" pitchFamily="34" charset="0"/>
              <a:buChar char="•"/>
            </a:pPr>
            <a:r>
              <a:rPr lang="en-US" dirty="0"/>
              <a:t>That is delivered on with the versatile</a:t>
            </a:r>
            <a:r>
              <a:rPr lang="en-US" baseline="0" dirty="0"/>
              <a:t> </a:t>
            </a:r>
            <a:r>
              <a:rPr lang="en-US" dirty="0"/>
              <a:t>devices you already own, AND lighting up the newest and most innovative devices out there.</a:t>
            </a:r>
          </a:p>
          <a:p>
            <a:pPr marL="0" indent="0">
              <a:buFont typeface="Arial" panose="020B0604020202020204" pitchFamily="34" charset="0"/>
              <a:buNone/>
            </a:pPr>
            <a:endParaRPr lang="en-US" dirty="0"/>
          </a:p>
          <a:p>
            <a:r>
              <a:rPr lang="en-US" b="1" dirty="0"/>
              <a:t>Talk track</a:t>
            </a:r>
          </a:p>
          <a:p>
            <a:r>
              <a:rPr lang="en-US" dirty="0"/>
              <a:t>These needs have guided our investments in Windows 10. </a:t>
            </a:r>
          </a:p>
          <a:p>
            <a:endParaRPr lang="en-US" dirty="0"/>
          </a:p>
          <a:p>
            <a:r>
              <a:rPr lang="en-US" dirty="0"/>
              <a:t>We could talk for hours about security alone, where we are working hard to deliver new ways to protect your company from modern security threats - making Windows THE most trusted platform for businesses.</a:t>
            </a:r>
          </a:p>
          <a:p>
            <a:endParaRPr lang="en-US" dirty="0"/>
          </a:p>
          <a:p>
            <a:r>
              <a:rPr lang="en-US" dirty="0"/>
              <a:t>We have also designed Windows to help you lower TCO by making your IT department more productive. We want to help you reduce the amount you are investing in maintaining the status quo with old infrastructure and processes, so you have more to invest in digital transformation.</a:t>
            </a:r>
          </a:p>
          <a:p>
            <a:endParaRPr lang="en-US" dirty="0"/>
          </a:p>
          <a:p>
            <a:r>
              <a:rPr lang="en-US" dirty="0"/>
              <a:t>And we are focused on the user, meeting and exceeding their productivity needs—and delivering on their expectations for more personal computing. </a:t>
            </a:r>
          </a:p>
          <a:p>
            <a:endParaRPr lang="en-US" dirty="0"/>
          </a:p>
          <a:p>
            <a:r>
              <a:rPr lang="en-US" dirty="0"/>
              <a:t>We are delivering this on with the devices you already own, AND lighting up the newest and most innovative devices out there.</a:t>
            </a:r>
          </a:p>
          <a:p>
            <a:endParaRPr lang="en-US" dirty="0"/>
          </a:p>
          <a:p>
            <a:endParaRPr lang="en-US" dirty="0"/>
          </a:p>
          <a:p>
            <a:r>
              <a:rPr lang="en-US" dirty="0"/>
              <a:t> </a:t>
            </a:r>
          </a:p>
          <a:p>
            <a:endParaRPr lang="en-US" dirty="0"/>
          </a:p>
        </p:txBody>
      </p:sp>
    </p:spTree>
    <p:extLst>
      <p:ext uri="{BB962C8B-B14F-4D97-AF65-F5344CB8AC3E}">
        <p14:creationId xmlns:p14="http://schemas.microsoft.com/office/powerpoint/2010/main" val="70428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623888"/>
            <a:ext cx="2768600" cy="1557337"/>
          </a:xfrm>
        </p:spPr>
      </p:sp>
      <p:sp>
        <p:nvSpPr>
          <p:cNvPr id="3" name="Notes Placeholder 2"/>
          <p:cNvSpPr>
            <a:spLocks noGrp="1"/>
          </p:cNvSpPr>
          <p:nvPr>
            <p:ph type="body" idx="1"/>
          </p:nvPr>
        </p:nvSpPr>
        <p:spPr/>
        <p:txBody>
          <a:bodyPr/>
          <a:lstStyle/>
          <a:p>
            <a:r>
              <a:rPr lang="en-US" sz="900" b="1" dirty="0"/>
              <a:t>[</a:t>
            </a:r>
            <a:r>
              <a:rPr lang="en-US" dirty="0"/>
              <a:t>Complete slide</a:t>
            </a:r>
            <a:r>
              <a:rPr lang="en-US" baseline="0" dirty="0"/>
              <a:t> talk track below.]</a:t>
            </a:r>
          </a:p>
          <a:p>
            <a:endParaRPr lang="en-US" b="1" baseline="0" dirty="0"/>
          </a:p>
          <a:p>
            <a:r>
              <a:rPr lang="en-US" b="1" baseline="0" dirty="0"/>
              <a:t>Key points to land</a:t>
            </a:r>
          </a:p>
          <a:p>
            <a:pPr marL="171450" lvl="0" indent="-171450">
              <a:buFont typeface="Arial" panose="020B0604020202020204" pitchFamily="34" charset="0"/>
              <a:buChar char="•"/>
            </a:pPr>
            <a:r>
              <a:rPr lang="en-US" dirty="0"/>
              <a:t>Passwords need to be replaced with something more secure, but we don’t stop there, we drive a series</a:t>
            </a:r>
            <a:r>
              <a:rPr lang="en-US" baseline="0" dirty="0"/>
              <a:t> of innovations that will both protect identities and delight users.</a:t>
            </a:r>
          </a:p>
          <a:p>
            <a:pPr marL="171450" lvl="0" indent="-171450">
              <a:buFont typeface="Arial" panose="020B0604020202020204" pitchFamily="34" charset="0"/>
              <a:buChar char="•"/>
            </a:pPr>
            <a:r>
              <a:rPr lang="en-US" baseline="0" dirty="0"/>
              <a:t>Running only the software you trust is a key to protecting your devices.  Windows does this to help eliminate malware.</a:t>
            </a:r>
          </a:p>
          <a:p>
            <a:pPr marL="171450" lvl="0" indent="-171450">
              <a:buFont typeface="Arial" panose="020B0604020202020204" pitchFamily="34" charset="0"/>
              <a:buChar char="•"/>
            </a:pPr>
            <a:r>
              <a:rPr lang="en-US" baseline="0" dirty="0"/>
              <a:t>EDP products against accidental data leakage.</a:t>
            </a:r>
          </a:p>
          <a:p>
            <a:pPr marL="171450" lvl="0" indent="-171450">
              <a:buFont typeface="Arial" panose="020B0604020202020204" pitchFamily="34" charset="0"/>
              <a:buChar char="•"/>
            </a:pPr>
            <a:r>
              <a:rPr lang="en-US" baseline="0" dirty="0"/>
              <a:t>Barcelona uses micro-virtualization to secure the browsing sessions. (Coming in 2017)</a:t>
            </a:r>
          </a:p>
          <a:p>
            <a:pPr marL="171450" lvl="0" indent="-171450">
              <a:buFont typeface="Arial" panose="020B0604020202020204" pitchFamily="34" charset="0"/>
              <a:buChar char="•"/>
            </a:pPr>
            <a:r>
              <a:rPr lang="en-US" baseline="0" dirty="0"/>
              <a:t>Windows Defender ATP provides post breach protection to quickly detect suspicious behavior.</a:t>
            </a:r>
          </a:p>
          <a:p>
            <a:pPr marL="171450" lvl="0" indent="-171450">
              <a:buFont typeface="Arial" panose="020B0604020202020204" pitchFamily="34" charset="0"/>
              <a:buChar char="•"/>
            </a:pPr>
            <a:endParaRPr lang="en-US" dirty="0"/>
          </a:p>
          <a:p>
            <a:endParaRPr lang="en-US" sz="900" b="1" dirty="0"/>
          </a:p>
          <a:p>
            <a:r>
              <a:rPr lang="en-US" sz="900" b="1" dirty="0"/>
              <a:t>Replace Passwords &amp; Protect corporate identities]</a:t>
            </a:r>
            <a:endParaRPr lang="en-US" sz="900" dirty="0"/>
          </a:p>
          <a:p>
            <a:r>
              <a:rPr lang="en-US" sz="900" dirty="0"/>
              <a:t>It starts with replacing passwords and protecting corporate identities.  </a:t>
            </a:r>
          </a:p>
          <a:p>
            <a:endParaRPr lang="en-US" sz="900" dirty="0"/>
          </a:p>
          <a:p>
            <a:r>
              <a:rPr lang="en-US" sz="900" dirty="0"/>
              <a:t>Windows Hello and Microsoft Passport are the most personal and secure way to access Windows devices and services and today.  They provide enterprise grade security with fingerprint, facial, and iris recognition. </a:t>
            </a:r>
          </a:p>
          <a:p>
            <a:endParaRPr lang="en-US" sz="900" dirty="0"/>
          </a:p>
          <a:p>
            <a:r>
              <a:rPr lang="en-US" sz="900" dirty="0"/>
              <a:t>This summer we will make good on the promise to enable you to use you phone to remotely unlock your Windows 10 PC’s, we’ll start with Windows Phone and Android this year and follow up with iOS next year.  Adding a second factor of authentication just got a lot easier and cost effective for your organization.</a:t>
            </a:r>
          </a:p>
          <a:p>
            <a:r>
              <a:rPr lang="en-US" sz="900" dirty="0"/>
              <a:t>But phones are just one type of device you want to use for authentication.  </a:t>
            </a:r>
            <a:r>
              <a:rPr lang="en-US" dirty="0"/>
              <a:t>So w</a:t>
            </a:r>
            <a:r>
              <a:rPr lang="en-US" sz="900" dirty="0"/>
              <a:t>e’re introducing the Microsoft Passport companion device framework. This </a:t>
            </a:r>
            <a:r>
              <a:rPr lang="en-US" dirty="0"/>
              <a:t>means that h</a:t>
            </a:r>
            <a:r>
              <a:rPr lang="en-US" sz="900" dirty="0"/>
              <a:t>ardware vendors </a:t>
            </a:r>
            <a:r>
              <a:rPr lang="en-US" dirty="0"/>
              <a:t>can more easily </a:t>
            </a:r>
            <a:r>
              <a:rPr lang="en-US" sz="900" dirty="0"/>
              <a:t>innovate and create devices of all types In addition, this framework allows you to extend multi-factor </a:t>
            </a:r>
            <a:r>
              <a:rPr lang="en-US" sz="900" dirty="0" err="1"/>
              <a:t>auth</a:t>
            </a:r>
            <a:r>
              <a:rPr lang="en-US" sz="900" dirty="0"/>
              <a:t> to sites and services on the web!</a:t>
            </a:r>
          </a:p>
          <a:p>
            <a:endParaRPr lang="en-US" sz="900" dirty="0"/>
          </a:p>
          <a:p>
            <a:r>
              <a:rPr lang="en-US" sz="900" dirty="0"/>
              <a:t>These devices will range from traditional ID cards</a:t>
            </a:r>
            <a:r>
              <a:rPr lang="en-US" dirty="0"/>
              <a:t> or smart cards</a:t>
            </a:r>
            <a:r>
              <a:rPr lang="en-US" sz="900" dirty="0"/>
              <a:t>, to wearables, or even </a:t>
            </a:r>
            <a:r>
              <a:rPr lang="en-US" sz="900" dirty="0" err="1"/>
              <a:t>IoT</a:t>
            </a:r>
            <a:r>
              <a:rPr lang="en-US" sz="900" dirty="0"/>
              <a:t> devices. Each of these devices can offer the same enterprise grade security that you’re used to today.  This means you can </a:t>
            </a:r>
            <a:r>
              <a:rPr lang="en-US" dirty="0"/>
              <a:t>choose the solution right for you—including </a:t>
            </a:r>
            <a:r>
              <a:rPr lang="en-US" sz="900" dirty="0"/>
              <a:t>defense, financial, retail, and health care—just to name a few.  </a:t>
            </a:r>
          </a:p>
          <a:p>
            <a:r>
              <a:rPr lang="en-US" sz="900" dirty="0"/>
              <a:t>You will see devices from partners like </a:t>
            </a:r>
            <a:r>
              <a:rPr lang="en-US" sz="900" dirty="0" err="1"/>
              <a:t>Yubico</a:t>
            </a:r>
            <a:r>
              <a:rPr lang="en-US" sz="900" dirty="0"/>
              <a:t>, HID, and others. One interesting device is the </a:t>
            </a:r>
            <a:r>
              <a:rPr lang="en-US" sz="900" dirty="0" err="1"/>
              <a:t>Nymi</a:t>
            </a:r>
            <a:r>
              <a:rPr lang="en-US" sz="900" dirty="0"/>
              <a:t> band.  The </a:t>
            </a:r>
            <a:r>
              <a:rPr lang="en-US" sz="900" dirty="0" err="1"/>
              <a:t>Nymi</a:t>
            </a:r>
            <a:r>
              <a:rPr lang="en-US" sz="900" dirty="0"/>
              <a:t> band can monitor your heart rate to uniquely identify you, and log you in when you get close to your device. </a:t>
            </a:r>
          </a:p>
          <a:p>
            <a:endParaRPr lang="en-US" sz="900" dirty="0"/>
          </a:p>
          <a:p>
            <a:r>
              <a:rPr lang="en-US" dirty="0"/>
              <a:t>In addition to authentication, we continue to harden the OS to protect corporate identities (certificates, tokens, tickets, etc.). This includes using hardware based virtualization to isolate and protect logins from attacks, heading off an entire category of attacks. </a:t>
            </a:r>
          </a:p>
          <a:p>
            <a:endParaRPr lang="en-US" dirty="0"/>
          </a:p>
          <a:p>
            <a:r>
              <a:rPr lang="en-US" dirty="0"/>
              <a:t>This means that, if an employee falls victim to an attack, Windows 10 has technologies, such as Credential Guard, to help contain the breach and prevent the attacker from moving beyond that device.</a:t>
            </a:r>
          </a:p>
          <a:p>
            <a:endParaRPr lang="en-US" dirty="0"/>
          </a:p>
          <a:p>
            <a:r>
              <a:rPr lang="en-US" dirty="0"/>
              <a:t>In the past, attackers could spread across your network from one device using a technique known as “Pass the Hash.”   With Windows 10, these attacks (in their current form) no longer work. </a:t>
            </a:r>
          </a:p>
          <a:p>
            <a:endParaRPr lang="en-US" dirty="0"/>
          </a:p>
          <a:p>
            <a:r>
              <a:rPr lang="en-US" sz="900" b="1" dirty="0"/>
              <a:t>[Only run software you trust]</a:t>
            </a:r>
          </a:p>
          <a:p>
            <a:r>
              <a:rPr lang="en-US" sz="900" dirty="0"/>
              <a:t>We have to rethink our approach to running only software we trust.  Today we run anti-malware programs and try to look for malware signatures. While important, we need to do more.  In one study almost half of the PCs breached lacked any currently detectable malware on them.  Hackers often compile specific code for specific attacks and they go after the weak like, the users, to get them to install it.</a:t>
            </a:r>
          </a:p>
          <a:p>
            <a:endParaRPr lang="en-US" sz="900" dirty="0"/>
          </a:p>
          <a:p>
            <a:r>
              <a:rPr lang="en-US" sz="900" dirty="0"/>
              <a:t>Windows protects the applications you run so you can ensure only software your IT department has signed is trusted and runs with a technology called Device Guard.  Even if an employee accidently downloads dangerous software your devices can be protected against it.</a:t>
            </a:r>
          </a:p>
          <a:p>
            <a:endParaRPr lang="en-US" sz="900" dirty="0"/>
          </a:p>
          <a:p>
            <a:r>
              <a:rPr lang="en-US" sz="900" b="1" dirty="0"/>
              <a:t>[Protect enterprise data against leaks, theft, or accidental disclosure.]</a:t>
            </a:r>
          </a:p>
          <a:p>
            <a:pPr marL="0" marR="0" indent="0" algn="l" defTabSz="932742" rtl="0" eaLnBrk="1" fontAlgn="auto" latinLnBrk="0" hangingPunct="1">
              <a:lnSpc>
                <a:spcPct val="100000"/>
              </a:lnSpc>
              <a:spcBef>
                <a:spcPts val="0"/>
              </a:spcBef>
              <a:spcAft>
                <a:spcPts val="0"/>
              </a:spcAft>
              <a:buClrTx/>
              <a:buSzTx/>
              <a:buFontTx/>
              <a:buNone/>
              <a:tabLst/>
              <a:defRPr/>
            </a:pPr>
            <a:r>
              <a:rPr lang="en-US" sz="900" dirty="0"/>
              <a:t>We are also making advances to help protect sensitive intellectual property.</a:t>
            </a:r>
          </a:p>
          <a:p>
            <a:endParaRPr lang="en-US" sz="900" dirty="0"/>
          </a:p>
          <a:p>
            <a:r>
              <a:rPr lang="en-US" sz="900" dirty="0"/>
              <a:t>With the increase of employee-owned devices in the enterprise, there’s also an increasing risk of accidental data disclosure through apps and services that are outside of the enterprise’s control like email, social media, and the public cloud.</a:t>
            </a:r>
          </a:p>
          <a:p>
            <a:endParaRPr lang="en-US" sz="900" dirty="0"/>
          </a:p>
          <a:p>
            <a:r>
              <a:rPr lang="en-US" sz="900" dirty="0"/>
              <a:t>Many of the existing solutions try to address this issue by requiring employees to switch between personal and work containers and apps, which can lead to a less than optimal user experience. Enterprise data protection (EDP) offers a better user experience, while helping to better separate and protect enterprise apps and data against accidental disclosure risks across both company and personal devices, without requiring changes in environments or apps. Additionally, EDP when used with Rights Management Services (RMS), can help to protect your enterprise data by persisting the protection even when your data roams or is shared.</a:t>
            </a:r>
          </a:p>
          <a:p>
            <a:endParaRPr lang="en-US" sz="900" b="1" dirty="0"/>
          </a:p>
          <a:p>
            <a:r>
              <a:rPr lang="en-US" sz="900" b="1" dirty="0"/>
              <a:t>[Browse Securely]</a:t>
            </a:r>
          </a:p>
          <a:p>
            <a:r>
              <a:rPr lang="en-US" sz="900" dirty="0"/>
              <a:t>Browsing securely is an area that many companies worry about.  This is an area where we are doing some very innovative things.</a:t>
            </a:r>
          </a:p>
          <a:p>
            <a:endParaRPr lang="en-US" sz="900" dirty="0"/>
          </a:p>
          <a:p>
            <a:r>
              <a:rPr lang="en-US" sz="900" dirty="0"/>
              <a:t>In 2017, we will introduce a way to move Edge browser sessions within a micro-virtualized environment.  Similar to how Credential Guard uses hardware based security today, this will isolate whatever is running in the browser from your corporate data, and protect your devices.</a:t>
            </a:r>
          </a:p>
          <a:p>
            <a:endParaRPr lang="en-US" sz="900" dirty="0"/>
          </a:p>
          <a:p>
            <a:r>
              <a:rPr lang="en-US" sz="900" dirty="0"/>
              <a:t>If a user’s session is attacked and the attacker is able to drop any type of malware or gain any kind of foothold on the device, it all disappears when the browser session is closed.</a:t>
            </a:r>
          </a:p>
          <a:p>
            <a:endParaRPr lang="en-US" sz="900" dirty="0"/>
          </a:p>
          <a:p>
            <a:r>
              <a:rPr lang="en-US" sz="900" dirty="0"/>
              <a:t>We are very excited about the level of security this can bring and will have more information to share as we progress and get closer to 2017.</a:t>
            </a:r>
          </a:p>
          <a:p>
            <a:endParaRPr lang="en-US" sz="900" dirty="0"/>
          </a:p>
          <a:p>
            <a:r>
              <a:rPr lang="en-US" sz="900" b="1" dirty="0"/>
              <a:t>[Detect suspicious behavior quickly]</a:t>
            </a:r>
            <a:endParaRPr lang="en-US" sz="900" dirty="0"/>
          </a:p>
          <a:p>
            <a:r>
              <a:rPr lang="en-US" sz="900" dirty="0"/>
              <a:t>Even with all of the defenses Windows 10 introduces it’s hard to keep every intruder out.  Sometimes they find and exploit vulnerabilities that aren’t known, or more often they find ways around the best defenses with social engineering and attacking the user. Regardless of how they get in, if you don’t know they are there they can do real damage.  While we will continue to invest heavily in building stronger defenses you should also use a mindset that assumes breach to provide additional protections.</a:t>
            </a:r>
          </a:p>
          <a:p>
            <a:endParaRPr lang="en-US" sz="900" dirty="0"/>
          </a:p>
          <a:p>
            <a:r>
              <a:rPr lang="en-US" sz="900" dirty="0"/>
              <a:t>Everything we have talked about so far is about working to better keep the users out of your devices and network.  To help protect our enterprise customers, we are developing Windows Defender Advanced Threat Protection, a new service that will help enterprises to detect, investigate, and respond to advanced attacks on your network</a:t>
            </a:r>
            <a:r>
              <a:rPr lang="en-US" sz="900" baseline="0" dirty="0"/>
              <a:t> and devices</a:t>
            </a:r>
            <a:r>
              <a:rPr lang="en-US" sz="900" dirty="0"/>
              <a:t>.</a:t>
            </a:r>
          </a:p>
          <a:p>
            <a:endParaRPr lang="en-US" sz="900" dirty="0"/>
          </a:p>
          <a:p>
            <a:r>
              <a:rPr lang="en-US" sz="900" dirty="0"/>
              <a:t>Let’s talk more about Windows</a:t>
            </a:r>
            <a:r>
              <a:rPr lang="en-US" sz="900" baseline="0" dirty="0"/>
              <a:t> Defender ATP… CLICK…</a:t>
            </a:r>
            <a:r>
              <a:rPr lang="en-US" sz="900" dirty="0"/>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9570AB-282D-4F9A-AAF7-479BFA1C373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2016 Microsoft Corporation. All rights reserved. MICROSOFT MAKES NO WARRANTIES, EXPRESS, IMPLIED OR STATUTORY, AS TO THE INFORMATION IN THIS PRESENTATION</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1678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solidFill>
                <a:schemeClr val="bg2"/>
              </a:solidFill>
              <a:uFill>
                <a:solidFill>
                  <a:srgbClr val="4F81BD"/>
                </a:solidFill>
              </a:uFill>
              <a:latin typeface="Arial" panose="020B0604020202020204" pitchFamily="34" charset="0"/>
              <a:cs typeface="Arial" panose="020B0604020202020204" pitchFamily="34" charset="0"/>
            </a:endParaRPr>
          </a:p>
          <a:p>
            <a:pPr marL="171450" indent="-171450">
              <a:buFontTx/>
              <a:buChar char="-"/>
            </a:pPr>
            <a:endParaRPr lang="en-US" b="1" dirty="0">
              <a:solidFill>
                <a:srgbClr val="FFFFFF"/>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srgbClr val="505050"/>
                </a:solidFill>
                <a:effectLst/>
                <a:uLnTx/>
                <a:uFillTx/>
                <a:latin typeface="Segoe UI"/>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rgbClr val="505050"/>
              </a:solidFill>
              <a:effectLst/>
              <a:uLnTx/>
              <a:uFillTx/>
              <a:latin typeface="Segoe UI"/>
            </a:endParaRPr>
          </a:p>
        </p:txBody>
      </p:sp>
    </p:spTree>
    <p:extLst>
      <p:ext uri="{BB962C8B-B14F-4D97-AF65-F5344CB8AC3E}">
        <p14:creationId xmlns:p14="http://schemas.microsoft.com/office/powerpoint/2010/main" val="2841479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want to know the financial</a:t>
            </a:r>
            <a:r>
              <a:rPr lang="en-US" baseline="0" dirty="0"/>
              <a:t>s of Windows 10, and Forrester has analyzed the Total Economic Impact, we will make this report available for you to use with your customers.  </a:t>
            </a:r>
          </a:p>
          <a:p>
            <a:r>
              <a:rPr lang="en-US" baseline="0" dirty="0"/>
              <a:t>To start with, most customers already are licensed to run Windows 10, so if they don’t deploy, they are not using something very valuable that they have already paid for.</a:t>
            </a:r>
          </a:p>
          <a:p>
            <a:r>
              <a:rPr lang="en-US" baseline="0" dirty="0"/>
              <a:t>We’ve talked about how the deployment costs are much lower than with prior versions, so now lets focus on three of the key economic benefits highlighted in this report:</a:t>
            </a:r>
          </a:p>
          <a:p>
            <a:pPr marL="171450" indent="-171450">
              <a:buFontTx/>
              <a:buChar char="-"/>
            </a:pPr>
            <a:r>
              <a:rPr lang="en-US" baseline="0" dirty="0"/>
              <a:t>15 % savings in IT desktop Management – “</a:t>
            </a:r>
            <a:r>
              <a:rPr lang="en-US" sz="900" b="0" i="0" u="none" strike="noStrike" kern="1200" baseline="0" dirty="0">
                <a:solidFill>
                  <a:schemeClr val="tx1"/>
                </a:solidFill>
                <a:latin typeface="Segoe UI Light" pitchFamily="34" charset="0"/>
                <a:ea typeface="+mn-ea"/>
                <a:cs typeface="+mn-cs"/>
              </a:rPr>
              <a:t>Windows 10 requires less IT administration time to install, manage, and support, with easy-to-use features and more self-service functions.”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b="0" i="0" u="none" strike="noStrike" kern="1200" baseline="0" dirty="0">
                <a:solidFill>
                  <a:schemeClr val="tx1"/>
                </a:solidFill>
                <a:latin typeface="Segoe UI Light" pitchFamily="34" charset="0"/>
                <a:ea typeface="+mn-ea"/>
                <a:cs typeface="+mn-cs"/>
              </a:rPr>
              <a:t>33% reduction in Security issues and time to resolve – “New features such as Credential Guard and Device Guard and improvements in existing features (such as BitLocker), security events requiring IT remediation are reduced or avoided.”</a:t>
            </a:r>
          </a:p>
          <a:p>
            <a:pPr marL="171450" indent="-171450">
              <a:buFontTx/>
              <a:buChar char="-"/>
            </a:pPr>
            <a:r>
              <a:rPr lang="en-US" sz="900" b="0" i="0" u="none" strike="noStrike" kern="1200" baseline="0" dirty="0">
                <a:solidFill>
                  <a:schemeClr val="tx1"/>
                </a:solidFill>
                <a:latin typeface="Segoe UI Light" pitchFamily="34" charset="0"/>
                <a:ea typeface="+mn-ea"/>
                <a:cs typeface="+mn-cs"/>
              </a:rPr>
              <a:t>25% reduction in employee time previously unavailable for work especially mobile workers, “enabling them to get more done more quickly wherever they may be.“</a:t>
            </a:r>
          </a:p>
          <a:p>
            <a:pPr marL="171450" indent="-171450">
              <a:buFontTx/>
              <a:buChar char="-"/>
            </a:pPr>
            <a:r>
              <a:rPr lang="en-US" sz="900" b="0" i="0" u="none" strike="noStrike" kern="1200" baseline="0" dirty="0">
                <a:solidFill>
                  <a:schemeClr val="tx1"/>
                </a:solidFill>
                <a:latin typeface="Segoe UI Light" pitchFamily="34" charset="0"/>
                <a:ea typeface="+mn-ea"/>
                <a:cs typeface="+mn-cs"/>
              </a:rPr>
              <a:t>Additional saving in Application Provisioning, Reduced or eliminated 3</a:t>
            </a:r>
            <a:r>
              <a:rPr lang="en-US" sz="900" b="0" i="0" u="none" strike="noStrike" kern="1200" baseline="30000" dirty="0">
                <a:solidFill>
                  <a:schemeClr val="tx1"/>
                </a:solidFill>
                <a:latin typeface="Segoe UI Light" pitchFamily="34" charset="0"/>
                <a:ea typeface="+mn-ea"/>
                <a:cs typeface="+mn-cs"/>
              </a:rPr>
              <a:t>rd</a:t>
            </a:r>
            <a:r>
              <a:rPr lang="en-US" sz="900" b="0" i="0" u="none" strike="noStrike" kern="1200" baseline="0" dirty="0">
                <a:solidFill>
                  <a:schemeClr val="tx1"/>
                </a:solidFill>
                <a:latin typeface="Segoe UI Light" pitchFamily="34" charset="0"/>
                <a:ea typeface="+mn-ea"/>
                <a:cs typeface="+mn-cs"/>
              </a:rPr>
              <a:t> party licensing, faster wake and boot time</a:t>
            </a:r>
          </a:p>
          <a:p>
            <a:pPr marL="0" indent="0">
              <a:buFontTx/>
              <a:buNone/>
            </a:pPr>
            <a:r>
              <a:rPr lang="en-US" sz="900" b="0" i="0" u="none" strike="noStrike" kern="1200" baseline="0" dirty="0">
                <a:solidFill>
                  <a:schemeClr val="tx1"/>
                </a:solidFill>
                <a:latin typeface="Segoe UI Light" pitchFamily="34" charset="0"/>
                <a:ea typeface="+mn-ea"/>
                <a:cs typeface="+mn-cs"/>
              </a:rPr>
              <a:t>With these savings against a lower deployment cost in less than half the time, they calculated a positive NPV of $403 per user over 3 years, a dramatic 188% ROI, and payback in only 13 Months.  </a:t>
            </a:r>
          </a:p>
          <a:p>
            <a:pPr marL="0" indent="0">
              <a:buFontTx/>
              <a:buNone/>
            </a:pPr>
            <a:r>
              <a:rPr lang="en-US" sz="900" b="0" i="0" u="none" strike="noStrike" kern="1200" baseline="0" dirty="0">
                <a:solidFill>
                  <a:schemeClr val="tx1"/>
                </a:solidFill>
                <a:latin typeface="Segoe UI Light" pitchFamily="34" charset="0"/>
                <a:ea typeface="+mn-ea"/>
                <a:cs typeface="+mn-cs"/>
              </a:rPr>
              <a:t>Your customers can’t afford NOT to deploy the Windows 10 system that they already own!</a:t>
            </a:r>
          </a:p>
          <a:p>
            <a:pPr marL="0" indent="0">
              <a:buFontTx/>
              <a:buNone/>
            </a:pPr>
            <a:r>
              <a:rPr lang="en-US" sz="900" b="0" i="0" u="none" strike="noStrike" kern="1200" baseline="0" dirty="0">
                <a:solidFill>
                  <a:schemeClr val="tx1"/>
                </a:solidFill>
                <a:latin typeface="Segoe UI Light" pitchFamily="34" charset="0"/>
                <a:ea typeface="+mn-ea"/>
                <a:cs typeface="+mn-cs"/>
              </a:rPr>
              <a:t>To help your customer understand how these savings would apply to their situation we have developed a TCO calculator for you to use with them for economic justification</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8160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dirty="0"/>
              <a:t>TALK TRACK: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Earlier I talked about how we’re bringing together our R&amp;D into one 1</a:t>
            </a:r>
            <a:r>
              <a:rPr lang="en-US" sz="900" kern="1200" baseline="30000" dirty="0">
                <a:solidFill>
                  <a:schemeClr val="tx1"/>
                </a:solidFill>
                <a:effectLst/>
                <a:latin typeface="Segoe UI Light" pitchFamily="34" charset="0"/>
                <a:ea typeface="+mn-ea"/>
                <a:cs typeface="+mn-cs"/>
              </a:rPr>
              <a:t>st</a:t>
            </a:r>
            <a:r>
              <a:rPr lang="en-US" sz="900" kern="1200" dirty="0">
                <a:solidFill>
                  <a:schemeClr val="tx1"/>
                </a:solidFill>
                <a:effectLst/>
                <a:latin typeface="Segoe UI Light" pitchFamily="34" charset="0"/>
                <a:ea typeface="+mn-ea"/>
                <a:cs typeface="+mn-cs"/>
              </a:rPr>
              <a:t> party devices engineering team, so that the team which has built Surface, Surface Hub and </a:t>
            </a:r>
            <a:r>
              <a:rPr lang="en-US" sz="900" kern="1200" dirty="0" err="1">
                <a:solidFill>
                  <a:schemeClr val="tx1"/>
                </a:solidFill>
                <a:effectLst/>
                <a:latin typeface="Segoe UI Light" pitchFamily="34" charset="0"/>
                <a:ea typeface="+mn-ea"/>
                <a:cs typeface="+mn-cs"/>
              </a:rPr>
              <a:t>Hololens</a:t>
            </a:r>
            <a:r>
              <a:rPr lang="en-US" sz="900" kern="1200" dirty="0">
                <a:solidFill>
                  <a:schemeClr val="tx1"/>
                </a:solidFill>
                <a:effectLst/>
                <a:latin typeface="Segoe UI Light" pitchFamily="34" charset="0"/>
                <a:ea typeface="+mn-ea"/>
                <a:cs typeface="+mn-cs"/>
              </a:rPr>
              <a:t> will also be the team that builds our next generation devices. This is critical to ensure we are consistent in our investments to design business-class devices that support more human centric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kern="0" dirty="0">
                <a:solidFill>
                  <a:schemeClr val="bg1"/>
                </a:solidFill>
              </a:rPr>
              <a:t>Our 1</a:t>
            </a:r>
            <a:r>
              <a:rPr lang="en-GB" kern="0" baseline="30000" dirty="0">
                <a:solidFill>
                  <a:schemeClr val="bg1"/>
                </a:solidFill>
              </a:rPr>
              <a:t>st</a:t>
            </a:r>
            <a:r>
              <a:rPr lang="en-GB" kern="0" dirty="0">
                <a:solidFill>
                  <a:schemeClr val="bg1"/>
                </a:solidFill>
              </a:rPr>
              <a:t> party devices engineering team are devoted to building quality devices,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kern="0" dirty="0">
                <a:solidFill>
                  <a:schemeClr val="bg1"/>
                </a:solidFill>
              </a:rPr>
              <a:t>which breakthrough </a:t>
            </a:r>
            <a:r>
              <a:rPr lang="en-GB" dirty="0">
                <a:solidFill>
                  <a:schemeClr val="bg1"/>
                </a:solidFill>
              </a:rPr>
              <a:t>categories,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empower more versatile experiences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kern="0" dirty="0">
                <a:solidFill>
                  <a:schemeClr val="bg1"/>
                </a:solidFill>
              </a:rPr>
              <a:t>And that seamlessly integrate with Windows to allow people to be productive.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kern="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kern="0" dirty="0">
                <a:solidFill>
                  <a:schemeClr val="bg1"/>
                </a:solidFill>
              </a:rPr>
              <a:t>We are seeing fantastic momentum in our Surface business – where </a:t>
            </a:r>
            <a:r>
              <a:rPr lang="en-GB" sz="900" kern="1200" dirty="0">
                <a:solidFill>
                  <a:schemeClr val="tx1"/>
                </a:solidFill>
                <a:effectLst/>
                <a:latin typeface="Segoe UI Light" pitchFamily="34" charset="0"/>
                <a:ea typeface="+mn-ea"/>
                <a:cs typeface="+mn-cs"/>
              </a:rPr>
              <a:t>revenue increased by 61% in Q3 (FY16) – and we</a:t>
            </a:r>
            <a:r>
              <a:rPr lang="en-GB" sz="900" kern="0" dirty="0">
                <a:solidFill>
                  <a:schemeClr val="bg1"/>
                </a:solidFill>
              </a:rPr>
              <a:t> are generating excitement by innovating in new categories like HoloLens and Surface Hub and you can count on us to continue innovating in emerging categories of </a:t>
            </a:r>
            <a:r>
              <a:rPr lang="en-GB" sz="900" dirty="0">
                <a:solidFill>
                  <a:schemeClr val="bg1"/>
                </a:solidFill>
              </a:rPr>
              <a:t>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kern="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kern="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kern="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kern="0" dirty="0">
                <a:solidFill>
                  <a:schemeClr val="bg1"/>
                </a:solidFill>
              </a:rPr>
              <a:t>&lt;OPTIONAL LONGER TALK TRACK&gt;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kern="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kern="0" dirty="0">
                <a:solidFill>
                  <a:schemeClr val="bg1"/>
                </a:solidFill>
              </a:rPr>
              <a:t>As a company, one of our bold ambitions is to deliver more personal computing.  In order to have more personal computing, you have to have hardware that supports more human-centric experiences. We are committed to designing business devices – from Lumia to Surface &amp; Surface Hub, to HoloLens – that are the most seamlessly integrated with Windows. They put people in the driver’s seat and can be engaged with multiple senses, they push the envelope on what versatility means by easily adapting to be more than a smartphone and more than a tablet.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kern="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kern="0" dirty="0">
                <a:solidFill>
                  <a:schemeClr val="bg1"/>
                </a:solidFill>
              </a:rPr>
              <a:t>Real business transformation will happen because devices are becoming more personal, more human. Interacting with technology should be as natural as interacting with people – using voice, pen, gestures and even gaze for the right interaction, in the right way, at the right time.  With form factors of all sizes that move and adapt to your needs – whether you are on the go, in your lap, or at your desk – moving from individual work to collaborative work and back again.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kern="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kern="0" dirty="0">
                <a:solidFill>
                  <a:schemeClr val="bg1"/>
                </a:solidFill>
              </a:rPr>
              <a:t>Just like you - the businesses who use Microsoft, we obsess over every detail. We strive to find ways that technology can make it easier to get work done, to innovate on the small change that’ll make a big difference. A minute or two saved here and there adds up to hours that can be spent doing what actually matters – doing great things.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8133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563">
              <a:lnSpc>
                <a:spcPct val="100000"/>
              </a:lnSpc>
              <a:spcAft>
                <a:spcPts val="0"/>
              </a:spcAft>
              <a:buNone/>
              <a:tabLst>
                <a:tab pos="354581" algn="l"/>
              </a:tabLst>
              <a:defRPr/>
            </a:pPr>
            <a:endParaRPr lang="en-US" sz="1428" b="0" kern="1200" dirty="0">
              <a:solidFill>
                <a:schemeClr val="tx1"/>
              </a:solidFill>
              <a:latin typeface="Segoe UI Light" pitchFamily="34" charset="0"/>
              <a:ea typeface="+mn-ea"/>
              <a:cs typeface="+mn-cs"/>
            </a:endParaRPr>
          </a:p>
          <a:p>
            <a:pPr marL="354581" indent="-354581" defTabSz="932563">
              <a:lnSpc>
                <a:spcPct val="100000"/>
              </a:lnSpc>
              <a:spcAft>
                <a:spcPts val="0"/>
              </a:spcAft>
              <a:buAutoNum type="arabicPeriod"/>
              <a:tabLst>
                <a:tab pos="354581" algn="l"/>
              </a:tabLst>
              <a:defRPr/>
            </a:pPr>
            <a:r>
              <a:rPr lang="en-US" sz="1428" b="1" kern="1200" dirty="0">
                <a:solidFill>
                  <a:schemeClr val="tx1"/>
                </a:solidFill>
                <a:latin typeface="Segoe UI Light" pitchFamily="34" charset="0"/>
                <a:ea typeface="+mn-ea"/>
                <a:cs typeface="+mn-cs"/>
              </a:rPr>
              <a:t>Windows 10 devices can protect you from modern security threats with new hardware enabled security features, </a:t>
            </a:r>
            <a:r>
              <a:rPr lang="en-US" sz="1428" kern="1200" dirty="0">
                <a:solidFill>
                  <a:schemeClr val="tx1"/>
                </a:solidFill>
                <a:latin typeface="Segoe UI Light" pitchFamily="34" charset="0"/>
                <a:ea typeface="+mn-ea"/>
                <a:cs typeface="+mn-cs"/>
              </a:rPr>
              <a:t>like TPM 2.0, Processor based virtualization extensions, and biometric support that provide protection Windows 7 and 8/8.1 devices can’t provide today. </a:t>
            </a:r>
          </a:p>
          <a:p>
            <a:pPr marL="354581" indent="-354581" defTabSz="932563">
              <a:lnSpc>
                <a:spcPct val="100000"/>
              </a:lnSpc>
              <a:spcAft>
                <a:spcPts val="0"/>
              </a:spcAft>
              <a:buAutoNum type="arabicPeriod"/>
              <a:tabLst>
                <a:tab pos="354581" algn="l"/>
              </a:tabLst>
              <a:defRPr/>
            </a:pPr>
            <a:endParaRPr lang="en-US" sz="1428" kern="1200" dirty="0">
              <a:solidFill>
                <a:schemeClr val="tx1"/>
              </a:solidFill>
              <a:latin typeface="Segoe UI Light" pitchFamily="34" charset="0"/>
              <a:ea typeface="+mn-ea"/>
              <a:cs typeface="+mn-cs"/>
            </a:endParaRPr>
          </a:p>
          <a:p>
            <a:pPr marL="349724" indent="-349724" defTabSz="932563">
              <a:lnSpc>
                <a:spcPct val="100000"/>
              </a:lnSpc>
              <a:spcAft>
                <a:spcPts val="0"/>
              </a:spcAft>
              <a:buFont typeface="+mj-lt"/>
              <a:buAutoNum type="arabicPeriod"/>
              <a:defRPr/>
            </a:pPr>
            <a:r>
              <a:rPr lang="en-US" sz="1428" b="1" kern="1200" dirty="0">
                <a:solidFill>
                  <a:schemeClr val="tx1"/>
                </a:solidFill>
                <a:latin typeface="Segoe UI Light" pitchFamily="34" charset="0"/>
                <a:ea typeface="+mn-ea"/>
                <a:cs typeface="+mn-cs"/>
              </a:rPr>
              <a:t>Windows Hello* and Microsoft Passport provide s</a:t>
            </a:r>
            <a:r>
              <a:rPr lang="en-US" sz="1428" b="1" kern="1200" dirty="0">
                <a:solidFill>
                  <a:schemeClr val="tx1"/>
                </a:solidFill>
                <a:latin typeface="Segoe UI Light" pitchFamily="34" charset="0"/>
                <a:ea typeface="+mn-ea"/>
                <a:cs typeface="Segoe UI" pitchFamily="34" charset="0"/>
              </a:rPr>
              <a:t>ecure and easy to deploy multifactor credentials that </a:t>
            </a:r>
            <a:r>
              <a:rPr lang="en-US" sz="1428" kern="1200" dirty="0">
                <a:solidFill>
                  <a:schemeClr val="tx1"/>
                </a:solidFill>
                <a:latin typeface="Segoe UI Light" pitchFamily="34" charset="0"/>
                <a:ea typeface="+mn-ea"/>
                <a:cs typeface="+mn-cs"/>
              </a:rPr>
              <a:t>requires specialized hardware, including illuminated IR sensor or other biometric sensors.</a:t>
            </a:r>
          </a:p>
          <a:p>
            <a:pPr marL="466298" indent="-466298">
              <a:spcAft>
                <a:spcPts val="0"/>
              </a:spcAft>
              <a:buFont typeface="+mj-lt"/>
              <a:buAutoNum type="arabicPeriod"/>
            </a:pPr>
            <a:endParaRPr lang="en-US" sz="1428" kern="1200" dirty="0">
              <a:solidFill>
                <a:schemeClr val="tx1"/>
              </a:solidFill>
              <a:latin typeface="Segoe UI Light" pitchFamily="34" charset="0"/>
              <a:ea typeface="+mn-ea"/>
              <a:cs typeface="+mn-cs"/>
            </a:endParaRPr>
          </a:p>
          <a:p>
            <a:pPr marL="349724" indent="-349724" defTabSz="932563">
              <a:lnSpc>
                <a:spcPct val="100000"/>
              </a:lnSpc>
              <a:spcAft>
                <a:spcPts val="0"/>
              </a:spcAft>
              <a:buFont typeface="+mj-lt"/>
              <a:buAutoNum type="arabicPeriod"/>
              <a:defRPr/>
            </a:pPr>
            <a:r>
              <a:rPr lang="en-US" sz="1428" b="1" kern="1200" dirty="0">
                <a:solidFill>
                  <a:schemeClr val="tx1"/>
                </a:solidFill>
                <a:latin typeface="Segoe UI Light" pitchFamily="34" charset="0"/>
                <a:ea typeface="+mn-ea"/>
                <a:cs typeface="+mn-cs"/>
              </a:rPr>
              <a:t>Personal assistant Cortana* helps you get things done.</a:t>
            </a:r>
            <a:r>
              <a:rPr lang="en-US" sz="1428" kern="1200" dirty="0">
                <a:solidFill>
                  <a:schemeClr val="tx1"/>
                </a:solidFill>
                <a:latin typeface="Segoe UI Light" pitchFamily="34" charset="0"/>
                <a:ea typeface="+mn-ea"/>
                <a:cs typeface="+mn-cs"/>
              </a:rPr>
              <a:t> Array microphones enable you to speak directly with Cortana. </a:t>
            </a:r>
          </a:p>
          <a:p>
            <a:pPr marL="349724" indent="-349724" defTabSz="932563">
              <a:lnSpc>
                <a:spcPct val="100000"/>
              </a:lnSpc>
              <a:spcAft>
                <a:spcPts val="0"/>
              </a:spcAft>
              <a:buFont typeface="+mj-lt"/>
              <a:buAutoNum type="arabicPeriod"/>
              <a:defRPr/>
            </a:pPr>
            <a:endParaRPr lang="en-US" sz="1428" kern="1200" dirty="0">
              <a:solidFill>
                <a:schemeClr val="tx1"/>
              </a:solidFill>
              <a:latin typeface="Segoe UI Light" pitchFamily="34" charset="0"/>
              <a:ea typeface="+mn-ea"/>
              <a:cs typeface="+mn-cs"/>
            </a:endParaRPr>
          </a:p>
          <a:p>
            <a:pPr marL="349724" indent="-349724" defTabSz="932563">
              <a:lnSpc>
                <a:spcPct val="100000"/>
              </a:lnSpc>
              <a:spcAft>
                <a:spcPts val="0"/>
              </a:spcAft>
              <a:buFont typeface="+mj-lt"/>
              <a:buAutoNum type="arabicPeriod"/>
              <a:defRPr/>
            </a:pPr>
            <a:r>
              <a:rPr lang="en-US" sz="1428" b="1" kern="1200" dirty="0">
                <a:solidFill>
                  <a:schemeClr val="tx1"/>
                </a:solidFill>
                <a:latin typeface="Segoe UI Light" pitchFamily="34" charset="0"/>
                <a:ea typeface="+mn-ea"/>
                <a:cs typeface="+mn-cs"/>
              </a:rPr>
              <a:t>Be productive with or without a keyboard</a:t>
            </a:r>
            <a:r>
              <a:rPr lang="en-US" sz="1428" kern="1200" dirty="0">
                <a:solidFill>
                  <a:schemeClr val="tx1"/>
                </a:solidFill>
                <a:latin typeface="Segoe UI Light" pitchFamily="34" charset="0"/>
                <a:ea typeface="+mn-ea"/>
                <a:cs typeface="+mn-cs"/>
              </a:rPr>
              <a:t> </a:t>
            </a:r>
            <a:r>
              <a:rPr lang="en-US" sz="1428" b="1" kern="1200" dirty="0">
                <a:solidFill>
                  <a:schemeClr val="tx1"/>
                </a:solidFill>
                <a:latin typeface="Segoe UI Light" pitchFamily="34" charset="0"/>
                <a:ea typeface="+mn-ea"/>
                <a:cs typeface="+mn-cs"/>
              </a:rPr>
              <a:t>with Continuum</a:t>
            </a:r>
            <a:r>
              <a:rPr lang="en-US" sz="1428" kern="1200" dirty="0">
                <a:solidFill>
                  <a:schemeClr val="tx1"/>
                </a:solidFill>
                <a:latin typeface="Segoe UI Light" pitchFamily="34" charset="0"/>
                <a:ea typeface="+mn-ea"/>
                <a:cs typeface="+mn-cs"/>
              </a:rPr>
              <a:t>.  A new feature that allows you to transition easily from touch and stylus to keyboard and mouse with new 2-n-1 devices.</a:t>
            </a:r>
          </a:p>
          <a:p>
            <a:pPr marL="349724" indent="-349724" defTabSz="932563">
              <a:lnSpc>
                <a:spcPct val="100000"/>
              </a:lnSpc>
              <a:spcAft>
                <a:spcPts val="0"/>
              </a:spcAft>
              <a:buFont typeface="+mj-lt"/>
              <a:buAutoNum type="arabicPeriod"/>
              <a:defRPr/>
            </a:pPr>
            <a:endParaRPr lang="en-US" sz="1428" kern="1200" dirty="0">
              <a:solidFill>
                <a:schemeClr val="tx1"/>
              </a:solidFill>
              <a:latin typeface="Segoe UI Light" pitchFamily="34" charset="0"/>
              <a:ea typeface="+mn-ea"/>
              <a:cs typeface="+mn-cs"/>
            </a:endParaRPr>
          </a:p>
          <a:p>
            <a:pPr marL="349724" indent="-349724" defTabSz="932563">
              <a:lnSpc>
                <a:spcPct val="100000"/>
              </a:lnSpc>
              <a:spcAft>
                <a:spcPts val="0"/>
              </a:spcAft>
              <a:buFont typeface="+mj-lt"/>
              <a:buAutoNum type="arabicPeriod"/>
              <a:defRPr/>
            </a:pPr>
            <a:r>
              <a:rPr lang="en-US" sz="1428" b="1" kern="1200" dirty="0">
                <a:solidFill>
                  <a:schemeClr val="tx1"/>
                </a:solidFill>
                <a:latin typeface="Segoe UI Light" pitchFamily="34" charset="0"/>
                <a:ea typeface="+mn-ea"/>
                <a:cs typeface="+mn-cs"/>
              </a:rPr>
              <a:t>Use touch naturally to go beyond how you use your smartphone</a:t>
            </a:r>
            <a:r>
              <a:rPr lang="en-US" sz="1428" kern="1200" dirty="0">
                <a:solidFill>
                  <a:schemeClr val="tx1"/>
                </a:solidFill>
                <a:latin typeface="Segoe UI Light" pitchFamily="34" charset="0"/>
                <a:ea typeface="+mn-ea"/>
                <a:cs typeface="+mn-cs"/>
              </a:rPr>
              <a:t>—for scrolling, sizing, navigating, and more. </a:t>
            </a:r>
          </a:p>
          <a:p>
            <a:pPr marL="349724" indent="-349724" defTabSz="932563">
              <a:lnSpc>
                <a:spcPct val="100000"/>
              </a:lnSpc>
              <a:spcAft>
                <a:spcPts val="0"/>
              </a:spcAft>
              <a:buFont typeface="+mj-lt"/>
              <a:buAutoNum type="arabicPeriod"/>
              <a:defRPr/>
            </a:pPr>
            <a:endParaRPr lang="en-US" sz="1428" kern="1200" dirty="0">
              <a:solidFill>
                <a:schemeClr val="tx1"/>
              </a:solidFill>
              <a:latin typeface="Segoe UI Light" pitchFamily="34" charset="0"/>
              <a:ea typeface="+mn-ea"/>
              <a:cs typeface="+mn-cs"/>
            </a:endParaRPr>
          </a:p>
          <a:p>
            <a:pPr marL="349724" indent="-349724" defTabSz="932563">
              <a:lnSpc>
                <a:spcPct val="100000"/>
              </a:lnSpc>
              <a:spcAft>
                <a:spcPts val="0"/>
              </a:spcAft>
              <a:buFont typeface="+mj-lt"/>
              <a:buAutoNum type="arabicPeriod"/>
              <a:defRPr/>
            </a:pPr>
            <a:r>
              <a:rPr lang="en-US" sz="1428" b="1" kern="1200" dirty="0">
                <a:solidFill>
                  <a:schemeClr val="tx1"/>
                </a:solidFill>
                <a:latin typeface="Segoe UI Light" pitchFamily="34" charset="0"/>
                <a:ea typeface="+mn-ea"/>
                <a:cs typeface="+mn-cs"/>
              </a:rPr>
              <a:t>Write, draw, and annotate documents naturally using a stylus.</a:t>
            </a:r>
          </a:p>
          <a:p>
            <a:pPr marL="349724" lvl="1" indent="-349724" defTabSz="932563">
              <a:lnSpc>
                <a:spcPct val="100000"/>
              </a:lnSpc>
              <a:spcBef>
                <a:spcPts val="0"/>
              </a:spcBef>
              <a:buFont typeface="+mj-lt"/>
              <a:buAutoNum type="arabicPeriod"/>
              <a:defRPr/>
            </a:pPr>
            <a:endParaRPr lang="en-US" dirty="0">
              <a:solidFill>
                <a:schemeClr val="bg1"/>
              </a:solidFill>
            </a:endParaRPr>
          </a:p>
          <a:p>
            <a:pPr marL="349724" indent="-349724" defTabSz="932563">
              <a:lnSpc>
                <a:spcPct val="100000"/>
              </a:lnSpc>
              <a:spcAft>
                <a:spcPts val="0"/>
              </a:spcAft>
              <a:buFont typeface="+mj-lt"/>
              <a:buAutoNum type="arabicPeriod"/>
              <a:defRPr/>
            </a:pPr>
            <a:endParaRPr lang="en-US" sz="1428" kern="1200" dirty="0">
              <a:solidFill>
                <a:schemeClr val="tx1"/>
              </a:solidFill>
              <a:latin typeface="Segoe UI Light" pitchFamily="34" charset="0"/>
              <a:ea typeface="+mn-ea"/>
              <a:cs typeface="+mn-cs"/>
            </a:endParaRPr>
          </a:p>
          <a:p>
            <a:pPr marL="349724" indent="-349724" defTabSz="932563">
              <a:lnSpc>
                <a:spcPct val="100000"/>
              </a:lnSpc>
              <a:spcAft>
                <a:spcPts val="0"/>
              </a:spcAft>
              <a:buFont typeface="+mj-lt"/>
              <a:buAutoNum type="arabicPeriod"/>
              <a:defRPr/>
            </a:pPr>
            <a:endParaRPr lang="en-US" sz="1428" kern="1200" dirty="0">
              <a:solidFill>
                <a:schemeClr val="tx1"/>
              </a:solidFill>
              <a:latin typeface="Segoe UI Light" pitchFamily="34" charset="0"/>
              <a:ea typeface="+mn-ea"/>
              <a:cs typeface="+mn-cs"/>
            </a:endParaRPr>
          </a:p>
          <a:p>
            <a:pPr marL="349724" indent="-349724" defTabSz="932563">
              <a:lnSpc>
                <a:spcPct val="100000"/>
              </a:lnSpc>
              <a:spcAft>
                <a:spcPts val="0"/>
              </a:spcAft>
              <a:buFont typeface="+mj-lt"/>
              <a:buAutoNum type="arabicPeriod"/>
              <a:defRPr/>
            </a:pPr>
            <a:endParaRPr lang="en-US" sz="1428" kern="1200" dirty="0">
              <a:solidFill>
                <a:schemeClr val="tx1"/>
              </a:solidFill>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238C4E4F-4ECC-408A-AF55-1EB276E9ABE3}" type="slidenum">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31774"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12450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0" indent="0">
              <a:lnSpc>
                <a:spcPct val="100000"/>
              </a:lnSpc>
              <a:buNone/>
              <a:tabLst>
                <a:tab pos="0" algn="l"/>
              </a:tabLst>
              <a:defRPr/>
            </a:pPr>
            <a:r>
              <a:rPr lang="en-US" b="1" dirty="0">
                <a:latin typeface="Arial" charset="0"/>
                <a:cs typeface="Arial" charset="0"/>
              </a:rPr>
              <a:t>Title: </a:t>
            </a:r>
            <a:r>
              <a:rPr lang="en-US" dirty="0">
                <a:latin typeface="Arial" charset="0"/>
                <a:cs typeface="Arial" charset="0"/>
              </a:rPr>
              <a:t>Objectives</a:t>
            </a:r>
            <a:endParaRPr lang="en-US" b="1" dirty="0">
              <a:latin typeface="Arial" charset="0"/>
              <a:cs typeface="Arial" charset="0"/>
            </a:endParaRPr>
          </a:p>
          <a:p>
            <a:pPr marL="0" indent="0">
              <a:lnSpc>
                <a:spcPct val="100000"/>
              </a:lnSpc>
              <a:buNone/>
              <a:tabLst>
                <a:tab pos="0" algn="l"/>
              </a:tabLst>
              <a:defRPr/>
            </a:pPr>
            <a:r>
              <a:rPr lang="en-US" b="1" dirty="0">
                <a:latin typeface="Arial" charset="0"/>
                <a:cs typeface="Arial" charset="0"/>
              </a:rPr>
              <a:t>Length: </a:t>
            </a:r>
            <a:r>
              <a:rPr lang="en-US" dirty="0"/>
              <a:t>2 minutes</a:t>
            </a:r>
          </a:p>
          <a:p>
            <a:pPr marL="0" indent="0">
              <a:spcAft>
                <a:spcPts val="600"/>
              </a:spcAft>
              <a:buNone/>
            </a:pPr>
            <a:r>
              <a:rPr lang="en-US" dirty="0"/>
              <a:t>&lt;Instructional Designer: List the module learning objectives here. You can use longer descriptions than slide bullets if you want to.&gt;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rPr>
              <a:t>SMSG Readiness</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548768-6A08-49C7-9015-0723D850901F}" type="datetime1">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6" name="Footer Placeholder 5"/>
          <p:cNvSpPr>
            <a:spLocks noGrp="1"/>
          </p:cNvSpPr>
          <p:nvPr>
            <p:ph type="ftr"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rPr>
              <a:t>© 2010 Microsoft Corporation. All rights reserved. Microsoft, Windows, Windows Vista and other product names are or may be registered trademarks and/or trademarks in the U.S. and/or other countries.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dirty="0">
                <a:ln>
                  <a:noFill/>
                </a:ln>
                <a:solidFill>
                  <a:srgbClr val="000000"/>
                </a:solidFill>
                <a:effectLst/>
                <a:uLnTx/>
                <a:uFillTx/>
                <a:latin typeface="Arial"/>
              </a:rPr>
            </a:br>
            <a:r>
              <a:rPr kumimoji="0" lang="en-US" sz="1800" b="0" i="0" u="none" strike="noStrike" kern="0" cap="none" spc="0" normalizeH="0" baseline="0" noProof="0" dirty="0">
                <a:ln>
                  <a:noFill/>
                </a:ln>
                <a:solidFill>
                  <a:srgbClr val="000000"/>
                </a:solidFill>
                <a:effectLst/>
                <a:uLnTx/>
                <a:uFillTx/>
                <a:latin typeface="Aria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8" name="Rectangle 7"/>
          <p:cNvSpPr/>
          <p:nvPr/>
        </p:nvSpPr>
        <p:spPr>
          <a:xfrm>
            <a:off x="381000" y="971789"/>
            <a:ext cx="2971800" cy="784828"/>
          </a:xfrm>
          <a:prstGeom prst="rect">
            <a:avLst/>
          </a:prstGeom>
        </p:spPr>
        <p:txBody>
          <a:bodyPr wrap="square" lIns="91438" tIns="45719" rIns="91438" bIns="45719">
            <a:spAutoFit/>
          </a:bodyPr>
          <a:lstStyle/>
          <a:p>
            <a:pPr marL="0" marR="0" lvl="0" indent="0" defTabSz="914363" eaLnBrk="1" fontAlgn="auto" latinLnBrk="0" hangingPunct="1">
              <a:lnSpc>
                <a:spcPct val="100000"/>
              </a:lnSpc>
              <a:spcBef>
                <a:spcPts val="0"/>
              </a:spcBef>
              <a:spcAft>
                <a:spcPts val="0"/>
              </a:spcAft>
              <a:buClrTx/>
              <a:buSzTx/>
              <a:buFontTx/>
              <a:buNone/>
              <a:tabLst>
                <a:tab pos="0" algn="l"/>
              </a:tabLst>
              <a:defRPr/>
            </a:pPr>
            <a:r>
              <a:rPr kumimoji="0" lang="en-US" sz="900" b="1" i="0" u="none" strike="noStrike" kern="0" cap="none" spc="0" normalizeH="0" baseline="0" noProof="0" dirty="0">
                <a:ln>
                  <a:noFill/>
                </a:ln>
                <a:solidFill>
                  <a:srgbClr val="FF0000"/>
                </a:solidFill>
                <a:effectLst/>
                <a:uLnTx/>
                <a:uFillTx/>
                <a:latin typeface="Arial" charset="0"/>
                <a:cs typeface="Arial" charset="0"/>
              </a:rPr>
              <a:t>Start Time </a:t>
            </a:r>
            <a:r>
              <a:rPr kumimoji="0" lang="en-US" sz="900" b="1" i="0" u="none" strike="noStrike" kern="0" cap="none" spc="0" normalizeH="0" baseline="0" noProof="0" dirty="0" err="1">
                <a:ln>
                  <a:noFill/>
                </a:ln>
                <a:solidFill>
                  <a:srgbClr val="FF0000"/>
                </a:solidFill>
                <a:effectLst/>
                <a:uLnTx/>
                <a:uFillTx/>
                <a:latin typeface="Arial" charset="0"/>
                <a:cs typeface="Arial" charset="0"/>
              </a:rPr>
              <a:t>xx:xx</a:t>
            </a:r>
            <a:r>
              <a:rPr kumimoji="0" lang="en-US" sz="900" b="1" i="0" u="none" strike="noStrike" kern="0" cap="none" spc="0" normalizeH="0" baseline="0" noProof="0" dirty="0">
                <a:ln>
                  <a:noFill/>
                </a:ln>
                <a:solidFill>
                  <a:srgbClr val="FF0000"/>
                </a:solidFill>
                <a:effectLst/>
                <a:uLnTx/>
                <a:uFillTx/>
                <a:latin typeface="Arial" charset="0"/>
                <a:cs typeface="Arial" charset="0"/>
              </a:rPr>
              <a:t> / Length: </a:t>
            </a:r>
            <a:r>
              <a:rPr kumimoji="0" lang="en-US" sz="900" b="1" i="0" u="none" strike="noStrike" kern="0" cap="none" spc="0" normalizeH="0" baseline="0" noProof="0" dirty="0">
                <a:ln>
                  <a:noFill/>
                </a:ln>
                <a:solidFill>
                  <a:srgbClr val="FF0000"/>
                </a:solidFill>
                <a:effectLst/>
                <a:uLnTx/>
                <a:uFillTx/>
                <a:latin typeface="Arial"/>
              </a:rPr>
              <a:t>2 minutes</a:t>
            </a:r>
          </a:p>
          <a:p>
            <a:pPr marL="0" marR="0" lvl="0" indent="0" defTabSz="914363" eaLnBrk="1" fontAlgn="auto" latinLnBrk="0" hangingPunct="1">
              <a:lnSpc>
                <a:spcPct val="100000"/>
              </a:lnSpc>
              <a:spcBef>
                <a:spcPts val="0"/>
              </a:spcBef>
              <a:spcAft>
                <a:spcPts val="60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Arial"/>
            </a:endParaRPr>
          </a:p>
          <a:p>
            <a:pPr marL="0" marR="0" lvl="0" indent="0" defTabSz="914363" eaLnBrk="1" fontAlgn="auto" latinLnBrk="0" hangingPunct="1">
              <a:lnSpc>
                <a:spcPct val="10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0000"/>
                </a:solidFill>
                <a:effectLst/>
                <a:uLnTx/>
                <a:uFillTx/>
                <a:latin typeface="Arial"/>
              </a:rPr>
              <a:t>Review the learning objectives.</a:t>
            </a:r>
          </a:p>
          <a:p>
            <a:pPr marL="0" marR="0" lvl="0" indent="228593" defTabSz="914363" eaLnBrk="1" fontAlgn="auto" latinLnBrk="0" hangingPunct="1">
              <a:lnSpc>
                <a:spcPct val="100000"/>
              </a:lnSpc>
              <a:spcBef>
                <a:spcPts val="0"/>
              </a:spcBef>
              <a:spcAft>
                <a:spcPts val="600"/>
              </a:spcAft>
              <a:buClrTx/>
              <a:buSzTx/>
              <a:buFont typeface="Arial" pitchFamily="34" charset="0"/>
              <a:buChar char="•"/>
              <a:tabLst/>
              <a:defRPr/>
            </a:pPr>
            <a:endParaRPr kumimoji="0" lang="en-US" sz="800" b="0" i="0" u="none" strike="noStrike" kern="0" cap="none" spc="0" normalizeH="0" baseline="0" noProof="0" dirty="0">
              <a:ln>
                <a:noFill/>
              </a:ln>
              <a:solidFill>
                <a:srgbClr val="FF0000"/>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4115189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Windows 10 is the best received Windows Operating System ever. 350M devices. 96% of enterprises are actively testing. Windows 10 is a clear winner. But those are just stats, let’s talk about why Windows 10 is great for your organization now.</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a:ea typeface="+mn-ea"/>
                <a:cs typeface="+mn-cs"/>
              </a:rPr>
              <a:t>4 reasons: IT’S EASY, IT’S SECURE, PEOPLE LOVE IT, IT SAVES YOU MONEY</a:t>
            </a:r>
          </a:p>
          <a:p>
            <a:pPr marL="228600" marR="0" lvl="0" indent="-228600" algn="l" defTabSz="932742" rtl="0" eaLnBrk="1" fontAlgn="auto" latinLnBrk="0" hangingPunct="1">
              <a:lnSpc>
                <a:spcPct val="90000"/>
              </a:lnSpc>
              <a:spcBef>
                <a:spcPts val="1000"/>
              </a:spcBef>
              <a:spcAft>
                <a:spcPts val="0"/>
              </a:spcAft>
              <a:buClrTx/>
              <a:buSzPct val="90000"/>
              <a:buFont typeface="+mj-lt"/>
              <a:buAutoNum type="arabicPeriod"/>
              <a:tabLst/>
              <a:defRPr/>
            </a:pPr>
            <a:r>
              <a:rPr kumimoji="0" lang="en-US" sz="1600" b="1" i="0" u="none" strike="noStrike" kern="1200" cap="none" spc="0" normalizeH="0" baseline="0" noProof="0" dirty="0">
                <a:ln>
                  <a:noFill/>
                </a:ln>
                <a:gradFill>
                  <a:gsLst>
                    <a:gs pos="1250">
                      <a:srgbClr val="5C2D91"/>
                    </a:gs>
                    <a:gs pos="99000">
                      <a:srgbClr val="5C2D91"/>
                    </a:gs>
                  </a:gsLst>
                  <a:lin ang="5400000" scaled="0"/>
                </a:gradFill>
                <a:effectLst/>
                <a:uLnTx/>
                <a:uFillTx/>
                <a:latin typeface="Segoe UI"/>
                <a:ea typeface="+mn-ea"/>
                <a:cs typeface="+mn-cs"/>
              </a:rPr>
              <a:t>IT’S MUCH EASIER AND FASTER TO DEPLOY THAN YOU EXPECT</a:t>
            </a:r>
          </a:p>
          <a:p>
            <a:pPr marL="400050" marR="0" lvl="1" indent="-171450"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With In-Place Upgrade nothing moves – just the OS is swapped out</a:t>
            </a:r>
          </a:p>
          <a:p>
            <a:pPr marL="400050" marR="0" lvl="1" indent="-171450"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It’s compatible with what works on Windows 7/8 – no pre-app </a:t>
            </a:r>
            <a:r>
              <a:rPr kumimoji="0" lang="en-US" sz="1300" b="1"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compat</a:t>
            </a: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testing, just pilot and go</a:t>
            </a:r>
          </a:p>
          <a:p>
            <a:pPr marL="400050" marR="0" lvl="1" indent="-171450"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Less than 1/10</a:t>
            </a:r>
            <a:r>
              <a:rPr kumimoji="0" lang="en-US" sz="1300" b="1" i="0" u="none" strike="noStrike" kern="1200" cap="none" spc="0" normalizeH="0" baseline="30000" noProof="0" dirty="0">
                <a:ln>
                  <a:noFill/>
                </a:ln>
                <a:gradFill>
                  <a:gsLst>
                    <a:gs pos="1250">
                      <a:srgbClr val="505050"/>
                    </a:gs>
                    <a:gs pos="100000">
                      <a:srgbClr val="505050"/>
                    </a:gs>
                  </a:gsLst>
                  <a:lin ang="5400000" scaled="0"/>
                </a:gradFill>
                <a:effectLst/>
                <a:uLnTx/>
                <a:uFillTx/>
                <a:latin typeface="Segoe UI"/>
                <a:ea typeface="+mn-ea"/>
                <a:cs typeface="+mn-cs"/>
              </a:rPr>
              <a:t>th</a:t>
            </a: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the IT time to deploy – more like a patch than an OS update</a:t>
            </a:r>
          </a:p>
          <a:p>
            <a:pPr marL="400050" marR="0" lvl="1" indent="-171450"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Highly </a:t>
            </a:r>
            <a:r>
              <a:rPr kumimoji="0" lang="en-US" sz="13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consumerized</a:t>
            </a:r>
            <a:r>
              <a:rPr kumimoji="0" lang="en-US" sz="13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users can launch the upgrade themselves, or IT can do it remotely</a:t>
            </a:r>
          </a:p>
          <a:p>
            <a:pPr marL="400050" marR="0" lvl="1" indent="-171450"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Most SMB deployments can be completed in a few weeks, large enterprises will move the bulk over this year</a:t>
            </a:r>
          </a:p>
          <a:p>
            <a:pPr marL="228600" marR="0" lvl="0" indent="-22860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1600" b="1" i="0" u="none" strike="noStrike" kern="1200" cap="none" spc="0" normalizeH="0" baseline="0" noProof="0" dirty="0">
                <a:ln>
                  <a:noFill/>
                </a:ln>
                <a:gradFill>
                  <a:gsLst>
                    <a:gs pos="1250">
                      <a:srgbClr val="5C2D91"/>
                    </a:gs>
                    <a:gs pos="99000">
                      <a:srgbClr val="5C2D91"/>
                    </a:gs>
                  </a:gsLst>
                  <a:lin ang="5400000" scaled="0"/>
                </a:gradFill>
                <a:effectLst/>
                <a:uLnTx/>
                <a:uFillTx/>
                <a:latin typeface="Segoe UI"/>
                <a:ea typeface="+mn-ea"/>
                <a:cs typeface="+mn-cs"/>
              </a:rPr>
              <a:t>IT’S SAFER AGAINST MODERN THREATS</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Data theft is now a big business with unprecedented threats, and consequences</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Windows 10 makes security better and easier for users: replacing passwords with Windows Hello and Multi-Factor Authentication to manage identity on the device and online</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Windows Information Protection, Trusted Boot, </a:t>
            </a:r>
            <a:r>
              <a:rPr kumimoji="0" lang="en-US" sz="1300" b="1"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Bitlocker</a:t>
            </a: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and malware defenses are built into the core</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Windows Defender ATP detects breaches and recommends proactive responses against hackers</a:t>
            </a:r>
          </a:p>
          <a:p>
            <a:pPr marL="228600" marR="0" lvl="0" indent="-22860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1600" b="1" i="0" u="none" strike="noStrike" kern="1200" cap="none" spc="0" normalizeH="0" baseline="0" noProof="0" dirty="0">
                <a:ln>
                  <a:noFill/>
                </a:ln>
                <a:gradFill>
                  <a:gsLst>
                    <a:gs pos="1250">
                      <a:srgbClr val="5C2D91"/>
                    </a:gs>
                    <a:gs pos="99000">
                      <a:srgbClr val="5C2D91"/>
                    </a:gs>
                  </a:gsLst>
                  <a:lin ang="5400000" scaled="0"/>
                </a:gradFill>
                <a:effectLst/>
                <a:uLnTx/>
                <a:uFillTx/>
                <a:latin typeface="Segoe UI"/>
                <a:ea typeface="+mn-ea"/>
                <a:cs typeface="+mn-cs"/>
              </a:rPr>
              <a:t>CUSTOMERS LOVE ITS INTERFACE, MOBILITY, AND MODERN DEVICES</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Immediately familiar and intuitive – no retraining (it’s what they are using at home)</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Build to work with cloud mobility (O365, OneDrive, Azure AD) increasing productivity</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Touchscreen and new device form factors that let you work from anywhere</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It’s the fastest adopted OS ever, growing 145% faster than Windows 7</a:t>
            </a:r>
          </a:p>
          <a:p>
            <a:pPr marL="228600" marR="0" lvl="0" indent="-22860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1600" b="1" i="0" u="none" strike="noStrike" kern="1200" cap="none" spc="0" normalizeH="0" baseline="0" noProof="0" dirty="0">
                <a:ln>
                  <a:noFill/>
                </a:ln>
                <a:gradFill>
                  <a:gsLst>
                    <a:gs pos="1250">
                      <a:srgbClr val="5C2D91"/>
                    </a:gs>
                    <a:gs pos="99000">
                      <a:srgbClr val="5C2D91"/>
                    </a:gs>
                  </a:gsLst>
                  <a:lin ang="5400000" scaled="0"/>
                </a:gradFill>
                <a:effectLst/>
                <a:uLnTx/>
                <a:uFillTx/>
                <a:latin typeface="Segoe UI"/>
                <a:ea typeface="+mn-ea"/>
                <a:cs typeface="+mn-cs"/>
              </a:rPr>
              <a:t>IT’S EASIER AND CHEAPER TO MANAGE</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We have seen that standardizing on Windows 10 Enterprise will lower management cost by 35%</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Forrester estimates 15% savings in IT desktop management and a 33% reduction in security issues and time to resolve</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Frequent updates means latest features and security and no additional cost - the end of big OS upgrades</a:t>
            </a:r>
          </a:p>
          <a:p>
            <a:pPr marL="403225" marR="0" lvl="1" indent="-174625" algn="l" defTabSz="932742" rtl="0" eaLnBrk="1" fontAlgn="auto" latinLnBrk="0" hangingPunct="1">
              <a:lnSpc>
                <a:spcPct val="90000"/>
              </a:lnSpc>
              <a:spcBef>
                <a:spcPts val="0"/>
              </a:spcBef>
              <a:spcAft>
                <a:spcPts val="200"/>
              </a:spcAft>
              <a:buClrTx/>
              <a:buSzPct val="90000"/>
              <a:buFont typeface="Arial" pitchFamily="34" charset="0"/>
              <a:buChar char="•"/>
              <a:tabLst/>
              <a:defRPr/>
            </a:pPr>
            <a:r>
              <a:rPr kumimoji="0" lang="en-US" sz="13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Delivered as one service we can provide and manage for you (Cloud Solution Provider packaged with O365, EMS, Azure AD)</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0078D7"/>
                    </a:gs>
                    <a:gs pos="100000">
                      <a:srgbClr val="0078D7"/>
                    </a:gs>
                  </a:gsLst>
                </a:gradFill>
                <a:effectLst/>
                <a:uLnTx/>
                <a:uFillTx/>
                <a:latin typeface="Segoe UI"/>
                <a:ea typeface="+mn-ea"/>
                <a:cs typeface="+mn-cs"/>
              </a:rPr>
              <a:t>Deploy Windows 10 Enterprise now because it’s EASY, SECURE, PEOPLE LOVE IT, SAVES YOU MONEY. We can get started today.</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4783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956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unique approach</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5083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unique approach</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2061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113828-DD1C-412D-90FA-09F7133A260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74349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292">
              <a:lnSpc>
                <a:spcPct val="113000"/>
              </a:lnSpc>
              <a:spcAft>
                <a:spcPts val="624"/>
              </a:spcAft>
              <a:buFont typeface="Arial" panose="020B0604020202020204" pitchFamily="34" charset="0"/>
              <a:buNone/>
            </a:pPr>
            <a:r>
              <a:rPr lang="en-US" spc="-32" dirty="0">
                <a:solidFill>
                  <a:prstClr val="white"/>
                </a:solidFill>
                <a:cs typeface="Segoe UI" panose="020B0502040204020203" pitchFamily="34" charset="0"/>
              </a:rPr>
              <a:t>Windows</a:t>
            </a:r>
            <a:r>
              <a:rPr lang="en-US" spc="-32" baseline="0" dirty="0">
                <a:solidFill>
                  <a:prstClr val="white"/>
                </a:solidFill>
                <a:cs typeface="Segoe UI" panose="020B0502040204020203" pitchFamily="34" charset="0"/>
              </a:rPr>
              <a:t> 10 empowers people of  action to do great things, providing:</a:t>
            </a:r>
          </a:p>
          <a:p>
            <a:pPr marL="0" indent="0" defTabSz="950292">
              <a:lnSpc>
                <a:spcPct val="113000"/>
              </a:lnSpc>
              <a:spcAft>
                <a:spcPts val="624"/>
              </a:spcAft>
              <a:buFont typeface="Arial" panose="020B0604020202020204" pitchFamily="34" charset="0"/>
              <a:buNone/>
            </a:pPr>
            <a:endParaRPr lang="en-US" spc="-32" baseline="0" dirty="0">
              <a:solidFill>
                <a:prstClr val="white"/>
              </a:solidFill>
              <a:cs typeface="Segoe UI" panose="020B0502040204020203" pitchFamily="34" charset="0"/>
            </a:endParaRPr>
          </a:p>
          <a:p>
            <a:pPr marL="171450" indent="-171450" defTabSz="950292">
              <a:lnSpc>
                <a:spcPct val="113000"/>
              </a:lnSpc>
              <a:spcAft>
                <a:spcPts val="624"/>
              </a:spcAft>
              <a:buFontTx/>
              <a:buChar char="-"/>
            </a:pPr>
            <a:r>
              <a:rPr lang="en-US" spc="-32" baseline="0" dirty="0">
                <a:solidFill>
                  <a:prstClr val="white"/>
                </a:solidFill>
                <a:cs typeface="Segoe UI" panose="020B0502040204020203" pitchFamily="34" charset="0"/>
              </a:rPr>
              <a:t>A familiar and productive experience from anywhere, across your devices</a:t>
            </a:r>
          </a:p>
          <a:p>
            <a:pPr marL="171450" marR="0" indent="-171450" algn="l" defTabSz="950292" rtl="0" eaLnBrk="1" fontAlgn="auto" latinLnBrk="0" hangingPunct="1">
              <a:lnSpc>
                <a:spcPct val="113000"/>
              </a:lnSpc>
              <a:spcBef>
                <a:spcPts val="0"/>
              </a:spcBef>
              <a:spcAft>
                <a:spcPts val="624"/>
              </a:spcAft>
              <a:buClrTx/>
              <a:buSzTx/>
              <a:buFontTx/>
              <a:buChar char="-"/>
              <a:tabLst/>
              <a:defRPr/>
            </a:pPr>
            <a:r>
              <a:rPr lang="en-US" sz="1200" kern="1200" spc="-30" dirty="0">
                <a:solidFill>
                  <a:schemeClr val="bg1"/>
                </a:solidFill>
                <a:latin typeface="+mn-lt"/>
                <a:ea typeface="+mn-ea"/>
                <a:cs typeface="Segoe UI Semibold" panose="020B0702040204020203" pitchFamily="34" charset="0"/>
              </a:rPr>
              <a:t>Light-touch management that scales with your needs</a:t>
            </a:r>
          </a:p>
          <a:p>
            <a:pPr marL="171450" marR="0" indent="-171450" algn="l" defTabSz="950292" rtl="0" eaLnBrk="1" fontAlgn="auto" latinLnBrk="0" hangingPunct="1">
              <a:lnSpc>
                <a:spcPct val="113000"/>
              </a:lnSpc>
              <a:spcBef>
                <a:spcPts val="0"/>
              </a:spcBef>
              <a:spcAft>
                <a:spcPts val="624"/>
              </a:spcAft>
              <a:buClrTx/>
              <a:buSzTx/>
              <a:buFontTx/>
              <a:buChar char="-"/>
              <a:tabLst/>
              <a:defRPr/>
            </a:pPr>
            <a:r>
              <a:rPr lang="en-US" sz="1200" kern="1200" spc="-30" dirty="0">
                <a:solidFill>
                  <a:schemeClr val="bg1"/>
                </a:solidFill>
                <a:latin typeface="+mn-lt"/>
                <a:ea typeface="+mn-ea"/>
                <a:cs typeface="Segoe UI Semibold" panose="020B0702040204020203" pitchFamily="34" charset="0"/>
              </a:rPr>
              <a:t>Enterprise-grade security to guard your business and give you peace</a:t>
            </a:r>
            <a:r>
              <a:rPr lang="en-US" sz="1200" kern="1200" spc="-30" baseline="0" dirty="0">
                <a:solidFill>
                  <a:schemeClr val="bg1"/>
                </a:solidFill>
                <a:latin typeface="+mn-lt"/>
                <a:ea typeface="+mn-ea"/>
                <a:cs typeface="Segoe UI Semibold" panose="020B0702040204020203" pitchFamily="34" charset="0"/>
              </a:rPr>
              <a:t> of mind, and </a:t>
            </a:r>
            <a:endParaRPr lang="en-US" sz="1200" kern="1200" spc="-30" dirty="0">
              <a:solidFill>
                <a:schemeClr val="bg1"/>
              </a:solidFill>
              <a:latin typeface="+mn-lt"/>
              <a:ea typeface="+mn-ea"/>
              <a:cs typeface="Segoe UI Semibold" panose="020B0702040204020203" pitchFamily="34" charset="0"/>
            </a:endParaRPr>
          </a:p>
          <a:p>
            <a:pPr marL="171450" marR="0" indent="-171450" algn="l" defTabSz="950292" rtl="0" eaLnBrk="1" fontAlgn="auto" latinLnBrk="0" hangingPunct="1">
              <a:lnSpc>
                <a:spcPct val="113000"/>
              </a:lnSpc>
              <a:spcBef>
                <a:spcPts val="0"/>
              </a:spcBef>
              <a:spcAft>
                <a:spcPts val="624"/>
              </a:spcAft>
              <a:buClrTx/>
              <a:buSzTx/>
              <a:buFontTx/>
              <a:buChar char="-"/>
              <a:tabLst/>
              <a:defRPr/>
            </a:pPr>
            <a:r>
              <a:rPr lang="en-US" sz="1200" kern="1200" spc="-30" dirty="0">
                <a:solidFill>
                  <a:schemeClr val="tx1"/>
                </a:solidFill>
                <a:latin typeface="+mn-lt"/>
                <a:ea typeface="+mn-ea"/>
                <a:cs typeface="+mn-cs"/>
              </a:rPr>
              <a:t>A wide range of innovative and affordable devices to power your business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pc="-32" dirty="0">
                <a:solidFill>
                  <a:prstClr val="white"/>
                </a:solidFill>
                <a:cs typeface="Segoe UI" panose="020B0502040204020203" pitchFamily="34" charset="0"/>
              </a:rPr>
              <a:t>Windows 10 Enterprise Subscription</a:t>
            </a:r>
            <a:r>
              <a:rPr lang="en-US" spc="-32" baseline="0" dirty="0">
                <a:solidFill>
                  <a:prstClr val="white"/>
                </a:solidFill>
                <a:cs typeface="Segoe UI" panose="020B0502040204020203" pitchFamily="34" charset="0"/>
              </a:rPr>
              <a:t> </a:t>
            </a:r>
            <a:r>
              <a:rPr lang="en-US" sz="1200" kern="1200" dirty="0">
                <a:solidFill>
                  <a:schemeClr val="tx1"/>
                </a:solidFill>
                <a:effectLst/>
                <a:latin typeface="+mn-lt"/>
                <a:ea typeface="+mn-ea"/>
                <a:cs typeface="+mn-cs"/>
              </a:rPr>
              <a:t>provides additional security</a:t>
            </a:r>
            <a:r>
              <a:rPr lang="en-US" sz="1200" kern="1200" baseline="0" dirty="0">
                <a:solidFill>
                  <a:schemeClr val="tx1"/>
                </a:solidFill>
                <a:effectLst/>
                <a:latin typeface="+mn-lt"/>
                <a:ea typeface="+mn-ea"/>
                <a:cs typeface="+mn-cs"/>
              </a:rPr>
              <a:t> and management options to support </a:t>
            </a:r>
            <a:r>
              <a:rPr lang="en-US" spc="-32" baseline="0" dirty="0">
                <a:solidFill>
                  <a:prstClr val="white"/>
                </a:solidFill>
                <a:cs typeface="Segoe UI" panose="020B0502040204020203" pitchFamily="34" charset="0"/>
              </a:rPr>
              <a:t>the specialized needs of businesses that process sensitive data, operate in regulated industries with strict compliance requirements, develop software in-house and/or are publicly traded or aspiring to issue an IPO.</a:t>
            </a:r>
            <a:endParaRPr lang="en-US" sz="1200" kern="1200" spc="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spc="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pc="-32" dirty="0">
                <a:solidFill>
                  <a:prstClr val="white"/>
                </a:solidFill>
                <a:cs typeface="Segoe UI" panose="020B0502040204020203" pitchFamily="34" charset="0"/>
              </a:rPr>
              <a:t>If you</a:t>
            </a:r>
            <a:r>
              <a:rPr lang="en-US" spc="-32" baseline="0" dirty="0">
                <a:solidFill>
                  <a:prstClr val="white"/>
                </a:solidFill>
                <a:cs typeface="Segoe UI" panose="020B0502040204020203" pitchFamily="34" charset="0"/>
              </a:rPr>
              <a:t> fall into</a:t>
            </a:r>
            <a:r>
              <a:rPr lang="en-US" spc="-32" dirty="0">
                <a:solidFill>
                  <a:prstClr val="white"/>
                </a:solidFill>
                <a:cs typeface="Segoe UI" panose="020B0502040204020203" pitchFamily="34" charset="0"/>
              </a:rPr>
              <a:t> any</a:t>
            </a:r>
            <a:r>
              <a:rPr lang="en-US" spc="-32" baseline="0" dirty="0">
                <a:solidFill>
                  <a:prstClr val="white"/>
                </a:solidFill>
                <a:cs typeface="Segoe UI" panose="020B0502040204020203" pitchFamily="34" charset="0"/>
              </a:rPr>
              <a:t> of these categories, </a:t>
            </a:r>
            <a:r>
              <a:rPr lang="en-US" spc="-32" dirty="0">
                <a:solidFill>
                  <a:prstClr val="white"/>
                </a:solidFill>
                <a:cs typeface="Segoe UI" panose="020B0502040204020203" pitchFamily="34" charset="0"/>
              </a:rPr>
              <a:t>Windows 10 Enterprise edition benefits</a:t>
            </a:r>
            <a:r>
              <a:rPr lang="en-US" spc="-32" baseline="0" dirty="0">
                <a:solidFill>
                  <a:prstClr val="white"/>
                </a:solidFill>
                <a:cs typeface="Segoe UI" panose="020B0502040204020203" pitchFamily="34" charset="0"/>
              </a:rPr>
              <a:t> your business in 3 key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baseline="0" dirty="0">
                <a:solidFill>
                  <a:prstClr val="white"/>
                </a:solidFill>
                <a:cs typeface="Segoe UI" panose="020B0502040204020203" pitchFamily="34" charset="0"/>
              </a:rPr>
              <a:t>Increased security</a:t>
            </a:r>
            <a:r>
              <a:rPr lang="en-US" spc="-32" baseline="0" dirty="0">
                <a:solidFill>
                  <a:prstClr val="white"/>
                </a:solidFill>
                <a:cs typeface="Segoe UI" panose="020B0502040204020203" pitchFamily="34" charset="0"/>
              </a:rPr>
              <a:t>: help make sure sensitive data, identities, and devices are protected from cybersecurity threats, give employees the freedom and flexibility to access sensitive data on a variety of devices, and help ensure employees see highly-sensitive data only on a need-to-know basis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spc="-32" dirty="0">
                <a:solidFill>
                  <a:prstClr val="white"/>
                </a:solidFill>
                <a:cs typeface="Segoe UI" panose="020B0502040204020203" pitchFamily="34" charset="0"/>
              </a:rPr>
              <a:t>Simplified licensing</a:t>
            </a:r>
            <a:r>
              <a:rPr lang="en-US" spc="-32" baseline="0" dirty="0">
                <a:solidFill>
                  <a:prstClr val="white"/>
                </a:solidFill>
                <a:cs typeface="Segoe UI" panose="020B0502040204020203" pitchFamily="34" charset="0"/>
              </a:rPr>
              <a:t>: lower your up-front costs, eliminate the need for time-consuming device counting and audits, and make it easier to stay compliant with a subscription-based, per-user licensing model.</a:t>
            </a:r>
          </a:p>
          <a:p>
            <a:pPr marL="171450" indent="-171450">
              <a:buFont typeface="Arial" panose="020B0604020202020204" pitchFamily="34" charset="0"/>
              <a:buChar char="•"/>
            </a:pPr>
            <a:r>
              <a:rPr lang="en-US" b="1" spc="-32" baseline="0" dirty="0">
                <a:solidFill>
                  <a:prstClr val="white"/>
                </a:solidFill>
                <a:cs typeface="Segoe UI" panose="020B0502040204020203" pitchFamily="34" charset="0"/>
              </a:rPr>
              <a:t>Partner-managed IT</a:t>
            </a:r>
            <a:r>
              <a:rPr lang="en-US" spc="-32" baseline="0" dirty="0">
                <a:solidFill>
                  <a:prstClr val="white"/>
                </a:solidFill>
                <a:cs typeface="Segoe UI" panose="020B0502040204020203" pitchFamily="34" charset="0"/>
              </a:rPr>
              <a:t>: offload the task of configuring and managing devices to a partner experienced in Windows and cloud deployments. Your partner will also help you develop a device security and management strategy that uses the unique features of Windows 10 Enterprise Subscription to meet the specific needs of your business. This makes Windows Enterprise Subscription ideal for SMBs who have limited or no in-house IT. You’ll also be able to view subscriptions and usage for Windows Enterprise, as well as any other Microsoft cloud services you may have purchased, in your partner portal. </a:t>
            </a:r>
          </a:p>
          <a:p>
            <a:pPr marL="171450" indent="-171450">
              <a:buFont typeface="Arial" panose="020B0604020202020204" pitchFamily="34" charset="0"/>
              <a:buChar char="•"/>
            </a:pPr>
            <a:endParaRPr lang="en-US" spc="-32" baseline="0" dirty="0">
              <a:solidFill>
                <a:prstClr val="white"/>
              </a:solidFill>
              <a:cs typeface="Segoe UI" panose="020B0502040204020203" pitchFamily="34" charset="0"/>
            </a:endParaRPr>
          </a:p>
          <a:p>
            <a:pPr marL="0" indent="0">
              <a:buFont typeface="Arial" panose="020B0604020202020204" pitchFamily="34" charset="0"/>
              <a:buNone/>
            </a:pPr>
            <a:r>
              <a:rPr lang="en-US" spc="-32" baseline="0" dirty="0">
                <a:solidFill>
                  <a:prstClr val="white"/>
                </a:solidFill>
                <a:cs typeface="Segoe UI" panose="020B0502040204020203" pitchFamily="34" charset="0"/>
              </a:rPr>
              <a:t>Examples of small and medium-size businesses that could benefit from the Windows 10 Enterprise edition include: </a:t>
            </a:r>
          </a:p>
          <a:p>
            <a:pPr marL="0" indent="0">
              <a:buFont typeface="Arial" panose="020B0604020202020204" pitchFamily="34" charset="0"/>
              <a:buNone/>
            </a:pPr>
            <a:r>
              <a:rPr lang="en-US" b="1" spc="-32" baseline="0" dirty="0">
                <a:solidFill>
                  <a:prstClr val="white"/>
                </a:solidFill>
                <a:cs typeface="Segoe UI" panose="020B0502040204020203" pitchFamily="34" charset="0"/>
              </a:rPr>
              <a:t>Healthcare:</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Physician’s practice			</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Physical therapy clinic</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Biotech startup</a:t>
            </a:r>
          </a:p>
          <a:p>
            <a:pPr marL="0" indent="0">
              <a:buFont typeface="Arial" panose="020B0604020202020204" pitchFamily="34" charset="0"/>
              <a:buNone/>
            </a:pPr>
            <a:r>
              <a:rPr lang="en-US" b="1" spc="-32" baseline="0" dirty="0">
                <a:solidFill>
                  <a:prstClr val="white"/>
                </a:solidFill>
                <a:cs typeface="Segoe UI" panose="020B0502040204020203" pitchFamily="34" charset="0"/>
              </a:rPr>
              <a:t>Retail: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Local drugstore chain</a:t>
            </a:r>
          </a:p>
          <a:p>
            <a:pPr marL="0" indent="0">
              <a:buFont typeface="Arial" panose="020B0604020202020204" pitchFamily="34" charset="0"/>
              <a:buNone/>
            </a:pPr>
            <a:r>
              <a:rPr lang="en-US" b="1" spc="-32" baseline="0" dirty="0">
                <a:solidFill>
                  <a:prstClr val="white"/>
                </a:solidFill>
                <a:cs typeface="Segoe UI" panose="020B0502040204020203" pitchFamily="34" charset="0"/>
              </a:rPr>
              <a:t>Financial/Professional 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Investment advisory firm</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Legal firm</a:t>
            </a:r>
          </a:p>
          <a:p>
            <a:pPr marL="171450" indent="-171450">
              <a:buFont typeface="Arial" panose="020B0604020202020204" pitchFamily="34" charset="0"/>
              <a:buChar char="•"/>
            </a:pPr>
            <a:r>
              <a:rPr lang="en-US" spc="-32" baseline="0" dirty="0">
                <a:solidFill>
                  <a:prstClr val="white"/>
                </a:solidFill>
                <a:cs typeface="Segoe UI" panose="020B0502040204020203" pitchFamily="34" charset="0"/>
              </a:rPr>
              <a:t>Insurance agency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spc="-32" baseline="0" dirty="0">
                <a:solidFill>
                  <a:prstClr val="white"/>
                </a:solidFill>
                <a:cs typeface="Segoe UI" panose="020B0502040204020203" pitchFamily="34" charset="0"/>
              </a:rPr>
              <a:t>Manufacturing: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pc="-32" baseline="0" dirty="0">
                <a:solidFill>
                  <a:prstClr val="white"/>
                </a:solidFill>
                <a:cs typeface="Segoe UI" panose="020B0502040204020203" pitchFamily="34" charset="0"/>
              </a:rPr>
              <a:t>Small food manufacturing company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pc="-32" baseline="0" dirty="0">
              <a:solidFill>
                <a:prstClr val="white"/>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800" b="0" i="0" u="none" strike="noStrike" kern="0" cap="none" spc="0" normalizeH="0" baseline="0" noProof="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7201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The hero</a:t>
            </a:r>
            <a:r>
              <a:rPr lang="en-US" sz="1200" baseline="0" dirty="0">
                <a:latin typeface="+mn-lt"/>
              </a:rPr>
              <a:t> commercial offers are Windows 10 Enterprise E3 and E5. E3 is the new name for Windows 10 Enterprise with Software Assurance. E5 is a new top tier enterprise offering. Window 10 Education E3 and E5 are the hero EDU offers. All four of these offers are available per user or per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r>
              <a:rPr lang="en-US" sz="1200" dirty="0">
                <a:latin typeface="+mn-lt"/>
              </a:rPr>
              <a:t>Windows 10 Pro upgrades and Enterprise LTSB upgrades</a:t>
            </a:r>
            <a:r>
              <a:rPr lang="en-US" sz="1200" baseline="0" dirty="0">
                <a:latin typeface="+mn-lt"/>
              </a:rPr>
              <a:t> </a:t>
            </a:r>
            <a:r>
              <a:rPr lang="en-US" sz="1200" dirty="0">
                <a:latin typeface="+mn-lt"/>
              </a:rPr>
              <a:t>will continue</a:t>
            </a:r>
            <a:r>
              <a:rPr lang="en-US" sz="1200" baseline="0" dirty="0">
                <a:latin typeface="+mn-lt"/>
              </a:rPr>
              <a:t> to be available without Software Assurance, a</a:t>
            </a:r>
            <a:r>
              <a:rPr lang="en-US" sz="1200" dirty="0">
                <a:latin typeface="+mn-lt"/>
              </a:rPr>
              <a:t>nd we will continue to offer Windows VDA on per user or a per device basis. </a:t>
            </a:r>
          </a:p>
          <a:p>
            <a:endParaRPr lang="en-US" dirty="0"/>
          </a:p>
        </p:txBody>
      </p:sp>
      <p:sp>
        <p:nvSpPr>
          <p:cNvPr id="4" name="Slide Number Placeholder 3"/>
          <p:cNvSpPr>
            <a:spLocks noGrp="1"/>
          </p:cNvSpPr>
          <p:nvPr>
            <p:ph type="sldNum" sz="quarter" idx="10"/>
          </p:nvPr>
        </p:nvSpPr>
        <p:spPr>
          <a:xfrm>
            <a:off x="2885635" y="11928094"/>
            <a:ext cx="2207563" cy="627909"/>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90360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Pro, Enterprise E3, and Enterprise E5 are the three commercial offers available through volume licensing.</a:t>
            </a:r>
          </a:p>
          <a:p>
            <a:endParaRPr lang="en-US" baseline="0" dirty="0"/>
          </a:p>
          <a:p>
            <a:r>
              <a:rPr lang="en-US" b="1" baseline="0" dirty="0"/>
              <a:t>Windows 10 Pro </a:t>
            </a:r>
            <a:r>
              <a:rPr lang="en-US" baseline="0" dirty="0"/>
              <a:t>includes all of the great features of Windows 10 Home edition, along with additional security and management features designed to meet the needs of small and medium size businesses.</a:t>
            </a:r>
          </a:p>
          <a:p>
            <a:endParaRPr lang="en-US" baseline="0" dirty="0"/>
          </a:p>
          <a:p>
            <a:r>
              <a:rPr lang="en-US" b="1" baseline="0" dirty="0"/>
              <a:t>Windows 10 Enterprise E3 </a:t>
            </a:r>
            <a:r>
              <a:rPr lang="en-US" baseline="0" dirty="0"/>
              <a:t>(formerly Windows 10 Enterprise with Software Assurance) builds on Windows 10 Pro with even more security, management, and control features geared toward larger and mid-size organizations or companies of any size with more complex IT requirements, such as those who process sensitive data, operate in a regulated industry, develop software in-house, and/or are publicly listed or planning to issue an IPO.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Windows 10 Enterprise E5 </a:t>
            </a:r>
            <a:r>
              <a:rPr lang="en-US" baseline="0" dirty="0"/>
              <a:t>is a new Windows offering that includes everything in E3, with the addition of Windows Defender Advanced Threat Protection (WDATP), a new service that will </a:t>
            </a:r>
            <a:r>
              <a:rPr kumimoji="0" lang="en-US" sz="1200" b="0" i="0" u="none" strike="noStrike" kern="0" cap="none" spc="0" normalizeH="0" baseline="0" noProof="0" dirty="0">
                <a:ln>
                  <a:noFill/>
                </a:ln>
                <a:solidFill>
                  <a:prstClr val="white"/>
                </a:solidFill>
                <a:effectLst/>
                <a:uLnTx/>
                <a:uFillTx/>
                <a:ea typeface="Segoe UI" pitchFamily="34" charset="0"/>
                <a:cs typeface="Segoe UI Semibold" panose="020B0702040204020203" pitchFamily="34" charset="0"/>
              </a:rPr>
              <a:t>help enterprise customers detect, investigate and respond to advanced attacks on their networks. Enterprise E5 </a:t>
            </a:r>
            <a:r>
              <a:rPr lang="en-US" baseline="0" dirty="0"/>
              <a:t>provides businesses with the maximum level of security available in Windows 10. </a:t>
            </a:r>
            <a:endParaRPr kumimoji="0" lang="en-US" sz="1200" b="0" i="0" u="none" strike="noStrike" kern="0" cap="none" spc="0" normalizeH="0" baseline="0" noProof="0" dirty="0">
              <a:ln>
                <a:noFill/>
              </a:ln>
              <a:solidFill>
                <a:prstClr val="white"/>
              </a:solidFill>
              <a:effectLst/>
              <a:uLnTx/>
              <a:uFillTx/>
              <a:ea typeface="Segoe UI" pitchFamily="34" charset="0"/>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8C5E4EE-5172-4595-B561-07B6D57361A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33055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programs and investments is Microsoft making to help you be successful selling Windows 10 next year?  A lot!  Let’s talk about them…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7351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238C4E4F-4ECC-408A-AF55-1EB276E9ABE3}" type="slidenum">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31774"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836299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FFFF"/>
                </a:solidFill>
                <a:latin typeface="Segoe UI"/>
              </a:rPr>
              <a:t>PROFITABILITY</a:t>
            </a:r>
            <a:br>
              <a:rPr lang="en-US" dirty="0">
                <a:solidFill>
                  <a:srgbClr val="FFFFFF"/>
                </a:solidFill>
              </a:rPr>
            </a:br>
            <a:r>
              <a:rPr lang="en-US" dirty="0"/>
              <a:t>Thanks for the introduction.  We get it.  Windows 10 is well-received by businesses, and it’s really important to enable our Cloud Services Business.  </a:t>
            </a:r>
            <a:br>
              <a:rPr lang="en-US" dirty="0"/>
            </a:br>
            <a:br>
              <a:rPr lang="en-US" dirty="0"/>
            </a:br>
            <a:r>
              <a:rPr lang="en-US" sz="1050" dirty="0"/>
              <a:t>Now tell us about the </a:t>
            </a:r>
            <a:r>
              <a:rPr lang="en-US" sz="1050" u="sng" dirty="0"/>
              <a:t>CASH $$</a:t>
            </a:r>
            <a:r>
              <a:rPr lang="en-US" sz="1050" dirty="0"/>
              <a: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53178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on global execution program to nurture new device purchases integrated with “Accelerate your business” customer journey</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54CBCF-BFF4-47A6-BA73-53E14307B0D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69466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Self-Serve</a:t>
            </a:r>
            <a:r>
              <a:rPr lang="en-US" baseline="0" dirty="0"/>
              <a:t> Digital:  Partner U with built in Assessment</a:t>
            </a:r>
          </a:p>
          <a:p>
            <a:r>
              <a:rPr lang="en-US" baseline="0" dirty="0"/>
              <a:t>Planned Call downs:  RSC (managed partners) / RTC (unmanaged partners)</a:t>
            </a:r>
          </a:p>
          <a:p>
            <a:endParaRPr lang="en-US" dirty="0"/>
          </a:p>
          <a:p>
            <a:r>
              <a:rPr lang="en-US" dirty="0"/>
              <a:t>After</a:t>
            </a:r>
            <a:r>
              <a:rPr lang="en-US" baseline="0" dirty="0"/>
              <a:t> attending an event (remote or onsite), Partner is encouraged to then complete the Windows &amp; Devices competency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F509DD-E42C-44D7-9DB1-34C9D07542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3881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Windows</a:t>
            </a:r>
            <a:r>
              <a:rPr lang="en-US" sz="900" kern="1200" baseline="0" dirty="0">
                <a:solidFill>
                  <a:schemeClr val="tx1"/>
                </a:solidFill>
                <a:effectLst/>
                <a:latin typeface="Segoe UI Light" pitchFamily="34" charset="0"/>
                <a:ea typeface="+mn-ea"/>
                <a:cs typeface="+mn-cs"/>
              </a:rPr>
              <a:t> 10 Enterprise Compatibility Briefing</a:t>
            </a:r>
            <a:r>
              <a:rPr lang="en-US" sz="900" kern="1200" dirty="0">
                <a:solidFill>
                  <a:schemeClr val="tx1"/>
                </a:solidFill>
                <a:effectLst/>
                <a:latin typeface="Segoe UI Light" pitchFamily="34" charset="0"/>
                <a:ea typeface="+mn-ea"/>
                <a:cs typeface="+mn-cs"/>
              </a:rPr>
              <a:t>: Aimed at removing the key deployment blocker around App Compatibility while also accelerating the speed of deployment especially among the large enterprise accounts.</a:t>
            </a:r>
          </a:p>
          <a:p>
            <a:pPr lvl="0"/>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Windows</a:t>
            </a:r>
            <a:r>
              <a:rPr lang="en-US" sz="900" kern="1200" baseline="0" dirty="0">
                <a:solidFill>
                  <a:schemeClr val="tx1"/>
                </a:solidFill>
                <a:effectLst/>
                <a:latin typeface="Segoe UI Light" pitchFamily="34" charset="0"/>
                <a:ea typeface="+mn-ea"/>
                <a:cs typeface="+mn-cs"/>
              </a:rPr>
              <a:t> 10 Enterprise Security Integration Briefing</a:t>
            </a:r>
            <a:r>
              <a:rPr lang="en-US" sz="900" kern="1200" dirty="0">
                <a:solidFill>
                  <a:schemeClr val="tx1"/>
                </a:solidFill>
                <a:effectLst/>
                <a:latin typeface="Segoe UI Light" pitchFamily="34" charset="0"/>
                <a:ea typeface="+mn-ea"/>
                <a:cs typeface="+mn-cs"/>
              </a:rPr>
              <a:t>: Security is a key value driver for Windows 10 and offers a clear and compelling reason for customers to deploy. Features such as Windows Defender ATP,</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Windows Information Protection</a:t>
            </a:r>
            <a:r>
              <a:rPr lang="en-US" sz="900" kern="1200" baseline="0" dirty="0">
                <a:solidFill>
                  <a:schemeClr val="tx1"/>
                </a:solidFill>
                <a:effectLst/>
                <a:latin typeface="Segoe UI Light" pitchFamily="34" charset="0"/>
                <a:ea typeface="+mn-ea"/>
                <a:cs typeface="+mn-cs"/>
              </a:rPr>
              <a:t> and Credential Guard</a:t>
            </a:r>
            <a:r>
              <a:rPr lang="en-US" sz="900" kern="1200" dirty="0">
                <a:solidFill>
                  <a:schemeClr val="tx1"/>
                </a:solidFill>
                <a:effectLst/>
                <a:latin typeface="Segoe UI Light" pitchFamily="34" charset="0"/>
                <a:ea typeface="+mn-ea"/>
                <a:cs typeface="+mn-cs"/>
              </a:rPr>
              <a:t> will be included.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10/26/2016 12:39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9558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B3 ProWins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SME: Mary Allen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2871D6A-C84A-4BBB-B58B-38B2E2A60B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53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10/26/2016 12:39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0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1804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working hard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183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FFFF"/>
                </a:solidFill>
                <a:latin typeface="Segoe UI"/>
              </a:rPr>
              <a:t>PROFITABILITY</a:t>
            </a:r>
            <a:br>
              <a:rPr lang="en-US" dirty="0">
                <a:solidFill>
                  <a:srgbClr val="FFFFFF"/>
                </a:solidFill>
              </a:rPr>
            </a:br>
            <a:r>
              <a:rPr lang="en-US" dirty="0"/>
              <a:t>Thanks for the introduction.  We get it.  Windows 10 is well-received by businesses, and it’s really important to enable our Cloud Services Business.  </a:t>
            </a:r>
            <a:br>
              <a:rPr lang="en-US" dirty="0"/>
            </a:br>
            <a:br>
              <a:rPr lang="en-US" dirty="0"/>
            </a:br>
            <a:r>
              <a:rPr lang="en-US" sz="1050" dirty="0"/>
              <a:t>Now tell us about the </a:t>
            </a:r>
            <a:r>
              <a:rPr lang="en-US" sz="1050" u="sng" dirty="0"/>
              <a:t>CASH $$</a:t>
            </a:r>
            <a:r>
              <a:rPr lang="en-US" sz="1050" dirty="0"/>
              <a: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7982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Forrester has done some recent research on Windows 10 deployments and has determined that Windows 10 is a game-changer!  Because of the deployment efficiency engineered into Windows 10, and also because of the positive customer reception to Windows 10, Forrester thinks that the Windows 10  Enterprise OS migration will now take 2 years instead of 4!  If you look at the chart on the right, you can see where we are on the deployment wave.  We’re right in the middle – at WPC16 – 1 year after launch.  With 96% of Enterprises actively considering or already deploying Windows 10 today, you are on the verge of a HUGE migration opportunity!  This is going to be a banner year for anyone associated with Windows 10 deployments, and we want to make sure you go get all of this opportunity that you can!</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5519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marR="0" lvl="0" indent="-5715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gradFill>
                  <a:gsLst>
                    <a:gs pos="0">
                      <a:srgbClr val="C0504D"/>
                    </a:gs>
                    <a:gs pos="100000">
                      <a:srgbClr val="C0504D"/>
                    </a:gs>
                  </a:gsLst>
                  <a:lin ang="5400000" scaled="0"/>
                </a:gradFill>
                <a:effectLst/>
                <a:uLnTx/>
                <a:uFillTx/>
                <a:latin typeface="Segoe UI Light" pitchFamily="34" charset="0"/>
                <a:ea typeface="+mn-ea"/>
                <a:cs typeface="+mn-cs"/>
              </a:rPr>
              <a:t>Windows deployments used to be difficult and time-consuming.  There was a need to migrate data carefully so nothing was lost or </a:t>
            </a:r>
            <a:r>
              <a:rPr kumimoji="0" lang="en-US" sz="800" b="0" i="0" u="none" strike="noStrike" kern="0" cap="none" spc="0" normalizeH="0" baseline="0" noProof="0" dirty="0" err="1">
                <a:ln>
                  <a:noFill/>
                </a:ln>
                <a:gradFill>
                  <a:gsLst>
                    <a:gs pos="0">
                      <a:srgbClr val="C0504D"/>
                    </a:gs>
                    <a:gs pos="100000">
                      <a:srgbClr val="C0504D"/>
                    </a:gs>
                  </a:gsLst>
                  <a:lin ang="5400000" scaled="0"/>
                </a:gradFill>
                <a:effectLst/>
                <a:uLnTx/>
                <a:uFillTx/>
                <a:latin typeface="Segoe UI Light" pitchFamily="34" charset="0"/>
                <a:ea typeface="+mn-ea"/>
                <a:cs typeface="+mn-cs"/>
              </a:rPr>
              <a:t>mis</a:t>
            </a:r>
            <a:r>
              <a:rPr kumimoji="0" lang="en-US" sz="800" b="0" i="0" u="none" strike="noStrike" kern="0" cap="none" spc="0" normalizeH="0" baseline="0" noProof="0" dirty="0">
                <a:ln>
                  <a:noFill/>
                </a:ln>
                <a:gradFill>
                  <a:gsLst>
                    <a:gs pos="0">
                      <a:srgbClr val="C0504D"/>
                    </a:gs>
                    <a:gs pos="100000">
                      <a:srgbClr val="C0504D"/>
                    </a:gs>
                  </a:gsLst>
                  <a:lin ang="5400000" scaled="0"/>
                </a:gradFill>
                <a:effectLst/>
                <a:uLnTx/>
                <a:uFillTx/>
                <a:latin typeface="Segoe UI Light" pitchFamily="34" charset="0"/>
                <a:ea typeface="+mn-ea"/>
                <a:cs typeface="+mn-cs"/>
              </a:rPr>
              <a:t>-placed.  There was a need to carefully assess every application and often times drive application updates/configurations.  The OS installation itself often required a full “wipe and reload”.  Device-drivers had issues that need to be sorted out and even the user-interface itself often required re-training of employees so they could to their jobs.  With Windows 10, that story changes quite dramatically!</a:t>
            </a:r>
          </a:p>
          <a:p>
            <a:pPr marL="57150" marR="0" lvl="0" indent="-57150" algn="l" defTabSz="914400"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dirty="0">
              <a:ln>
                <a:noFill/>
              </a:ln>
              <a:gradFill>
                <a:gsLst>
                  <a:gs pos="0">
                    <a:srgbClr val="C0504D"/>
                  </a:gs>
                  <a:gs pos="100000">
                    <a:srgbClr val="C0504D"/>
                  </a:gs>
                </a:gsLst>
                <a:lin ang="5400000" scaled="0"/>
              </a:gradFill>
              <a:effectLst/>
              <a:uLnTx/>
              <a:uFillTx/>
              <a:latin typeface="Segoe UI Light" pitchFamily="34" charset="0"/>
              <a:ea typeface="+mn-ea"/>
              <a:cs typeface="+mn-cs"/>
            </a:endParaRPr>
          </a:p>
          <a:p>
            <a:pPr marL="57150" marR="0" lvl="0" indent="-5715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gradFill>
                  <a:gsLst>
                    <a:gs pos="0">
                      <a:srgbClr val="C0504D"/>
                    </a:gs>
                    <a:gs pos="100000">
                      <a:srgbClr val="C0504D"/>
                    </a:gs>
                  </a:gsLst>
                  <a:lin ang="5400000" scaled="0"/>
                </a:gradFill>
                <a:effectLst/>
                <a:uLnTx/>
                <a:uFillTx/>
                <a:latin typeface="Segoe UI Light" pitchFamily="34" charset="0"/>
                <a:ea typeface="+mn-ea"/>
                <a:cs typeface="+mn-cs"/>
              </a:rPr>
              <a:t>With Windows 10, data migration isn’t an issue because it stays in-place and is </a:t>
            </a:r>
            <a:r>
              <a:rPr kumimoji="0" lang="en-US" sz="800" b="0" i="0" u="none" strike="noStrike" kern="0" cap="none" spc="0" normalizeH="0" baseline="0" noProof="0" dirty="0" err="1">
                <a:ln>
                  <a:noFill/>
                </a:ln>
                <a:gradFill>
                  <a:gsLst>
                    <a:gs pos="0">
                      <a:srgbClr val="C0504D"/>
                    </a:gs>
                    <a:gs pos="100000">
                      <a:srgbClr val="C0504D"/>
                    </a:gs>
                  </a:gsLst>
                  <a:lin ang="5400000" scaled="0"/>
                </a:gradFill>
                <a:effectLst/>
                <a:uLnTx/>
                <a:uFillTx/>
                <a:latin typeface="Segoe UI Light" pitchFamily="34" charset="0"/>
                <a:ea typeface="+mn-ea"/>
                <a:cs typeface="+mn-cs"/>
              </a:rPr>
              <a:t>intergrated</a:t>
            </a:r>
            <a:r>
              <a:rPr kumimoji="0" lang="en-US" sz="800" b="0" i="0" u="none" strike="noStrike" kern="0" cap="none" spc="0" normalizeH="0" baseline="0" noProof="0" dirty="0">
                <a:ln>
                  <a:noFill/>
                </a:ln>
                <a:gradFill>
                  <a:gsLst>
                    <a:gs pos="0">
                      <a:srgbClr val="C0504D"/>
                    </a:gs>
                    <a:gs pos="100000">
                      <a:srgbClr val="C0504D"/>
                    </a:gs>
                  </a:gsLst>
                  <a:lin ang="5400000" scaled="0"/>
                </a:gradFill>
                <a:effectLst/>
                <a:uLnTx/>
                <a:uFillTx/>
                <a:latin typeface="Segoe UI Light" pitchFamily="34" charset="0"/>
                <a:ea typeface="+mn-ea"/>
                <a:cs typeface="+mn-cs"/>
              </a:rPr>
              <a:t> seamlessly with Windows 10.  Applications that work on Windows 7 or Windows 8 will almost always work well in Windows 10, too, and this can be easily confirmed in a POC or Pilot phase of deployment.  The OS installation itself is highly automated, using just 1/10</a:t>
            </a:r>
            <a:r>
              <a:rPr kumimoji="0" lang="en-US" sz="800" b="0" i="0" u="none" strike="noStrike" kern="0" cap="none" spc="0" normalizeH="0" baseline="30000" noProof="0" dirty="0">
                <a:ln>
                  <a:noFill/>
                </a:ln>
                <a:gradFill>
                  <a:gsLst>
                    <a:gs pos="0">
                      <a:srgbClr val="C0504D"/>
                    </a:gs>
                    <a:gs pos="100000">
                      <a:srgbClr val="C0504D"/>
                    </a:gs>
                  </a:gsLst>
                  <a:lin ang="5400000" scaled="0"/>
                </a:gradFill>
                <a:effectLst/>
                <a:uLnTx/>
                <a:uFillTx/>
                <a:latin typeface="Segoe UI Light" pitchFamily="34" charset="0"/>
                <a:ea typeface="+mn-ea"/>
                <a:cs typeface="+mn-cs"/>
              </a:rPr>
              <a:t>th</a:t>
            </a:r>
            <a:r>
              <a:rPr kumimoji="0" lang="en-US" sz="800" b="0" i="0" u="none" strike="noStrike" kern="0" cap="none" spc="0" normalizeH="0" baseline="0" noProof="0" dirty="0">
                <a:ln>
                  <a:noFill/>
                </a:ln>
                <a:gradFill>
                  <a:gsLst>
                    <a:gs pos="0">
                      <a:srgbClr val="C0504D"/>
                    </a:gs>
                    <a:gs pos="100000">
                      <a:srgbClr val="C0504D"/>
                    </a:gs>
                  </a:gsLst>
                  <a:lin ang="5400000" scaled="0"/>
                </a:gradFill>
                <a:effectLst/>
                <a:uLnTx/>
                <a:uFillTx/>
                <a:latin typeface="Segoe UI Light" pitchFamily="34" charset="0"/>
                <a:ea typeface="+mn-ea"/>
                <a:cs typeface="+mn-cs"/>
              </a:rPr>
              <a:t> of the previously required labor minutes - because you don’t need someone sitting there during the installation.  Device-Drivers are also compatible with Windows 10 and the user-interface is one that is familiar and easy for customers to use.  In short, Windows 10 is an easy, efficient and effective deployment for you to make with your customers. </a:t>
            </a:r>
          </a:p>
          <a:p>
            <a:pPr marL="57150" marR="0" lvl="0" indent="-57150" algn="l" defTabSz="914400"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dirty="0">
              <a:ln>
                <a:noFill/>
              </a:ln>
              <a:gradFill>
                <a:gsLst>
                  <a:gs pos="0">
                    <a:srgbClr val="C0504D"/>
                  </a:gs>
                  <a:gs pos="100000">
                    <a:srgbClr val="C0504D"/>
                  </a:gs>
                </a:gsLst>
                <a:lin ang="5400000" scaled="0"/>
              </a:gradFill>
              <a:effectLst/>
              <a:uLnTx/>
              <a:uFillTx/>
              <a:latin typeface="Segoe UI Light" pitchFamily="34" charset="0"/>
              <a:ea typeface="+mn-ea"/>
              <a:cs typeface="+mn-cs"/>
            </a:endParaRPr>
          </a:p>
          <a:p>
            <a:pPr marL="57150" marR="0" lvl="0" indent="-5715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gradFill>
                  <a:gsLst>
                    <a:gs pos="0">
                      <a:srgbClr val="C0504D"/>
                    </a:gs>
                    <a:gs pos="100000">
                      <a:srgbClr val="C0504D"/>
                    </a:gs>
                  </a:gsLst>
                  <a:lin ang="5400000" scaled="0"/>
                </a:gradFill>
                <a:effectLst/>
                <a:uLnTx/>
                <a:uFillTx/>
                <a:latin typeface="Segoe UI Light" pitchFamily="34" charset="0"/>
                <a:ea typeface="+mn-ea"/>
                <a:cs typeface="+mn-cs"/>
              </a:rPr>
              <a:t>Now…  You may be asking yourself how you still make $ in this new Windows 10 deployment scenario, with labor minutes being reduced.  Well, that question is easily answered.  You re-focus the labor minutes of your staff in other directions.  First, you focus your staff on deployments with MORE customers as it takes less time.  Second, you use their extra time to do more Cross-Selling and Up-Selling – hopefully to MORE customers, thus growing your long-term annuity income stream.  </a:t>
            </a:r>
          </a:p>
          <a:p>
            <a:pPr marL="57150" marR="0" lvl="0" indent="-57150" algn="l" defTabSz="914400"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dirty="0">
              <a:ln>
                <a:noFill/>
              </a:ln>
              <a:gradFill>
                <a:gsLst>
                  <a:gs pos="0">
                    <a:srgbClr val="C0504D"/>
                  </a:gs>
                  <a:gs pos="100000">
                    <a:srgbClr val="C0504D"/>
                  </a:gs>
                </a:gsLst>
                <a:lin ang="5400000" scaled="0"/>
              </a:gradFill>
              <a:effectLst/>
              <a:uLnTx/>
              <a:uFillTx/>
              <a:latin typeface="Segoe UI Light" pitchFamily="34" charset="0"/>
              <a:ea typeface="+mn-ea"/>
              <a:cs typeface="+mn-cs"/>
            </a:endParaRPr>
          </a:p>
          <a:p>
            <a:pPr marL="57150" marR="0" lvl="0" indent="-5715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gradFill>
                  <a:gsLst>
                    <a:gs pos="0">
                      <a:srgbClr val="C0504D"/>
                    </a:gs>
                    <a:gs pos="100000">
                      <a:srgbClr val="C0504D"/>
                    </a:gs>
                  </a:gsLst>
                  <a:lin ang="5400000" scaled="0"/>
                </a:gradFill>
                <a:effectLst/>
                <a:uLnTx/>
                <a:uFillTx/>
                <a:latin typeface="Segoe UI Light" pitchFamily="34" charset="0"/>
                <a:ea typeface="+mn-ea"/>
                <a:cs typeface="+mn-cs"/>
              </a:rPr>
              <a:t>Let’s walk through this opportunity in a bit more detail in the next slide…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797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said before, Windows 10 has great customer momentum.  96% of our enterprise</a:t>
            </a:r>
            <a:r>
              <a:rPr lang="en-US" baseline="0" dirty="0"/>
              <a:t> customers are actively looking at Windows 10 deployments!  On top of that, </a:t>
            </a:r>
            <a:r>
              <a:rPr lang="en-US" dirty="0"/>
              <a:t>Windows</a:t>
            </a:r>
            <a:r>
              <a:rPr lang="en-US" baseline="0" dirty="0"/>
              <a:t> 10 is the very foundation for your services business.  In talking to many top partners from around the globe, it was proven that the strength of their services business depends on Windows, and Windows 10 in particular.  WITH Windows, our partners make more $.  Plain and simple.  While partners CAN manage other operating systems, those “mixed OS” environments cost more $ to manage, and there is inherently less cross-sell and up-sell opportunity for partners.</a:t>
            </a:r>
          </a:p>
          <a:p>
            <a:endParaRPr lang="en-US" baseline="0" dirty="0"/>
          </a:p>
          <a:p>
            <a:r>
              <a:rPr lang="en-US" baseline="0" dirty="0"/>
              <a:t>So how do customers enter this “Windows 10 Revenue Ramp”? 2 main ways.  The first, we have already spoken about.  There has been amazing press coverage for Windows 10 and customers love it.  350 million active devices are running Windows 10 and that number is still climbing quickly each day!  The other main customer entry-point for the Windows 10 deployment is around Device Refresh.  Windows 10 Pro devices are better and a better value - than ever before.  And there are a LOT of devices that are coming-up on their 3 year refresh period from when they were sold-in for Windows XP End of Support in 2013/2014.  Every one of the Notebooks, Tablets, and 2-in-1s that were sold in 2013 or 2014 are due for a refresh and this is an excellent place to start a Windows 10 deployment conversation.</a:t>
            </a:r>
          </a:p>
          <a:p>
            <a:endParaRPr lang="en-US" baseline="0" dirty="0"/>
          </a:p>
          <a:p>
            <a:r>
              <a:rPr lang="en-US" baseline="0" dirty="0"/>
              <a:t>Now…  Windows 10 Deployments and Devices may be the start of the conversation with your customers but it’s really just the start. With Windows trusted boot, Device Guard, BitLocker, Credential Guard, Windows Information Protection, and now Windows Defender Advanced Threat Protection, you can sell Windows Security Services as a high-value (and high margin) service for your customers that will ensure they, their data, and their customers’ data remains secure.  </a:t>
            </a:r>
          </a:p>
          <a:p>
            <a:r>
              <a:rPr lang="en-US" baseline="0" dirty="0"/>
              <a:t>And don’t forget – with ongoing releases of Windows 10 features and product updates, there needs to be ongoing testing with a company’s applications and internal systems to ensure there are no compatibility issues.  This is another ongoing, high-margin service that you can provide to your customers.</a:t>
            </a:r>
          </a:p>
          <a:p>
            <a:r>
              <a:rPr lang="en-US" baseline="0" dirty="0"/>
              <a:t>And for those of you that have a strong Outsourced IT business, that business just gets more profitable for you as customers move to Windows 10 because management becomes more efficient with Azure AD integration and fewer support issues related to the user interface or application/ driver compatibility issues.  So your costs go down with Windows 10 while your revenues don’t need to.  Of course, if you are locked into contracts where your revenues MUST go down on a periodic basis, then Windows 10 deployment presents a “reset” point for you while also granting cost efficiencies.  Any almost any scenario, you WIN when Windows 10 gets deployed!</a:t>
            </a:r>
          </a:p>
          <a:p>
            <a:endParaRPr lang="en-US" baseline="0" dirty="0"/>
          </a:p>
          <a:p>
            <a:r>
              <a:rPr lang="en-US" baseline="0" dirty="0"/>
              <a:t>Of course, our other Microsoft Cloud products:  O365, EMS, Azure AD, and CRM Online, all work BEST on a Windows 10 operating system.  Windows 10 enables touch features and APIs that allow for the best, fullest functionality of our Microsoft products.  When we design our products, we design for OUR other products first to ensure best compatibility.  This shows when customers are aligned across a Microsoft product stack.  Thus, when you have sold or deployed Windows 10 to your customers, you have a CLEAR opportunity to sell and manage these other Microsoft products and earn additional, recurring revenues at a high margin.</a:t>
            </a:r>
          </a:p>
          <a:p>
            <a:endParaRPr lang="en-US" baseline="0" dirty="0"/>
          </a:p>
          <a:p>
            <a:r>
              <a:rPr lang="en-US" baseline="0" dirty="0"/>
              <a:t>Perhaps most importantly, lets not forget about your own “Special Sauce” that you bring to the table for your customers.  Whether it’s an industry-focused application that you have designed or a software “layer” that you have developed to better serve your customers across their various devices and software, many of you bring that extra ingredient to the customer which helps to ensure customer loyalty while returning high margins for you.  This is something we strongly encourage you to continue to provide.  And please know that Microsoft is dedicated to providing you with the tools and support you need to make sure that your integration – On TOP of the Windows 10 foundation and WITH our other Microsoft products – is brilliant.</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42361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8.jpeg"/><Relationship Id="rId1" Type="http://schemas.openxmlformats.org/officeDocument/2006/relationships/slideMaster" Target="../slideMasters/slideMaster7.xml"/><Relationship Id="rId4" Type="http://schemas.openxmlformats.org/officeDocument/2006/relationships/image" Target="../media/image9.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e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969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764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859966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526451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0730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Windows 10"/>
          <p:cNvSpPr>
            <a:spLocks noChangeAspect="1" noEditPoints="1"/>
          </p:cNvSpPr>
          <p:nvPr userDrawn="1"/>
        </p:nvSpPr>
        <p:spPr bwMode="auto">
          <a:xfrm>
            <a:off x="457580" y="955791"/>
            <a:ext cx="2936227" cy="54864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9" name="Title 1"/>
          <p:cNvSpPr>
            <a:spLocks noGrp="1"/>
          </p:cNvSpPr>
          <p:nvPr>
            <p:ph type="title" hasCustomPrompt="1"/>
          </p:nvPr>
        </p:nvSpPr>
        <p:spPr bwMode="auto">
          <a:xfrm>
            <a:off x="274702" y="2772025"/>
            <a:ext cx="10640948" cy="1828800"/>
          </a:xfrm>
          <a:noFill/>
        </p:spPr>
        <p:txBody>
          <a:bodyPr lIns="146304" tIns="91440" rIns="146304" bIns="91440" anchor="t" anchorCtr="0"/>
          <a:lstStyle>
            <a:lvl1pPr>
              <a:defRPr sz="5400" spc="-150" baseline="0">
                <a:gradFill>
                  <a:gsLst>
                    <a:gs pos="57576">
                      <a:srgbClr val="FFFFFF"/>
                    </a:gs>
                    <a:gs pos="35000">
                      <a:srgbClr val="FFFFFF"/>
                    </a:gs>
                  </a:gsLst>
                  <a:lin ang="5400000" scaled="0"/>
                </a:gradFill>
                <a:latin typeface="+mj-lt"/>
                <a:cs typeface="Segoe UI Semibold" panose="020B07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600825"/>
            <a:ext cx="10640948" cy="1609848"/>
          </a:xfrm>
        </p:spPr>
        <p:txBody>
          <a:bodyPr tIns="109728" bIns="109728">
            <a:noAutofit/>
          </a:bodyPr>
          <a:lstStyle>
            <a:lvl1pPr marL="0" indent="0">
              <a:spcBef>
                <a:spcPts val="0"/>
              </a:spcBef>
              <a:buNone/>
              <a:defRPr sz="3200" spc="-50" baseline="0">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7580" y="6243964"/>
            <a:ext cx="1280160" cy="273038"/>
          </a:xfrm>
          <a:prstGeom prst="rect">
            <a:avLst/>
          </a:prstGeom>
        </p:spPr>
      </p:pic>
    </p:spTree>
    <p:extLst>
      <p:ext uri="{BB962C8B-B14F-4D97-AF65-F5344CB8AC3E}">
        <p14:creationId xmlns:p14="http://schemas.microsoft.com/office/powerpoint/2010/main" val="290823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57580" y="6243237"/>
            <a:ext cx="1280160" cy="274492"/>
          </a:xfrm>
          <a:prstGeom prst="rect">
            <a:avLst/>
          </a:prstGeom>
        </p:spPr>
      </p:pic>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1336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sz="4400" dirty="0"/>
            </a:lvl1pPr>
          </a:lstStyle>
          <a:p>
            <a:pPr lvl="0"/>
            <a:r>
              <a:rPr lang="en-US" dirty="0"/>
              <a:t>Click to edit Master title style</a:t>
            </a:r>
          </a:p>
        </p:txBody>
      </p:sp>
    </p:spTree>
    <p:extLst>
      <p:ext uri="{BB962C8B-B14F-4D97-AF65-F5344CB8AC3E}">
        <p14:creationId xmlns:p14="http://schemas.microsoft.com/office/powerpoint/2010/main" val="97907649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47202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sp>
        <p:nvSpPr>
          <p:cNvPr id="5" name="Windows 10"/>
          <p:cNvSpPr>
            <a:spLocks noChangeAspect="1" noEditPoints="1"/>
          </p:cNvSpPr>
          <p:nvPr userDrawn="1"/>
        </p:nvSpPr>
        <p:spPr bwMode="auto">
          <a:xfrm>
            <a:off x="3804500" y="3074727"/>
            <a:ext cx="4522675" cy="84507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2808183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losing logo slide_color">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913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grayscl/>
            <a:extLst>
              <a:ext uri="{28A0092B-C50C-407E-A947-70E740481C1C}">
                <a14:useLocalDpi xmlns:a14="http://schemas.microsoft.com/office/drawing/2010/main"/>
              </a:ext>
            </a:extLst>
          </a:blip>
          <a:srcRect t="2324" b="1341"/>
          <a:stretch/>
        </p:blipFill>
        <p:spPr>
          <a:xfrm>
            <a:off x="-1" y="0"/>
            <a:ext cx="12436476" cy="6994525"/>
          </a:xfrm>
          <a:prstGeom prst="rect">
            <a:avLst/>
          </a:prstGeom>
        </p:spPr>
      </p:pic>
      <p:sp>
        <p:nvSpPr>
          <p:cNvPr id="3" name="Date Placeholder 2"/>
          <p:cNvSpPr>
            <a:spLocks noGrp="1"/>
          </p:cNvSpPr>
          <p:nvPr>
            <p:ph type="dt" sz="half" idx="10"/>
          </p:nvPr>
        </p:nvSpPr>
        <p:spPr>
          <a:xfrm>
            <a:off x="855663" y="6483350"/>
            <a:ext cx="2797175" cy="371475"/>
          </a:xfrm>
          <a:prstGeom prst="rect">
            <a:avLst/>
          </a:prstGeom>
        </p:spPr>
        <p:txBody>
          <a:bodyPr/>
          <a:lstStyle/>
          <a:p>
            <a:endParaRPr lang="en-US">
              <a:solidFill>
                <a:srgbClr val="505050">
                  <a:tint val="75000"/>
                </a:srgbClr>
              </a:solidFill>
            </a:endParaRPr>
          </a:p>
        </p:txBody>
      </p:sp>
      <p:sp>
        <p:nvSpPr>
          <p:cNvPr id="4" name="Footer Placeholder 3"/>
          <p:cNvSpPr>
            <a:spLocks noGrp="1"/>
          </p:cNvSpPr>
          <p:nvPr>
            <p:ph type="ftr" sz="quarter" idx="11"/>
          </p:nvPr>
        </p:nvSpPr>
        <p:spPr>
          <a:xfrm>
            <a:off x="4119563" y="6483350"/>
            <a:ext cx="4197350" cy="371475"/>
          </a:xfrm>
          <a:prstGeom prst="rect">
            <a:avLst/>
          </a:prstGeom>
        </p:spPr>
        <p:txBody>
          <a:bodyPr/>
          <a:lstStyle/>
          <a:p>
            <a:endParaRPr lang="en-US" dirty="0">
              <a:solidFill>
                <a:srgbClr val="505050">
                  <a:tint val="75000"/>
                </a:srgbClr>
              </a:solidFill>
            </a:endParaRPr>
          </a:p>
        </p:txBody>
      </p:sp>
      <p:sp>
        <p:nvSpPr>
          <p:cNvPr id="5" name="Slide Number Placeholder 4"/>
          <p:cNvSpPr>
            <a:spLocks noGrp="1"/>
          </p:cNvSpPr>
          <p:nvPr>
            <p:ph type="sldNum" sz="quarter" idx="12"/>
          </p:nvPr>
        </p:nvSpPr>
        <p:spPr>
          <a:xfrm>
            <a:off x="8783638" y="6483350"/>
            <a:ext cx="2797175" cy="371475"/>
          </a:xfrm>
          <a:prstGeom prst="rect">
            <a:avLst/>
          </a:prstGeom>
        </p:spPr>
        <p:txBody>
          <a:bodyPr/>
          <a:lstStyle/>
          <a:p>
            <a:fld id="{1C325964-BC94-4D52-B890-9BEA0AC00F4F}"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31591104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80142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13" name="TextBox 2"/>
          <p:cNvSpPr txBox="1"/>
          <p:nvPr userDrawn="1"/>
        </p:nvSpPr>
        <p:spPr>
          <a:xfrm>
            <a:off x="10880397" y="274706"/>
            <a:ext cx="1281441"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49" y="2125663"/>
            <a:ext cx="9645333" cy="3031599"/>
          </a:xfrm>
          <a:prstGeom prst="rect">
            <a:avLst/>
          </a:prstGeom>
          <a:noFill/>
        </p:spPr>
        <p:txBody>
          <a:bodyPr wrap="none" lIns="182880" tIns="146304" rIns="182880" bIns="146304" rtlCol="0">
            <a:spAutoFit/>
          </a:bodyPr>
          <a:lstStyle/>
          <a:p>
            <a:pPr>
              <a:lnSpc>
                <a:spcPct val="90000"/>
              </a:lnSpc>
              <a:spcAft>
                <a:spcPts val="600"/>
              </a:spcAft>
            </a:pPr>
            <a:r>
              <a:rPr lang="en-US" sz="9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600"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369596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13" name="TextBox 2"/>
          <p:cNvSpPr txBox="1"/>
          <p:nvPr userDrawn="1"/>
        </p:nvSpPr>
        <p:spPr>
          <a:xfrm>
            <a:off x="10880397" y="274706"/>
            <a:ext cx="1281441"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49" y="2125663"/>
            <a:ext cx="9645333" cy="1625060"/>
          </a:xfrm>
          <a:prstGeom prst="rect">
            <a:avLst/>
          </a:prstGeom>
          <a:noFill/>
        </p:spPr>
        <p:txBody>
          <a:bodyPr wrap="none" lIns="182880" tIns="146304" rIns="182880" bIns="146304" rtlCol="0">
            <a:spAutoFit/>
          </a:bodyPr>
          <a:lstStyle/>
          <a:p>
            <a:pPr>
              <a:lnSpc>
                <a:spcPct val="90000"/>
              </a:lnSpc>
              <a:spcAft>
                <a:spcPts val="600"/>
              </a:spcAft>
            </a:pPr>
            <a:r>
              <a:rPr lang="en-US" sz="9600"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493236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17" y="0"/>
            <a:ext cx="12435840" cy="6994525"/>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
        <p:nvSpPr>
          <p:cNvPr id="10" name="TextBox 9"/>
          <p:cNvSpPr txBox="1"/>
          <p:nvPr userDrawn="1"/>
        </p:nvSpPr>
        <p:spPr>
          <a:xfrm>
            <a:off x="169599" y="2119163"/>
            <a:ext cx="6415539" cy="1868204"/>
          </a:xfrm>
          <a:prstGeom prst="rect">
            <a:avLst/>
          </a:prstGeom>
          <a:noFill/>
        </p:spPr>
        <p:txBody>
          <a:bodyPr wrap="none" lIns="182880" tIns="146304" rIns="182880" bIns="146304" rtlCol="0">
            <a:spAutoFit/>
          </a:bodyPr>
          <a:lstStyle/>
          <a:p>
            <a:pPr>
              <a:lnSpc>
                <a:spcPct val="90000"/>
              </a:lnSpc>
              <a:spcAft>
                <a:spcPts val="600"/>
              </a:spcAft>
            </a:pPr>
            <a:r>
              <a:rPr lang="en-US" sz="5400" b="0" dirty="0">
                <a:gradFill>
                  <a:gsLst>
                    <a:gs pos="2917">
                      <a:schemeClr val="tx1"/>
                    </a:gs>
                    <a:gs pos="30000">
                      <a:schemeClr val="tx1"/>
                    </a:gs>
                  </a:gsLst>
                  <a:lin ang="5400000" scaled="0"/>
                </a:gradFill>
                <a:latin typeface="+mj-lt"/>
              </a:rPr>
              <a:t>Your transformation;</a:t>
            </a:r>
          </a:p>
          <a:p>
            <a:pPr marL="0" algn="l" defTabSz="932742" rtl="0" eaLnBrk="1" latinLnBrk="0" hangingPunct="1">
              <a:lnSpc>
                <a:spcPct val="90000"/>
              </a:lnSpc>
              <a:spcAft>
                <a:spcPts val="600"/>
              </a:spcAft>
            </a:pPr>
            <a:r>
              <a:rPr lang="en-US" sz="5400" b="0" kern="1200" dirty="0">
                <a:gradFill>
                  <a:gsLst>
                    <a:gs pos="2917">
                      <a:schemeClr val="tx1"/>
                    </a:gs>
                    <a:gs pos="30000">
                      <a:schemeClr val="tx1"/>
                    </a:gs>
                  </a:gsLst>
                  <a:lin ang="5400000" scaled="0"/>
                </a:gradFill>
                <a:latin typeface="+mj-lt"/>
                <a:ea typeface="+mn-ea"/>
                <a:cs typeface="+mn-cs"/>
              </a:rPr>
              <a:t>Microsoft’s ambitions</a:t>
            </a:r>
          </a:p>
        </p:txBody>
      </p:sp>
    </p:spTree>
    <p:extLst>
      <p:ext uri="{BB962C8B-B14F-4D97-AF65-F5344CB8AC3E}">
        <p14:creationId xmlns:p14="http://schemas.microsoft.com/office/powerpoint/2010/main" val="90665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Tree>
    <p:extLst>
      <p:ext uri="{BB962C8B-B14F-4D97-AF65-F5344CB8AC3E}">
        <p14:creationId xmlns:p14="http://schemas.microsoft.com/office/powerpoint/2010/main" val="7543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436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2204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2893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3114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chemeClr val="accent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chemeClr val="accent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3431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1330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accent4"/>
              </a:buClr>
              <a:buFont typeface="Arial" pitchFamily="34" charset="0"/>
              <a:buChar char="•"/>
              <a:defRPr sz="3200">
                <a:solidFill>
                  <a:schemeClr val="accent4"/>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accent4"/>
              </a:buClr>
              <a:buFont typeface="Arial" pitchFamily="34" charset="0"/>
              <a:buChar char="•"/>
              <a:defRPr sz="3200">
                <a:solidFill>
                  <a:schemeClr val="accent4"/>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966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24208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56034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172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0432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59870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1507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2609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99075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46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716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60746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66540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5029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38728E-7FAD-4E4B-B316-289C3A72A213}" type="datetimeFigureOut">
              <a:rPr lang="en-US" smtClean="0"/>
              <a:t>10/26/2016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AF44F3-F16C-4361-A003-99DB1AA72ADC}" type="slidenum">
              <a:rPr lang="en-US" smtClean="0"/>
              <a:t>‹#›</a:t>
            </a:fld>
            <a:endParaRPr lang="en-US"/>
          </a:p>
        </p:txBody>
      </p:sp>
    </p:spTree>
    <p:extLst>
      <p:ext uri="{BB962C8B-B14F-4D97-AF65-F5344CB8AC3E}">
        <p14:creationId xmlns:p14="http://schemas.microsoft.com/office/powerpoint/2010/main" val="3286485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invGray">
          <a:xfrm>
            <a:off x="0" y="0"/>
            <a:ext cx="12435840" cy="6995160"/>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37126"/>
            <a:ext cx="6402388" cy="1807811"/>
          </a:xfrm>
          <a:noFill/>
        </p:spPr>
        <p:txBody>
          <a:bodyPr lIns="146304" tIns="91440" rIns="146304" bIns="91440" anchor="t" anchorCtr="0"/>
          <a:lstStyle>
            <a:lvl1pPr>
              <a:defRPr sz="5400" spc="-100" baseline="0">
                <a:gradFill>
                  <a:gsLst>
                    <a:gs pos="84066">
                      <a:srgbClr val="FFFFFF"/>
                    </a:gs>
                    <a:gs pos="5757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4463"/>
            <a:ext cx="6402388" cy="1710429"/>
          </a:xfrm>
        </p:spPr>
        <p:txBody>
          <a:bodyPr tIns="109728" bIns="109728">
            <a:noAutofit/>
          </a:bodyPr>
          <a:lstStyle>
            <a:lvl1pPr marL="0" indent="0">
              <a:spcBef>
                <a:spcPts val="0"/>
              </a:spcBef>
              <a:buNone/>
              <a:defRPr sz="2400" baseline="0">
                <a:gradFill>
                  <a:gsLst>
                    <a:gs pos="84066">
                      <a:srgbClr val="FFFFFF"/>
                    </a:gs>
                    <a:gs pos="57576">
                      <a:srgbClr val="FFFFFF"/>
                    </a:gs>
                  </a:gsLst>
                  <a:lin ang="5400000" scaled="0"/>
                </a:gradFill>
                <a:latin typeface="+mn-lt"/>
              </a:defRPr>
            </a:lvl1pPr>
          </a:lstStyle>
          <a:p>
            <a:pPr lvl="0"/>
            <a:r>
              <a:rPr lang="en-US" dirty="0"/>
              <a:t>Presenter | Date</a:t>
            </a:r>
          </a:p>
        </p:txBody>
      </p:sp>
      <p:pic>
        <p:nvPicPr>
          <p:cNvPr id="8" name="Picture 7" hidden="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grayWhite">
          <a:xfrm>
            <a:off x="457580" y="6243964"/>
            <a:ext cx="1280160" cy="273038"/>
          </a:xfrm>
          <a:prstGeom prst="rect">
            <a:avLst/>
          </a:prstGeom>
        </p:spPr>
      </p:pic>
      <p:pic>
        <p:nvPicPr>
          <p:cNvPr id="10" name="Picture 9"/>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178965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10" name="Rectangle 9"/>
          <p:cNvSpPr/>
          <p:nvPr userDrawn="1"/>
        </p:nvSpPr>
        <p:spPr bwMode="gray">
          <a:xfrm>
            <a:off x="0" y="0"/>
            <a:ext cx="12435840" cy="6995160"/>
          </a:xfrm>
          <a:prstGeom prst="rect">
            <a:avLst/>
          </a:pr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34430"/>
            <a:ext cx="6402388" cy="896112"/>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3063240"/>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hidden="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grayWhite">
          <a:xfrm>
            <a:off x="457580" y="6243964"/>
            <a:ext cx="1280160" cy="273038"/>
          </a:xfrm>
          <a:prstGeom prst="rect">
            <a:avLst/>
          </a:prstGeom>
        </p:spPr>
      </p:pic>
      <p:pic>
        <p:nvPicPr>
          <p:cNvPr id="11" name="Picture 10"/>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422747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7580" y="6243964"/>
            <a:ext cx="1280160" cy="273038"/>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457580" y="6194255"/>
            <a:ext cx="1463409" cy="320845"/>
          </a:xfrm>
          <a:prstGeom prst="rect">
            <a:avLst/>
          </a:prstGeom>
        </p:spPr>
      </p:pic>
    </p:spTree>
    <p:extLst>
      <p:ext uri="{BB962C8B-B14F-4D97-AF65-F5344CB8AC3E}">
        <p14:creationId xmlns:p14="http://schemas.microsoft.com/office/powerpoint/2010/main" val="129788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57580" y="6243237"/>
            <a:ext cx="1280160" cy="274492"/>
          </a:xfrm>
          <a:prstGeom prst="rect">
            <a:avLst/>
          </a:prstGeom>
        </p:spPr>
      </p:pic>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3444082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533353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29801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746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448084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398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5760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75539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9464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42823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95719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98063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accent1"/>
                    </a:gs>
                    <a:gs pos="0">
                      <a:schemeClr val="accent1"/>
                    </a:gs>
                  </a:gsLst>
                  <a:lin ang="5400000" scaled="0"/>
                </a:gradFill>
              </a:defRPr>
            </a:lvl1pPr>
          </a:lstStyle>
          <a:p>
            <a:r>
              <a:rPr lang="en-US" dirty="0"/>
              <a:t>Section title</a:t>
            </a:r>
          </a:p>
        </p:txBody>
      </p:sp>
    </p:spTree>
    <p:extLst>
      <p:ext uri="{BB962C8B-B14F-4D97-AF65-F5344CB8AC3E}">
        <p14:creationId xmlns:p14="http://schemas.microsoft.com/office/powerpoint/2010/main" val="252183591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733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1435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itle 1"/>
          <p:cNvSpPr>
            <a:spLocks noGrp="1"/>
          </p:cNvSpPr>
          <p:nvPr>
            <p:ph type="title"/>
          </p:nvPr>
        </p:nvSpPr>
        <p:spPr>
          <a:xfrm>
            <a:off x="274639" y="295274"/>
            <a:ext cx="5486399" cy="917575"/>
          </a:xfr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74638" y="1221162"/>
            <a:ext cx="5485308"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00837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0440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964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709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40615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9230" y="3145040"/>
            <a:ext cx="3291840" cy="705834"/>
          </a:xfrm>
          <a:prstGeom prst="rect">
            <a:avLst/>
          </a:prstGeom>
        </p:spPr>
      </p:pic>
    </p:spTree>
    <p:extLst>
      <p:ext uri="{BB962C8B-B14F-4D97-AF65-F5344CB8AC3E}">
        <p14:creationId xmlns:p14="http://schemas.microsoft.com/office/powerpoint/2010/main" val="35364060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32420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8065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5486400" cy="917575"/>
          </a:xfrm>
        </p:spPr>
        <p:txBody>
          <a:bodyPr/>
          <a:lstStyle/>
          <a:p>
            <a:r>
              <a:rPr lang="en-US"/>
              <a:t>Click to edit Master title style</a:t>
            </a:r>
            <a:endParaRPr lang="en-US" dirty="0"/>
          </a:p>
        </p:txBody>
      </p:sp>
      <p:sp>
        <p:nvSpPr>
          <p:cNvPr id="8" name="Rectangle 7"/>
          <p:cNvSpPr/>
          <p:nvPr userDrawn="1"/>
        </p:nvSpPr>
        <p:spPr bwMode="gray">
          <a:xfrm>
            <a:off x="7298883" y="-8579"/>
            <a:ext cx="5137592" cy="7003104"/>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bg1"/>
              </a:solidFill>
              <a:ea typeface="Segoe UI" pitchFamily="34" charset="0"/>
              <a:cs typeface="Segoe UI" pitchFamily="34" charset="0"/>
            </a:endParaRPr>
          </a:p>
        </p:txBody>
      </p:sp>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574453" y="1183481"/>
            <a:ext cx="3057349" cy="3575037"/>
          </a:xfrm>
          <a:prstGeom prst="rect">
            <a:avLst/>
          </a:prstGeom>
        </p:spPr>
      </p:pic>
      <p:sp>
        <p:nvSpPr>
          <p:cNvPr id="11" name="Text Placeholder 1"/>
          <p:cNvSpPr>
            <a:spLocks noGrp="1"/>
          </p:cNvSpPr>
          <p:nvPr>
            <p:ph type="body" sz="quarter" idx="10"/>
          </p:nvPr>
        </p:nvSpPr>
        <p:spPr>
          <a:xfrm>
            <a:off x="274638" y="1846658"/>
            <a:ext cx="5486399" cy="649454"/>
          </a:xfrm>
        </p:spPr>
        <p:txBody>
          <a:bodyPr/>
          <a:lstStyle>
            <a:lvl1pPr marL="582873" indent="-582873">
              <a:buFont typeface="Wingdings" panose="05000000000000000000" pitchFamily="2" charset="2"/>
              <a:buChar char="§"/>
              <a:defRPr sz="3264"/>
            </a:lvl1pPr>
          </a:lstStyle>
          <a:p>
            <a:pPr marL="571500" indent="-571500">
              <a:buFont typeface="Wingdings" panose="05000000000000000000" pitchFamily="2" charset="2"/>
              <a:buChar char="§"/>
            </a:pPr>
            <a:endParaRPr lang="en-US" dirty="0"/>
          </a:p>
        </p:txBody>
      </p:sp>
    </p:spTree>
    <p:extLst>
      <p:ext uri="{BB962C8B-B14F-4D97-AF65-F5344CB8AC3E}">
        <p14:creationId xmlns:p14="http://schemas.microsoft.com/office/powerpoint/2010/main" val="22004483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grpSp>
        <p:nvGrpSpPr>
          <p:cNvPr id="15" name="Group 14"/>
          <p:cNvGrpSpPr>
            <a:grpSpLocks noChangeAspect="1"/>
          </p:cNvGrpSpPr>
          <p:nvPr userDrawn="1"/>
        </p:nvGrpSpPr>
        <p:grpSpPr bwMode="gray">
          <a:xfrm>
            <a:off x="457200" y="6154121"/>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4032250"/>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7"/>
          <p:cNvSpPr>
            <a:spLocks/>
          </p:cNvSpPr>
          <p:nvPr userDrawn="1"/>
        </p:nvSpPr>
        <p:spPr bwMode="auto">
          <a:xfrm>
            <a:off x="5503863"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8"/>
          <p:cNvSpPr>
            <a:spLocks/>
          </p:cNvSpPr>
          <p:nvPr userDrawn="1"/>
        </p:nvSpPr>
        <p:spPr bwMode="auto">
          <a:xfrm flipH="1">
            <a:off x="8636000"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1" name="Freeform 20"/>
          <p:cNvSpPr>
            <a:spLocks noEditPoints="1"/>
          </p:cNvSpPr>
          <p:nvPr userDrawn="1"/>
        </p:nvSpPr>
        <p:spPr bwMode="auto">
          <a:xfrm>
            <a:off x="8267995" y="309232"/>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6"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8602663"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9"/>
          <p:cNvSpPr>
            <a:spLocks/>
          </p:cNvSpPr>
          <p:nvPr userDrawn="1"/>
        </p:nvSpPr>
        <p:spPr bwMode="auto">
          <a:xfrm>
            <a:off x="8570913" y="5738813"/>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3" name="Group 102"/>
          <p:cNvGrpSpPr/>
          <p:nvPr userDrawn="1"/>
        </p:nvGrpSpPr>
        <p:grpSpPr>
          <a:xfrm>
            <a:off x="0" y="4329113"/>
            <a:ext cx="12436475" cy="2665413"/>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grpSp>
      </p:grpSp>
      <p:sp>
        <p:nvSpPr>
          <p:cNvPr id="3" name="TextBox 2"/>
          <p:cNvSpPr txBox="1"/>
          <p:nvPr userDrawn="1"/>
        </p:nvSpPr>
        <p:spPr>
          <a:xfrm>
            <a:off x="10627056" y="6068944"/>
            <a:ext cx="1534716" cy="627864"/>
          </a:xfrm>
          <a:prstGeom prst="rect">
            <a:avLst/>
          </a:prstGeom>
          <a:noFill/>
        </p:spPr>
        <p:txBody>
          <a:bodyPr wrap="none" lIns="182880" tIns="146304" rIns="182880" bIns="146304"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563896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418638" y="878239"/>
            <a:ext cx="2743200" cy="572464"/>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#hashtag</a:t>
            </a:r>
          </a:p>
        </p:txBody>
      </p:sp>
      <p:sp>
        <p:nvSpPr>
          <p:cNvPr id="15" name="Text Placeholder 4"/>
          <p:cNvSpPr>
            <a:spLocks noGrp="1"/>
          </p:cNvSpPr>
          <p:nvPr>
            <p:ph type="body" sz="quarter" idx="16" hasCustomPrompt="1"/>
          </p:nvPr>
        </p:nvSpPr>
        <p:spPr>
          <a:xfrm>
            <a:off x="8961407" y="305775"/>
            <a:ext cx="3200431" cy="572464"/>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79"/>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62039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580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2497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0541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153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150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307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8763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26091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958702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38195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3953669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3871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7284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63308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939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303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5655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5899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6807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4032251"/>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88" name="Freeform 17"/>
          <p:cNvSpPr>
            <a:spLocks/>
          </p:cNvSpPr>
          <p:nvPr userDrawn="1"/>
        </p:nvSpPr>
        <p:spPr bwMode="auto">
          <a:xfrm>
            <a:off x="5503864"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89" name="Freeform 18"/>
          <p:cNvSpPr>
            <a:spLocks/>
          </p:cNvSpPr>
          <p:nvPr userDrawn="1"/>
        </p:nvSpPr>
        <p:spPr bwMode="auto">
          <a:xfrm flipH="1">
            <a:off x="8636001"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91" name="Freeform 20"/>
          <p:cNvSpPr>
            <a:spLocks noEditPoints="1"/>
          </p:cNvSpPr>
          <p:nvPr userDrawn="1"/>
        </p:nvSpPr>
        <p:spPr bwMode="auto">
          <a:xfrm>
            <a:off x="8267995" y="309233"/>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6"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grpSp>
      <p:sp>
        <p:nvSpPr>
          <p:cNvPr id="76" name="Freeform 6"/>
          <p:cNvSpPr>
            <a:spLocks/>
          </p:cNvSpPr>
          <p:nvPr userDrawn="1"/>
        </p:nvSpPr>
        <p:spPr bwMode="auto">
          <a:xfrm>
            <a:off x="8602664"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90" name="Freeform 19"/>
          <p:cNvSpPr>
            <a:spLocks/>
          </p:cNvSpPr>
          <p:nvPr userDrawn="1"/>
        </p:nvSpPr>
        <p:spPr bwMode="auto">
          <a:xfrm>
            <a:off x="8570915" y="5738814"/>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grpSp>
        <p:nvGrpSpPr>
          <p:cNvPr id="103" name="Group 102"/>
          <p:cNvGrpSpPr/>
          <p:nvPr userDrawn="1"/>
        </p:nvGrpSpPr>
        <p:grpSpPr>
          <a:xfrm>
            <a:off x="0" y="4329114"/>
            <a:ext cx="12436475" cy="2665413"/>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932563"/>
              <a:endParaRPr lang="en-US" sz="1599">
                <a:solidFill>
                  <a:srgbClr val="FFFFFF"/>
                </a:solidFill>
              </a:endParaRPr>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defTabSz="932563"/>
                <a:endParaRPr lang="en-US" sz="1599" dirty="0" err="1">
                  <a:solidFill>
                    <a:srgbClr val="FFFFFF"/>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defTabSz="932563"/>
                <a:endParaRPr lang="en-US" sz="1599" dirty="0" err="1">
                  <a:solidFill>
                    <a:srgbClr val="FFFFFF"/>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defTabSz="932563"/>
                <a:endParaRPr lang="en-US" sz="1599" dirty="0" err="1">
                  <a:solidFill>
                    <a:srgbClr val="FFFFFF"/>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defTabSz="932563"/>
                <a:endParaRPr lang="en-US" sz="1599" dirty="0" err="1">
                  <a:solidFill>
                    <a:srgbClr val="FFFFFF"/>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defTabSz="932563"/>
                <a:endParaRPr lang="en-US" sz="1599" dirty="0" err="1">
                  <a:solidFill>
                    <a:srgbClr val="FFFFFF"/>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defTabSz="932563"/>
                <a:endParaRPr lang="en-US" sz="1599" dirty="0" err="1">
                  <a:solidFill>
                    <a:srgbClr val="FFFFFF"/>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defTabSz="932563"/>
                <a:endParaRPr lang="en-US" sz="1599" dirty="0" err="1">
                  <a:solidFill>
                    <a:srgbClr val="FFFFFF"/>
                  </a:solidFill>
                </a:endParaRPr>
              </a:p>
            </p:txBody>
          </p:sp>
        </p:grpSp>
      </p:grpSp>
      <p:sp>
        <p:nvSpPr>
          <p:cNvPr id="3" name="TextBox 2"/>
          <p:cNvSpPr txBox="1"/>
          <p:nvPr userDrawn="1"/>
        </p:nvSpPr>
        <p:spPr>
          <a:xfrm>
            <a:off x="10603689" y="6062368"/>
            <a:ext cx="1558084" cy="634440"/>
          </a:xfrm>
          <a:prstGeom prst="rect">
            <a:avLst/>
          </a:prstGeom>
          <a:noFill/>
        </p:spPr>
        <p:txBody>
          <a:bodyPr wrap="none" lIns="182854" tIns="146283" rIns="182854" bIns="146283" rtlCol="0" anchor="b">
            <a:spAutoFit/>
          </a:bodyPr>
          <a:lstStyle/>
          <a:p>
            <a:pPr algn="r" defTabSz="932563">
              <a:lnSpc>
                <a:spcPct val="90000"/>
              </a:lnSpc>
              <a:spcAft>
                <a:spcPts val="600"/>
              </a:spcAft>
            </a:pPr>
            <a:r>
              <a:rPr lang="en-US" sz="2400" dirty="0">
                <a:gradFill>
                  <a:gsLst>
                    <a:gs pos="2917">
                      <a:srgbClr val="FFFFFF"/>
                    </a:gs>
                    <a:gs pos="30000">
                      <a:srgbClr val="FFFFFF"/>
                    </a:gs>
                  </a:gsLst>
                  <a:lin ang="5400000" scaled="0"/>
                </a:gradFill>
              </a:rPr>
              <a:t>#WPC16</a:t>
            </a:r>
          </a:p>
        </p:txBody>
      </p:sp>
    </p:spTree>
    <p:extLst>
      <p:ext uri="{BB962C8B-B14F-4D97-AF65-F5344CB8AC3E}">
        <p14:creationId xmlns:p14="http://schemas.microsoft.com/office/powerpoint/2010/main" val="2871198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418638"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#hashtag</a:t>
            </a:r>
          </a:p>
        </p:txBody>
      </p:sp>
      <p:sp>
        <p:nvSpPr>
          <p:cNvPr id="15" name="Text Placeholder 4"/>
          <p:cNvSpPr>
            <a:spLocks noGrp="1"/>
          </p:cNvSpPr>
          <p:nvPr>
            <p:ph type="body" sz="quarter" idx="16" hasCustomPrompt="1"/>
          </p:nvPr>
        </p:nvSpPr>
        <p:spPr>
          <a:xfrm>
            <a:off x="8961408"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1146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7264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414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1742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7753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4157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0210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9625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109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76377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535664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3728215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7007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7221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8981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693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475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6996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0997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1192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4032250"/>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7"/>
          <p:cNvSpPr>
            <a:spLocks/>
          </p:cNvSpPr>
          <p:nvPr userDrawn="1"/>
        </p:nvSpPr>
        <p:spPr bwMode="auto">
          <a:xfrm>
            <a:off x="5503863"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8"/>
          <p:cNvSpPr>
            <a:spLocks/>
          </p:cNvSpPr>
          <p:nvPr userDrawn="1"/>
        </p:nvSpPr>
        <p:spPr bwMode="auto">
          <a:xfrm flipH="1">
            <a:off x="8636000"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1" name="Freeform 20"/>
          <p:cNvSpPr>
            <a:spLocks noEditPoints="1"/>
          </p:cNvSpPr>
          <p:nvPr userDrawn="1"/>
        </p:nvSpPr>
        <p:spPr bwMode="auto">
          <a:xfrm>
            <a:off x="8267995" y="309232"/>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6"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8602663"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9"/>
          <p:cNvSpPr>
            <a:spLocks/>
          </p:cNvSpPr>
          <p:nvPr userDrawn="1"/>
        </p:nvSpPr>
        <p:spPr bwMode="auto">
          <a:xfrm>
            <a:off x="8570913" y="5738813"/>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3" name="Group 102"/>
          <p:cNvGrpSpPr/>
          <p:nvPr userDrawn="1"/>
        </p:nvGrpSpPr>
        <p:grpSpPr>
          <a:xfrm>
            <a:off x="0" y="4329113"/>
            <a:ext cx="12436475" cy="2665413"/>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grpSp>
      </p:grpSp>
      <p:sp>
        <p:nvSpPr>
          <p:cNvPr id="3" name="TextBox 2"/>
          <p:cNvSpPr txBox="1"/>
          <p:nvPr userDrawn="1"/>
        </p:nvSpPr>
        <p:spPr>
          <a:xfrm>
            <a:off x="10627056" y="6068944"/>
            <a:ext cx="1534716" cy="627864"/>
          </a:xfrm>
          <a:prstGeom prst="rect">
            <a:avLst/>
          </a:prstGeom>
          <a:noFill/>
        </p:spPr>
        <p:txBody>
          <a:bodyPr wrap="none" lIns="182880" tIns="146304" rIns="182880" bIns="146304"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793185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418638" y="878239"/>
            <a:ext cx="2743200" cy="572464"/>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#hashtag</a:t>
            </a:r>
          </a:p>
        </p:txBody>
      </p:sp>
      <p:sp>
        <p:nvSpPr>
          <p:cNvPr id="15" name="Text Placeholder 4"/>
          <p:cNvSpPr>
            <a:spLocks noGrp="1"/>
          </p:cNvSpPr>
          <p:nvPr>
            <p:ph type="body" sz="quarter" idx="16" hasCustomPrompt="1"/>
          </p:nvPr>
        </p:nvSpPr>
        <p:spPr>
          <a:xfrm>
            <a:off x="8961407" y="305775"/>
            <a:ext cx="3200431" cy="572464"/>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79"/>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98585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754835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992953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65927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7659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306926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666702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204188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4187310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5630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284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541463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image" Target="../media/image14.png"/><Relationship Id="rId5" Type="http://schemas.openxmlformats.org/officeDocument/2006/relationships/slideLayout" Target="../slideLayouts/slideLayout109.xml"/><Relationship Id="rId10" Type="http://schemas.openxmlformats.org/officeDocument/2006/relationships/image" Target="../media/image13.png"/><Relationship Id="rId4" Type="http://schemas.openxmlformats.org/officeDocument/2006/relationships/slideLayout" Target="../slideLayouts/slideLayout10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theme" Target="../theme/theme7.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image" Target="../media/image13.png"/><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theme" Target="../theme/theme8.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472"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199356007"/>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Purple</a:t>
                  </a:r>
                </a:p>
                <a:p>
                  <a:pPr defTabSz="932293"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Purple</a:t>
                  </a:r>
                </a:p>
                <a:p>
                  <a:pPr defTabSz="932293"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1775">
                            <a:srgbClr val="FFFFFF"/>
                          </a:gs>
                          <a:gs pos="14000">
                            <a:srgbClr val="FFFFFF"/>
                          </a:gs>
                        </a:gsLst>
                        <a:lin ang="5400000" scaled="0"/>
                      </a:gradFill>
                      <a:ea typeface="Segoe UI" pitchFamily="34" charset="0"/>
                      <a:cs typeface="Segoe UI" pitchFamily="34" charset="0"/>
                    </a:rPr>
                    <a:t>Dark Blue</a:t>
                  </a:r>
                </a:p>
                <a:p>
                  <a:pPr defTabSz="932293" fontAlgn="base">
                    <a:spcBef>
                      <a:spcPct val="0"/>
                    </a:spcBef>
                    <a:spcAft>
                      <a:spcPct val="0"/>
                    </a:spcAft>
                  </a:pPr>
                  <a:r>
                    <a:rPr lang="en-US" sz="500" dirty="0">
                      <a:gradFill>
                        <a:gsLst>
                          <a:gs pos="1775">
                            <a:srgbClr val="FFFFFF"/>
                          </a:gs>
                          <a:gs pos="14000">
                            <a:srgbClr val="FFFFFF"/>
                          </a:gs>
                        </a:gsLst>
                        <a:lin ang="5400000" scaled="0"/>
                      </a:gradFill>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Magenta</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18584">
                        <a:srgbClr val="FFFFFF"/>
                      </a:gs>
                      <a:gs pos="52000">
                        <a:srgbClr val="FFFFFF"/>
                      </a:gs>
                    </a:gsLst>
                    <a:lin ang="5400000" scaled="0"/>
                  </a:gradFill>
                  <a:ea typeface="Segoe UI" pitchFamily="34" charset="0"/>
                  <a:cs typeface="Segoe UI" pitchFamily="34" charset="0"/>
                </a:rPr>
                <a:t>Mid Blue</a:t>
              </a:r>
            </a:p>
            <a:p>
              <a:pPr defTabSz="932293" fontAlgn="base">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Green</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66272">
                        <a:srgbClr val="000000"/>
                      </a:gs>
                      <a:gs pos="44000">
                        <a:srgbClr val="000000"/>
                      </a:gs>
                    </a:gsLst>
                    <a:lin ang="5400000" scaled="1"/>
                  </a:gradFill>
                  <a:ea typeface="Segoe UI" pitchFamily="34" charset="0"/>
                  <a:cs typeface="Segoe UI" pitchFamily="34" charset="0"/>
                </a:rPr>
                <a:t>Light Blue</a:t>
              </a:r>
            </a:p>
            <a:p>
              <a:pPr defTabSz="932293" fontAlgn="base">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 G:188 B:242</a:t>
              </a:r>
            </a:p>
          </p:txBody>
        </p:sp>
      </p:grpSp>
    </p:spTree>
    <p:extLst>
      <p:ext uri="{BB962C8B-B14F-4D97-AF65-F5344CB8AC3E}">
        <p14:creationId xmlns:p14="http://schemas.microsoft.com/office/powerpoint/2010/main" val="2157337502"/>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3" r:id="rId13"/>
    <p:sldLayoutId id="2147484304" r:id="rId14"/>
    <p:sldLayoutId id="2147484305" r:id="rId15"/>
    <p:sldLayoutId id="2147484306" r:id="rId16"/>
    <p:sldLayoutId id="2147484307" r:id="rId17"/>
    <p:sldLayoutId id="2147484308" r:id="rId18"/>
    <p:sldLayoutId id="2147484309" r:id="rId19"/>
    <p:sldLayoutId id="2147484310" r:id="rId20"/>
    <p:sldLayoutId id="2147484311" r:id="rId2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4199" y="0"/>
            <a:ext cx="957169" cy="5766966"/>
            <a:chOff x="12614199" y="0"/>
            <a:chExt cx="957169" cy="5766966"/>
          </a:xfrm>
        </p:grpSpPr>
        <p:grpSp>
          <p:nvGrpSpPr>
            <p:cNvPr id="22" name="Group 21"/>
            <p:cNvGrpSpPr/>
            <p:nvPr userDrawn="1"/>
          </p:nvGrpSpPr>
          <p:grpSpPr>
            <a:xfrm>
              <a:off x="12614199" y="0"/>
              <a:ext cx="957169" cy="5720411"/>
              <a:chOff x="12614199" y="0"/>
              <a:chExt cx="957169" cy="5720411"/>
            </a:xfrm>
          </p:grpSpPr>
          <p:grpSp>
            <p:nvGrpSpPr>
              <p:cNvPr id="23" name="Group 22"/>
              <p:cNvGrpSpPr/>
              <p:nvPr userDrawn="1"/>
            </p:nvGrpSpPr>
            <p:grpSpPr>
              <a:xfrm rot="5400000">
                <a:off x="11576884" y="1040118"/>
                <a:ext cx="2708636" cy="634005"/>
                <a:chOff x="1581150" y="4543426"/>
                <a:chExt cx="2708636" cy="634005"/>
              </a:xfrm>
            </p:grpSpPr>
            <p:sp>
              <p:nvSpPr>
                <p:cNvPr id="30" name="Rectangle 2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5"/>
                  <a:ext cx="869930" cy="289766"/>
                </a:xfrm>
                <a:prstGeom prst="rect">
                  <a:avLst/>
                </a:prstGeom>
                <a:solidFill>
                  <a:schemeClr val="accent6"/>
                </a:solidFill>
                <a:ln>
                  <a:solidFill>
                    <a:schemeClr val="bg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kern="1200" dirty="0">
                      <a:gradFill>
                        <a:gsLst>
                          <a:gs pos="66272">
                            <a:srgbClr val="000000"/>
                          </a:gs>
                          <a:gs pos="44000">
                            <a:srgbClr val="000000"/>
                          </a:gs>
                        </a:gsLst>
                        <a:lin ang="5400000" scaled="1"/>
                      </a:gradFill>
                      <a:latin typeface="+mn-lt"/>
                      <a:ea typeface="Segoe UI" pitchFamily="34" charset="0"/>
                      <a:cs typeface="Segoe UI" pitchFamily="34" charset="0"/>
                    </a:rPr>
                    <a:t>R:234 G:234 B:234</a:t>
                  </a:r>
                </a:p>
              </p:txBody>
            </p:sp>
            <p:sp>
              <p:nvSpPr>
                <p:cNvPr id="44" name="Rectangle 43"/>
                <p:cNvSpPr/>
                <p:nvPr userDrawn="1"/>
              </p:nvSpPr>
              <p:spPr bwMode="auto">
                <a:xfrm>
                  <a:off x="2498745" y="4543428"/>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marL="0" algn="l" defTabSz="932472" rtl="0" eaLnBrk="1" fontAlgn="base" latinLnBrk="0" hangingPunct="1">
                    <a:lnSpc>
                      <a:spcPct val="100000"/>
                    </a:lnSpc>
                    <a:spcBef>
                      <a:spcPct val="0"/>
                    </a:spcBef>
                    <a:spcAft>
                      <a:spcPct val="0"/>
                    </a:spcAft>
                  </a:pPr>
                  <a:r>
                    <a:rPr lang="en-US" sz="500" kern="1200" baseline="0" dirty="0">
                      <a:gradFill>
                        <a:gsLst>
                          <a:gs pos="2092">
                            <a:srgbClr val="F8F8F8"/>
                          </a:gs>
                          <a:gs pos="10042">
                            <a:srgbClr val="F8F8F8"/>
                          </a:gs>
                        </a:gsLst>
                        <a:lin ang="5400000" scaled="0"/>
                      </a:gradFill>
                      <a:latin typeface="+mn-lt"/>
                      <a:ea typeface="Segoe UI" pitchFamily="34" charset="0"/>
                      <a:cs typeface="Segoe UI" pitchFamily="34" charset="0"/>
                    </a:rPr>
                    <a:t>R:0 G:32 B:80</a:t>
                  </a:r>
                </a:p>
              </p:txBody>
            </p:sp>
          </p:grpSp>
          <p:sp>
            <p:nvSpPr>
              <p:cNvPr id="25" name="TextBox 24"/>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7692">
                          <a:schemeClr val="bg1"/>
                        </a:gs>
                        <a:gs pos="17000">
                          <a:schemeClr val="bg1"/>
                        </a:gs>
                      </a:gsLst>
                      <a:lin ang="5400000" scaled="0"/>
                    </a:gradFill>
                  </a:rPr>
                  <a:t>Main colors</a:t>
                </a:r>
              </a:p>
            </p:txBody>
          </p:sp>
          <p:sp>
            <p:nvSpPr>
              <p:cNvPr id="26" name="TextBox 25"/>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84615">
                          <a:schemeClr val="bg1"/>
                        </a:gs>
                        <a:gs pos="75000">
                          <a:schemeClr val="bg1"/>
                        </a:gs>
                      </a:gsLst>
                      <a:lin ang="5400000" scaled="0"/>
                    </a:gradFill>
                  </a:rPr>
                  <a:t>Secondary colors (use only when</a:t>
                </a:r>
                <a:r>
                  <a:rPr lang="en-US" sz="1000" baseline="0" dirty="0">
                    <a:gradFill>
                      <a:gsLst>
                        <a:gs pos="84615">
                          <a:schemeClr val="bg1"/>
                        </a:gs>
                        <a:gs pos="75000">
                          <a:schemeClr val="bg1"/>
                        </a:gs>
                      </a:gsLst>
                      <a:lin ang="5400000" scaled="0"/>
                    </a:gradFill>
                  </a:rPr>
                  <a:t> necessary)</a:t>
                </a:r>
                <a:endParaRPr lang="en-US" sz="1000" dirty="0">
                  <a:gradFill>
                    <a:gsLst>
                      <a:gs pos="84615">
                        <a:schemeClr val="bg1"/>
                      </a:gs>
                      <a:gs pos="75000">
                        <a:schemeClr val="bg1"/>
                      </a:gs>
                    </a:gsLst>
                    <a:lin ang="5400000" scaled="0"/>
                  </a:gradFill>
                </a:endParaRPr>
              </a:p>
            </p:txBody>
          </p:sp>
        </p:grpSp>
        <p:sp>
          <p:nvSpPr>
            <p:cNvPr id="18" name="Rectangle 17"/>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472"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0" name="Rectangle 19"/>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363939295"/>
      </p:ext>
    </p:extLst>
  </p:cSld>
  <p:clrMap bg1="dk1" tx1="lt1" bg2="dk2" tx2="lt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rot="5400000">
            <a:off x="9584879" y="2902196"/>
            <a:ext cx="6627287" cy="727646"/>
          </a:xfrm>
          <a:prstGeom prst="rect">
            <a:avLst/>
          </a:prstGeom>
        </p:spPr>
      </p:pic>
      <p:pic>
        <p:nvPicPr>
          <p:cNvPr id="6" name="Picture 5"/>
          <p:cNvPicPr>
            <a:picLocks noChangeAspect="1"/>
          </p:cNvPicPr>
          <p:nvPr userDrawn="1"/>
        </p:nvPicPr>
        <p:blipFill rotWithShape="1">
          <a:blip r:embed="rId11" cstate="hqprint">
            <a:extLst>
              <a:ext uri="{28A0092B-C50C-407E-A947-70E740481C1C}">
                <a14:useLocalDpi xmlns:a14="http://schemas.microsoft.com/office/drawing/2010/main"/>
              </a:ext>
            </a:extLst>
          </a:blip>
          <a:srcRect/>
          <a:stretch/>
        </p:blipFill>
        <p:spPr>
          <a:xfrm rot="5400000">
            <a:off x="11190934" y="2023787"/>
            <a:ext cx="4422858" cy="280033"/>
          </a:xfrm>
          <a:prstGeom prst="rect">
            <a:avLst/>
          </a:prstGeom>
        </p:spPr>
      </p:pic>
      <p:grpSp>
        <p:nvGrpSpPr>
          <p:cNvPr id="3" name="Group 2"/>
          <p:cNvGrpSpPr/>
          <p:nvPr userDrawn="1"/>
        </p:nvGrpSpPr>
        <p:grpSpPr>
          <a:xfrm>
            <a:off x="13567780" y="434021"/>
            <a:ext cx="638556" cy="2174929"/>
            <a:chOff x="13542380" y="434021"/>
            <a:chExt cx="275220" cy="4491314"/>
          </a:xfrm>
        </p:grpSpPr>
        <p:sp>
          <p:nvSpPr>
            <p:cNvPr id="7" name="Rectangle 6"/>
            <p:cNvSpPr/>
            <p:nvPr userDrawn="1"/>
          </p:nvSpPr>
          <p:spPr bwMode="auto">
            <a:xfrm rot="5400000">
              <a:off x="13359950" y="616451"/>
              <a:ext cx="640080" cy="275220"/>
            </a:xfrm>
            <a:prstGeom prst="rect">
              <a:avLst/>
            </a:prstGeom>
            <a:solidFill>
              <a:srgbClr val="F5F5F5"/>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400" dirty="0" err="1">
                <a:solidFill>
                  <a:srgbClr val="0078D7"/>
                </a:solidFill>
                <a:ea typeface="Segoe UI" pitchFamily="34" charset="0"/>
                <a:cs typeface="Segoe UI" pitchFamily="34" charset="0"/>
              </a:endParaRPr>
            </a:p>
          </p:txBody>
        </p:sp>
        <p:sp>
          <p:nvSpPr>
            <p:cNvPr id="10" name="Rectangle 9"/>
            <p:cNvSpPr/>
            <p:nvPr userDrawn="1"/>
          </p:nvSpPr>
          <p:spPr bwMode="auto">
            <a:xfrm rot="5400000">
              <a:off x="13359950" y="1256531"/>
              <a:ext cx="640080" cy="275220"/>
            </a:xfrm>
            <a:prstGeom prst="rect">
              <a:avLst/>
            </a:prstGeom>
            <a:solidFill>
              <a:srgbClr val="00204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400" dirty="0" err="1">
                <a:solidFill>
                  <a:srgbClr val="0078D7"/>
                </a:solidFill>
                <a:ea typeface="Segoe UI" pitchFamily="34" charset="0"/>
                <a:cs typeface="Segoe UI" pitchFamily="34" charset="0"/>
              </a:endParaRPr>
            </a:p>
          </p:txBody>
        </p:sp>
        <p:sp>
          <p:nvSpPr>
            <p:cNvPr id="11" name="Rectangle 10"/>
            <p:cNvSpPr/>
            <p:nvPr userDrawn="1"/>
          </p:nvSpPr>
          <p:spPr bwMode="auto">
            <a:xfrm rot="5400000">
              <a:off x="13359950" y="1896611"/>
              <a:ext cx="640080" cy="275220"/>
            </a:xfrm>
            <a:prstGeom prst="rect">
              <a:avLst/>
            </a:prstGeom>
            <a:solidFill>
              <a:srgbClr val="0060AC"/>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400" dirty="0" err="1">
                <a:solidFill>
                  <a:srgbClr val="0078D7"/>
                </a:solidFill>
                <a:ea typeface="Segoe UI" pitchFamily="34" charset="0"/>
                <a:cs typeface="Segoe UI" pitchFamily="34" charset="0"/>
              </a:endParaRPr>
            </a:p>
          </p:txBody>
        </p:sp>
        <p:sp>
          <p:nvSpPr>
            <p:cNvPr id="12" name="Rectangle 11"/>
            <p:cNvSpPr/>
            <p:nvPr userDrawn="1"/>
          </p:nvSpPr>
          <p:spPr bwMode="auto">
            <a:xfrm rot="5400000">
              <a:off x="13359950" y="2511607"/>
              <a:ext cx="640080" cy="275220"/>
            </a:xfrm>
            <a:prstGeom prst="rect">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400" dirty="0" err="1">
                <a:solidFill>
                  <a:srgbClr val="0078D7"/>
                </a:solidFill>
                <a:ea typeface="Segoe UI" pitchFamily="34" charset="0"/>
                <a:cs typeface="Segoe UI" pitchFamily="34" charset="0"/>
              </a:endParaRPr>
            </a:p>
          </p:txBody>
        </p:sp>
        <p:sp>
          <p:nvSpPr>
            <p:cNvPr id="13" name="Rectangle 12"/>
            <p:cNvSpPr/>
            <p:nvPr userDrawn="1"/>
          </p:nvSpPr>
          <p:spPr bwMode="auto">
            <a:xfrm rot="5400000">
              <a:off x="13359950" y="3151687"/>
              <a:ext cx="640080" cy="275220"/>
            </a:xfrm>
            <a:prstGeom prst="rect">
              <a:avLst/>
            </a:prstGeom>
            <a:solidFill>
              <a:srgbClr val="2F2F2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400" dirty="0" err="1">
                <a:solidFill>
                  <a:srgbClr val="0078D7"/>
                </a:solidFill>
                <a:ea typeface="Segoe UI" pitchFamily="34" charset="0"/>
                <a:cs typeface="Segoe UI" pitchFamily="34" charset="0"/>
              </a:endParaRPr>
            </a:p>
          </p:txBody>
        </p:sp>
        <p:sp>
          <p:nvSpPr>
            <p:cNvPr id="15" name="Rectangle 14"/>
            <p:cNvSpPr/>
            <p:nvPr userDrawn="1"/>
          </p:nvSpPr>
          <p:spPr bwMode="auto">
            <a:xfrm rot="5400000">
              <a:off x="13359950" y="4467685"/>
              <a:ext cx="640080" cy="275220"/>
            </a:xfrm>
            <a:prstGeom prst="rect">
              <a:avLst/>
            </a:prstGeom>
            <a:solidFill>
              <a:srgbClr val="E76D19"/>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400" dirty="0" err="1">
                <a:solidFill>
                  <a:srgbClr val="0078D7"/>
                </a:solidFill>
                <a:ea typeface="Segoe UI" pitchFamily="34" charset="0"/>
                <a:cs typeface="Segoe UI" pitchFamily="34" charset="0"/>
              </a:endParaRPr>
            </a:p>
          </p:txBody>
        </p:sp>
      </p:grpSp>
    </p:spTree>
    <p:extLst>
      <p:ext uri="{BB962C8B-B14F-4D97-AF65-F5344CB8AC3E}">
        <p14:creationId xmlns:p14="http://schemas.microsoft.com/office/powerpoint/2010/main" val="2693454085"/>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Lst>
  <p:transition>
    <p:fade/>
  </p:transition>
  <p:hf sldNum="0"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accent1"/>
              </a:gs>
              <a:gs pos="100000">
                <a:schemeClr val="accent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15" pos="7661">
          <p15:clr>
            <a:srgbClr val="5ACBF0"/>
          </p15:clr>
        </p15:guide>
        <p15:guide id="24" orient="horz" pos="4219">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472"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680720470"/>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 id="2147484360" r:id="rId20"/>
    <p:sldLayoutId id="2147484361" r:id="rId21"/>
    <p:sldLayoutId id="2147484362" r:id="rId22"/>
    <p:sldLayoutId id="2147484363" r:id="rId23"/>
    <p:sldLayoutId id="2147484364" r:id="rId24"/>
    <p:sldLayoutId id="2147484365"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a:stretch>
            <a:fillRect/>
          </a:stretch>
        </p:blipFill>
        <p:spPr>
          <a:xfrm rot="5400000">
            <a:off x="9584879" y="2902196"/>
            <a:ext cx="6627287" cy="727646"/>
          </a:xfrm>
          <a:prstGeom prst="rect">
            <a:avLst/>
          </a:prstGeom>
        </p:spPr>
      </p:pic>
    </p:spTree>
    <p:extLst>
      <p:ext uri="{BB962C8B-B14F-4D97-AF65-F5344CB8AC3E}">
        <p14:creationId xmlns:p14="http://schemas.microsoft.com/office/powerpoint/2010/main" val="227180693"/>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xml"/><Relationship Id="rId1" Type="http://schemas.openxmlformats.org/officeDocument/2006/relationships/slideLayout" Target="../slideLayouts/slideLayout101.xml"/><Relationship Id="rId5" Type="http://schemas.openxmlformats.org/officeDocument/2006/relationships/image" Target="../media/image53.jpeg"/><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76.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55.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10.xml"/><Relationship Id="rId1" Type="http://schemas.openxmlformats.org/officeDocument/2006/relationships/slideLayout" Target="../slideLayouts/slideLayout76.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1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1.xml"/><Relationship Id="rId1" Type="http://schemas.openxmlformats.org/officeDocument/2006/relationships/slideLayout" Target="../slideLayouts/slideLayout101.xml"/><Relationship Id="rId4" Type="http://schemas.openxmlformats.org/officeDocument/2006/relationships/image" Target="../media/image65.jpe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3.png"/><Relationship Id="rId3" Type="http://schemas.openxmlformats.org/officeDocument/2006/relationships/image" Target="../media/image66.png"/><Relationship Id="rId7" Type="http://schemas.openxmlformats.org/officeDocument/2006/relationships/image" Target="../media/image69.png"/><Relationship Id="rId12"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61.xml"/><Relationship Id="rId6" Type="http://schemas.openxmlformats.org/officeDocument/2006/relationships/image" Target="../media/image68.png"/><Relationship Id="rId11" Type="http://schemas.microsoft.com/office/2007/relationships/hdphoto" Target="../media/hdphoto4.wdp"/><Relationship Id="rId5" Type="http://schemas.microsoft.com/office/2007/relationships/hdphoto" Target="../media/hdphoto2.wdp"/><Relationship Id="rId15" Type="http://schemas.openxmlformats.org/officeDocument/2006/relationships/image" Target="../media/image75.pn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70.png"/><Relationship Id="rId1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55.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55.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64.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55.xml"/><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55.xml"/><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9.emf"/><Relationship Id="rId7" Type="http://schemas.openxmlformats.org/officeDocument/2006/relationships/image" Target="../media/image92.jpeg"/><Relationship Id="rId2" Type="http://schemas.openxmlformats.org/officeDocument/2006/relationships/notesSlide" Target="../notesSlides/notesSlide19.xml"/><Relationship Id="rId1" Type="http://schemas.openxmlformats.org/officeDocument/2006/relationships/slideLayout" Target="../slideLayouts/slideLayout55.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59.emf"/><Relationship Id="rId10" Type="http://schemas.openxmlformats.org/officeDocument/2006/relationships/image" Target="../media/image95.png"/><Relationship Id="rId4" Type="http://schemas.openxmlformats.org/officeDocument/2006/relationships/image" Target="../media/image90.emf"/><Relationship Id="rId9" Type="http://schemas.openxmlformats.org/officeDocument/2006/relationships/image" Target="../media/image9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1.xml"/><Relationship Id="rId1" Type="http://schemas.openxmlformats.org/officeDocument/2006/relationships/slideLayout" Target="../slideLayouts/slideLayout101.xml"/><Relationship Id="rId5" Type="http://schemas.openxmlformats.org/officeDocument/2006/relationships/image" Target="../media/image99.jpeg"/><Relationship Id="rId4" Type="http://schemas.openxmlformats.org/officeDocument/2006/relationships/image" Target="../media/image98.jpe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g"/><Relationship Id="rId1" Type="http://schemas.openxmlformats.org/officeDocument/2006/relationships/slideLayout" Target="../slideLayouts/slideLayout126.xml"/><Relationship Id="rId6" Type="http://schemas.openxmlformats.org/officeDocument/2006/relationships/comments" Target="../comments/comment1.xml"/><Relationship Id="rId5" Type="http://schemas.openxmlformats.org/officeDocument/2006/relationships/image" Target="../media/image9.emf"/><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2.xml"/><Relationship Id="rId1" Type="http://schemas.openxmlformats.org/officeDocument/2006/relationships/slideLayout" Target="../slideLayouts/slideLayout126.xml"/></Relationships>
</file>

<file path=ppt/slides/_rels/slide2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3.xml"/><Relationship Id="rId1" Type="http://schemas.openxmlformats.org/officeDocument/2006/relationships/slideLayout" Target="../slideLayouts/slideLayout126.xml"/><Relationship Id="rId5" Type="http://schemas.openxmlformats.org/officeDocument/2006/relationships/image" Target="../media/image104.png"/><Relationship Id="rId4" Type="http://schemas.openxmlformats.org/officeDocument/2006/relationships/image" Target="../media/image103.jpeg"/></Relationships>
</file>

<file path=ppt/slides/_rels/slide2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4.xml"/><Relationship Id="rId1" Type="http://schemas.openxmlformats.org/officeDocument/2006/relationships/slideLayout" Target="../slideLayouts/slideLayout101.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5.xml"/><Relationship Id="rId1" Type="http://schemas.openxmlformats.org/officeDocument/2006/relationships/slideLayout" Target="../slideLayouts/slideLayout55.xml"/><Relationship Id="rId5" Type="http://schemas.openxmlformats.org/officeDocument/2006/relationships/image" Target="../media/image108.jpeg"/><Relationship Id="rId4" Type="http://schemas.openxmlformats.org/officeDocument/2006/relationships/image" Target="../media/image107.jpeg"/></Relationships>
</file>

<file path=ppt/slides/_rels/slide3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hyperlink" Target="https://www.microsoft.com/en-us/WindowsForBusiness/Compare" TargetMode="External"/><Relationship Id="rId2" Type="http://schemas.openxmlformats.org/officeDocument/2006/relationships/notesSlide" Target="../notesSlides/notesSlide27.xml"/><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3" Type="http://schemas.openxmlformats.org/officeDocument/2006/relationships/image" Target="../media/image110.jpeg"/><Relationship Id="rId7" Type="http://schemas.microsoft.com/office/2007/relationships/hdphoto" Target="../media/hdphoto8.wdp"/><Relationship Id="rId2" Type="http://schemas.openxmlformats.org/officeDocument/2006/relationships/notesSlide" Target="../notesSlides/notesSlide28.xml"/><Relationship Id="rId1" Type="http://schemas.openxmlformats.org/officeDocument/2006/relationships/slideLayout" Target="../slideLayouts/slideLayout101.xml"/><Relationship Id="rId6" Type="http://schemas.openxmlformats.org/officeDocument/2006/relationships/image" Target="../media/image112.png"/><Relationship Id="rId5" Type="http://schemas.microsoft.com/office/2007/relationships/hdphoto" Target="../media/hdphoto7.wdp"/><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9.xml"/><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3" Type="http://schemas.openxmlformats.org/officeDocument/2006/relationships/image" Target="../media/image114.jpeg"/><Relationship Id="rId7" Type="http://schemas.microsoft.com/office/2007/relationships/hdphoto" Target="../media/hdphoto9.wdp"/><Relationship Id="rId2" Type="http://schemas.openxmlformats.org/officeDocument/2006/relationships/notesSlide" Target="../notesSlides/notesSlide30.xml"/><Relationship Id="rId1" Type="http://schemas.openxmlformats.org/officeDocument/2006/relationships/slideLayout" Target="../slideLayouts/slideLayout55.xml"/><Relationship Id="rId6" Type="http://schemas.openxmlformats.org/officeDocument/2006/relationships/image" Target="../media/image117.jpeg"/><Relationship Id="rId5" Type="http://schemas.openxmlformats.org/officeDocument/2006/relationships/image" Target="../media/image116.png"/><Relationship Id="rId4" Type="http://schemas.openxmlformats.org/officeDocument/2006/relationships/image" Target="../media/image115.png"/></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2.xml"/><Relationship Id="rId3" Type="http://schemas.openxmlformats.org/officeDocument/2006/relationships/tags" Target="../tags/tag3.xml"/><Relationship Id="rId7" Type="http://schemas.openxmlformats.org/officeDocument/2006/relationships/slideLayout" Target="../slideLayouts/slideLayout55.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01.xml"/><Relationship Id="rId5" Type="http://schemas.openxmlformats.org/officeDocument/2006/relationships/image" Target="../media/image28.jpe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jpe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5.xml"/><Relationship Id="rId6" Type="http://schemas.openxmlformats.org/officeDocument/2006/relationships/hyperlink" Target="https://blogs.windows.com/windowsexperience/2016/01/04/windows-10-now-active-on-over-200-million-devices/" TargetMode="External"/><Relationship Id="rId11" Type="http://schemas.openxmlformats.org/officeDocument/2006/relationships/image" Target="../media/image36.png"/><Relationship Id="rId5" Type="http://schemas.openxmlformats.org/officeDocument/2006/relationships/image" Target="../media/image31.jpeg"/><Relationship Id="rId10" Type="http://schemas.openxmlformats.org/officeDocument/2006/relationships/image" Target="../media/image35.png"/><Relationship Id="rId4" Type="http://schemas.openxmlformats.org/officeDocument/2006/relationships/image" Target="../media/image30.jpe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5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jpe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76.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01.xml"/><Relationship Id="rId5" Type="http://schemas.openxmlformats.org/officeDocument/2006/relationships/image" Target="../media/image5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Windows Tech Series</a:t>
            </a:r>
            <a:br>
              <a:rPr lang="en-US" sz="4800" dirty="0"/>
            </a:br>
            <a:r>
              <a:rPr lang="en-US" sz="3200" dirty="0" err="1"/>
              <a:t>Series</a:t>
            </a:r>
            <a:r>
              <a:rPr lang="en-US" sz="3200" dirty="0"/>
              <a:t> Overview – Value Proposition</a:t>
            </a:r>
            <a:endParaRPr lang="en-US" sz="4800" dirty="0"/>
          </a:p>
        </p:txBody>
      </p:sp>
      <p:sp>
        <p:nvSpPr>
          <p:cNvPr id="3" name="Text Placeholder 2"/>
          <p:cNvSpPr>
            <a:spLocks noGrp="1"/>
          </p:cNvSpPr>
          <p:nvPr>
            <p:ph type="body" sz="quarter" idx="14"/>
          </p:nvPr>
        </p:nvSpPr>
        <p:spPr/>
        <p:txBody>
          <a:bodyPr/>
          <a:lstStyle/>
          <a:p>
            <a:pPr>
              <a:lnSpc>
                <a:spcPct val="100000"/>
              </a:lnSpc>
            </a:pPr>
            <a:r>
              <a:rPr lang="en-US" dirty="0"/>
              <a:t>Speaker 1</a:t>
            </a:r>
          </a:p>
          <a:p>
            <a:pPr>
              <a:lnSpc>
                <a:spcPct val="100000"/>
              </a:lnSpc>
            </a:pPr>
            <a:r>
              <a:rPr lang="en-US" sz="1800" dirty="0"/>
              <a:t>Title</a:t>
            </a:r>
          </a:p>
          <a:p>
            <a:pPr>
              <a:lnSpc>
                <a:spcPct val="100000"/>
              </a:lnSpc>
            </a:pPr>
            <a:r>
              <a:rPr lang="en-US" dirty="0"/>
              <a:t>Speaker 2</a:t>
            </a:r>
          </a:p>
          <a:p>
            <a:pPr>
              <a:lnSpc>
                <a:spcPct val="100000"/>
              </a:lnSpc>
            </a:pPr>
            <a:r>
              <a:rPr lang="en-US" sz="1800" dirty="0"/>
              <a:t>Title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0"/>
            <a:ext cx="10494411" cy="6994525"/>
          </a:xfrm>
          <a:prstGeom prst="rect">
            <a:avLst/>
          </a:prstGeom>
        </p:spPr>
      </p:pic>
      <p:sp>
        <p:nvSpPr>
          <p:cNvPr id="11" name="Rectangle 10"/>
          <p:cNvSpPr/>
          <p:nvPr/>
        </p:nvSpPr>
        <p:spPr bwMode="auto">
          <a:xfrm>
            <a:off x="3170237" y="2723705"/>
            <a:ext cx="5637468" cy="1339278"/>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15929">
                      <a:schemeClr val="tx1"/>
                    </a:gs>
                    <a:gs pos="43000">
                      <a:schemeClr val="tx1"/>
                    </a:gs>
                    <a:gs pos="100000">
                      <a:schemeClr val="accent1">
                        <a:lumMod val="30000"/>
                        <a:lumOff val="70000"/>
                      </a:schemeClr>
                    </a:gs>
                  </a:gsLst>
                  <a:lin ang="5400000" scaled="1"/>
                </a:gradFill>
                <a:effectLst/>
                <a:uLnTx/>
                <a:uFillTx/>
              </a:rPr>
              <a:t>YOUR REVENUE OPPORTUNITY</a:t>
            </a:r>
          </a:p>
        </p:txBody>
      </p:sp>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809037" y="0"/>
            <a:ext cx="3627438" cy="4062984"/>
          </a:xfrm>
          <a:prstGeom prst="rect">
            <a:avLst/>
          </a:prstGeom>
        </p:spPr>
      </p:pic>
      <p:pic>
        <p:nvPicPr>
          <p:cNvPr id="5" name="Picture 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809037" y="4062984"/>
            <a:ext cx="3627438" cy="2931541"/>
          </a:xfrm>
          <a:prstGeom prst="rect">
            <a:avLst/>
          </a:prstGeom>
        </p:spPr>
      </p:pic>
      <p:cxnSp>
        <p:nvCxnSpPr>
          <p:cNvPr id="7" name="Straight Connector 6"/>
          <p:cNvCxnSpPr/>
          <p:nvPr/>
        </p:nvCxnSpPr>
        <p:spPr>
          <a:xfrm>
            <a:off x="8809037" y="-236538"/>
            <a:ext cx="0" cy="75438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70237" y="4062984"/>
            <a:ext cx="98298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170237" y="2723705"/>
            <a:ext cx="0" cy="13392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70237" y="2723705"/>
            <a:ext cx="563746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707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01098E-6 0 L -0.0628 0 " pathEditMode="relative" rAng="0" ptsTypes="AA">
                                      <p:cBhvr>
                                        <p:cTn id="9" dur="1000" spd="-100000" fill="hold"/>
                                        <p:tgtEl>
                                          <p:spTgt spid="3"/>
                                        </p:tgtEl>
                                        <p:attrNameLst>
                                          <p:attrName>ppt_x</p:attrName>
                                          <p:attrName>ppt_y</p:attrName>
                                        </p:attrNameLst>
                                      </p:cBhvr>
                                      <p:rCtr x="-3140" y="0"/>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0"/>
                                  </p:stCondLst>
                                  <p:childTnLst>
                                    <p:animMotion origin="layout" path="M 2.47638E-6 4.02633E-6 L 0.00127 -0.09533 " pathEditMode="relative" rAng="0" ptsTypes="AA">
                                      <p:cBhvr>
                                        <p:cTn id="14" dur="1000" spd="-100000" fill="hold"/>
                                        <p:tgtEl>
                                          <p:spTgt spid="4"/>
                                        </p:tgtEl>
                                        <p:attrNameLst>
                                          <p:attrName>ppt_x</p:attrName>
                                          <p:attrName>ppt_y</p:attrName>
                                        </p:attrNameLst>
                                      </p:cBhvr>
                                      <p:rCtr x="64" y="-4766"/>
                                    </p:animMotion>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0"/>
                                  </p:stCondLst>
                                  <p:childTnLst>
                                    <p:animMotion origin="layout" path="M 2.47638E-6 4.02633E-6 L 0.00127 0.08011 " pathEditMode="relative" rAng="0" ptsTypes="AA">
                                      <p:cBhvr>
                                        <p:cTn id="19" dur="1000" spd="-100000" fill="hold"/>
                                        <p:tgtEl>
                                          <p:spTgt spid="5"/>
                                        </p:tgtEl>
                                        <p:attrNameLst>
                                          <p:attrName>ppt_x</p:attrName>
                                          <p:attrName>ppt_y</p:attrName>
                                        </p:attrNameLst>
                                      </p:cBhvr>
                                      <p:rCtr x="64" y="3995"/>
                                    </p:animMotion>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par>
                          <p:cTn id="27" fill="hold">
                            <p:stCondLst>
                              <p:cond delay="1500"/>
                            </p:stCondLst>
                            <p:childTnLst>
                              <p:par>
                                <p:cTn id="28" presetID="22" presetClass="entr" presetSubtype="4"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291" y="295730"/>
            <a:ext cx="12160111" cy="917444"/>
          </a:xfrm>
        </p:spPr>
        <p:txBody>
          <a:bodyPr/>
          <a:lstStyle/>
          <a:p>
            <a:r>
              <a:rPr lang="en-US" sz="4199" dirty="0"/>
              <a:t>This is the year businesses will deploy, act now!</a:t>
            </a:r>
          </a:p>
        </p:txBody>
      </p:sp>
      <p:grpSp>
        <p:nvGrpSpPr>
          <p:cNvPr id="10" name="Group 9"/>
          <p:cNvGrpSpPr/>
          <p:nvPr/>
        </p:nvGrpSpPr>
        <p:grpSpPr>
          <a:xfrm>
            <a:off x="275481" y="5113426"/>
            <a:ext cx="5025796" cy="1426377"/>
            <a:chOff x="274638" y="5113654"/>
            <a:chExt cx="5026509" cy="1426579"/>
          </a:xfrm>
        </p:grpSpPr>
        <p:sp>
          <p:nvSpPr>
            <p:cNvPr id="35" name="Rectangle 34"/>
            <p:cNvSpPr/>
            <p:nvPr/>
          </p:nvSpPr>
          <p:spPr bwMode="auto">
            <a:xfrm>
              <a:off x="274638" y="5113654"/>
              <a:ext cx="5026509" cy="14014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TextBox 35"/>
            <p:cNvSpPr txBox="1"/>
            <p:nvPr/>
          </p:nvSpPr>
          <p:spPr>
            <a:xfrm>
              <a:off x="1617336" y="5212673"/>
              <a:ext cx="3683811" cy="1327560"/>
            </a:xfrm>
            <a:prstGeom prst="rect">
              <a:avLst/>
            </a:prstGeom>
            <a:noFill/>
          </p:spPr>
          <p:txBody>
            <a:bodyPr wrap="square" lIns="182854" tIns="146283" rIns="45713" bIns="146283" rtlCol="0">
              <a:spAutoFit/>
            </a:bodyPr>
            <a:lstStyle/>
            <a:p>
              <a:pPr marL="57139" marR="0" lvl="0" indent="-57139" defTabSz="914224" eaLnBrk="1" fontAlgn="auto" latinLnBrk="0" hangingPunct="1">
                <a:lnSpc>
                  <a:spcPct val="90000"/>
                </a:lnSpc>
                <a:spcBef>
                  <a:spcPts val="0"/>
                </a:spcBef>
                <a:spcAft>
                  <a:spcPts val="600"/>
                </a:spcAft>
                <a:buClrTx/>
                <a:buSzTx/>
                <a:buFontTx/>
                <a:buNone/>
                <a:tabLst/>
                <a:defRPr/>
              </a:pPr>
              <a:r>
                <a:rPr kumimoji="0" lang="en-US" sz="1499"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ea typeface="Calibri" panose="020F0502020204030204" pitchFamily="34" charset="0"/>
                </a:rPr>
                <a:t>“Every customer is involved with some Windows 10 POC or pilot, we believe most will begin deploying this Summer.” </a:t>
              </a:r>
            </a:p>
            <a:p>
              <a:pPr marL="57139" marR="0" lvl="0" indent="0" defTabSz="914224" eaLnBrk="1" fontAlgn="auto" latinLnBrk="0" hangingPunct="1">
                <a:lnSpc>
                  <a:spcPct val="90000"/>
                </a:lnSpc>
                <a:spcBef>
                  <a:spcPts val="0"/>
                </a:spcBef>
                <a:spcAft>
                  <a:spcPts val="600"/>
                </a:spcAft>
                <a:buClrTx/>
                <a:buSzTx/>
                <a:buFontTx/>
                <a:buNone/>
                <a:tabLst/>
                <a:defRPr/>
              </a:pPr>
              <a:r>
                <a:rPr kumimoji="0" lang="en-US" sz="1199" b="0" i="0" u="sng" strike="noStrike" kern="0" cap="none" spc="0" normalizeH="0" baseline="0" noProof="0" dirty="0" err="1">
                  <a:ln>
                    <a:noFill/>
                  </a:ln>
                  <a:gradFill>
                    <a:gsLst>
                      <a:gs pos="0">
                        <a:schemeClr val="accent2"/>
                      </a:gs>
                      <a:gs pos="100000">
                        <a:schemeClr val="accent2"/>
                      </a:gs>
                    </a:gsLst>
                    <a:lin ang="5400000" scaled="0"/>
                  </a:gradFill>
                  <a:effectLst/>
                  <a:uLnTx/>
                  <a:uFillTx/>
                </a:rPr>
                <a:t>Chidu</a:t>
              </a:r>
              <a:r>
                <a:rPr kumimoji="0" lang="en-US" sz="1199" b="0" i="0" u="sng" strike="noStrike" kern="0" cap="none" spc="0" normalizeH="0" baseline="0" noProof="0" dirty="0">
                  <a:ln>
                    <a:noFill/>
                  </a:ln>
                  <a:gradFill>
                    <a:gsLst>
                      <a:gs pos="0">
                        <a:schemeClr val="accent2"/>
                      </a:gs>
                      <a:gs pos="100000">
                        <a:schemeClr val="accent2"/>
                      </a:gs>
                    </a:gsLst>
                    <a:lin ang="5400000" scaled="0"/>
                  </a:gradFill>
                  <a:effectLst/>
                  <a:uLnTx/>
                  <a:uFillTx/>
                </a:rPr>
                <a:t> </a:t>
              </a:r>
              <a:r>
                <a:rPr kumimoji="0" lang="en-US" sz="1199" b="0" i="0" u="sng" strike="noStrike" kern="0" cap="none" spc="0" normalizeH="0" baseline="0" noProof="0" dirty="0" err="1">
                  <a:ln>
                    <a:noFill/>
                  </a:ln>
                  <a:gradFill>
                    <a:gsLst>
                      <a:gs pos="0">
                        <a:schemeClr val="accent2"/>
                      </a:gs>
                      <a:gs pos="100000">
                        <a:schemeClr val="accent2"/>
                      </a:gs>
                    </a:gsLst>
                    <a:lin ang="5400000" scaled="0"/>
                  </a:gradFill>
                  <a:effectLst/>
                  <a:uLnTx/>
                  <a:uFillTx/>
                </a:rPr>
                <a:t>Nachiappan</a:t>
              </a:r>
              <a:r>
                <a:rPr kumimoji="0" lang="en-US" sz="1199" b="0" i="0" u="sng" strike="noStrike" kern="0" cap="none" spc="0" normalizeH="0" baseline="0" noProof="0" dirty="0">
                  <a:ln>
                    <a:noFill/>
                  </a:ln>
                  <a:gradFill>
                    <a:gsLst>
                      <a:gs pos="0">
                        <a:schemeClr val="accent2"/>
                      </a:gs>
                      <a:gs pos="100000">
                        <a:schemeClr val="accent2"/>
                      </a:gs>
                    </a:gsLst>
                    <a:lin ang="5400000" scaled="0"/>
                  </a:gradFill>
                  <a:effectLst/>
                  <a:uLnTx/>
                  <a:uFillTx/>
                </a:rPr>
                <a:t>, GM &amp; Global Microsoft Alliance Head, Wipro Limited</a:t>
              </a:r>
            </a:p>
          </p:txBody>
        </p:sp>
        <p:pic>
          <p:nvPicPr>
            <p:cNvPr id="38" name="Picture 4" descr="Wipro Logo"/>
            <p:cNvPicPr>
              <a:picLocks noChangeAspect="1" noChangeArrowheads="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46790" y="5543549"/>
              <a:ext cx="1198394" cy="551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5376833" y="5108948"/>
            <a:ext cx="6784163" cy="1393500"/>
            <a:chOff x="5376713" y="5109174"/>
            <a:chExt cx="6785125" cy="1393697"/>
          </a:xfrm>
        </p:grpSpPr>
        <p:sp>
          <p:nvSpPr>
            <p:cNvPr id="29" name="Rectangle 28"/>
            <p:cNvSpPr/>
            <p:nvPr/>
          </p:nvSpPr>
          <p:spPr bwMode="auto">
            <a:xfrm>
              <a:off x="5376713" y="5109174"/>
              <a:ext cx="6785125" cy="13936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a:xfrm>
              <a:off x="7361236" y="5333004"/>
              <a:ext cx="4618039" cy="958347"/>
            </a:xfrm>
            <a:prstGeom prst="rect">
              <a:avLst/>
            </a:prstGeom>
          </p:spPr>
          <p:txBody>
            <a:bodyPr wrap="square">
              <a:spAutoFit/>
            </a:bodyPr>
            <a:lstStyle/>
            <a:p>
              <a:pPr marL="60314" marR="0" lvl="0" indent="-60314" defTabSz="932597" eaLnBrk="1" fontAlgn="auto" latinLnBrk="0" hangingPunct="1">
                <a:lnSpc>
                  <a:spcPct val="90000"/>
                </a:lnSpc>
                <a:spcBef>
                  <a:spcPts val="0"/>
                </a:spcBef>
                <a:spcAft>
                  <a:spcPts val="0"/>
                </a:spcAft>
                <a:buClrTx/>
                <a:buSzTx/>
                <a:buFontTx/>
                <a:buNone/>
                <a:tabLst/>
                <a:defRPr/>
              </a:pPr>
              <a:r>
                <a:rPr kumimoji="0" lang="en-CA" sz="1499" b="0" i="0" u="none" strike="noStrike" kern="0" cap="none" spc="0" normalizeH="0" baseline="0" noProof="0" dirty="0">
                  <a:ln>
                    <a:noFill/>
                  </a:ln>
                  <a:solidFill>
                    <a:sysClr val="windowText" lastClr="000000"/>
                  </a:solidFill>
                  <a:effectLst/>
                  <a:uLnTx/>
                  <a:uFillTx/>
                  <a:latin typeface="Segoe UI" panose="020B0502040204020203" pitchFamily="34" charset="0"/>
                  <a:ea typeface="Calibri" panose="020F0502020204030204" pitchFamily="34" charset="0"/>
                </a:rPr>
                <a:t>“</a:t>
              </a:r>
              <a:r>
                <a:rPr kumimoji="0" lang="en-CA" sz="1499"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ea typeface="Calibri" panose="020F0502020204030204" pitchFamily="34" charset="0"/>
                </a:rPr>
                <a:t>All our customers are either in midst of deployment </a:t>
              </a:r>
              <a:br>
                <a:rPr kumimoji="0" lang="en-CA" sz="1499"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ea typeface="Calibri" panose="020F0502020204030204" pitchFamily="34" charset="0"/>
                </a:rPr>
              </a:br>
              <a:r>
                <a:rPr kumimoji="0" lang="en-CA" sz="1499"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ea typeface="Calibri" panose="020F0502020204030204" pitchFamily="34" charset="0"/>
                </a:rPr>
                <a:t>or considering it. Everyone is in a conversation on Windows 10, at all levels.” </a:t>
              </a:r>
            </a:p>
            <a:p>
              <a:pPr marL="60314" marR="0" lvl="0" indent="0" defTabSz="932597" eaLnBrk="1" fontAlgn="auto" latinLnBrk="0" hangingPunct="1">
                <a:lnSpc>
                  <a:spcPct val="90000"/>
                </a:lnSpc>
                <a:spcBef>
                  <a:spcPts val="600"/>
                </a:spcBef>
                <a:spcAft>
                  <a:spcPts val="0"/>
                </a:spcAft>
                <a:buClrTx/>
                <a:buSzTx/>
                <a:buFontTx/>
                <a:buNone/>
                <a:tabLst/>
                <a:defRPr/>
              </a:pPr>
              <a:r>
                <a:rPr kumimoji="0" lang="en-US" sz="1199" b="0" i="0" u="sng" strike="noStrike" kern="0" cap="none" spc="0" normalizeH="0" baseline="0" noProof="0" dirty="0" err="1">
                  <a:ln>
                    <a:noFill/>
                  </a:ln>
                  <a:gradFill>
                    <a:gsLst>
                      <a:gs pos="0">
                        <a:schemeClr val="accent2"/>
                      </a:gs>
                      <a:gs pos="100000">
                        <a:schemeClr val="accent2"/>
                      </a:gs>
                    </a:gsLst>
                    <a:lin ang="5400000" scaled="0"/>
                  </a:gradFill>
                  <a:effectLst/>
                  <a:uLnTx/>
                  <a:uFillTx/>
                </a:rPr>
                <a:t>Ric</a:t>
              </a:r>
              <a:r>
                <a:rPr kumimoji="0" lang="en-US" sz="1199" b="0" i="0" u="sng" strike="noStrike" kern="0" cap="none" spc="0" normalizeH="0" baseline="0" noProof="0" dirty="0">
                  <a:ln>
                    <a:noFill/>
                  </a:ln>
                  <a:gradFill>
                    <a:gsLst>
                      <a:gs pos="0">
                        <a:schemeClr val="accent2"/>
                      </a:gs>
                      <a:gs pos="100000">
                        <a:schemeClr val="accent2"/>
                      </a:gs>
                    </a:gsLst>
                    <a:lin ang="5400000" scaled="0"/>
                  </a:gradFill>
                  <a:effectLst/>
                  <a:uLnTx/>
                  <a:uFillTx/>
                </a:rPr>
                <a:t> Opal, EVP </a:t>
              </a:r>
            </a:p>
          </p:txBody>
        </p:sp>
        <p:pic>
          <p:nvPicPr>
            <p:cNvPr id="24" name="Picture 26" descr="Peters &amp; Associate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20417" y="5674941"/>
              <a:ext cx="1621550" cy="316401"/>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p:cNvSpPr txBox="1"/>
          <p:nvPr/>
        </p:nvSpPr>
        <p:spPr>
          <a:xfrm>
            <a:off x="153314" y="6468641"/>
            <a:ext cx="11825144" cy="420055"/>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2917">
                      <a:schemeClr val="tx1"/>
                    </a:gs>
                    <a:gs pos="30000">
                      <a:schemeClr val="tx1"/>
                    </a:gs>
                  </a:gsLst>
                  <a:lin ang="5400000" scaled="0"/>
                </a:gradFill>
                <a:effectLst/>
                <a:uLnTx/>
                <a:uFillTx/>
              </a:rPr>
              <a:t>*The Total Economic Impact™ Of Microsoft Windows 10, Cost Savings And Business Benefits Enabled By Windows 10, Forrester Research June 2016</a:t>
            </a:r>
          </a:p>
        </p:txBody>
      </p:sp>
      <p:grpSp>
        <p:nvGrpSpPr>
          <p:cNvPr id="3" name="Group 2"/>
          <p:cNvGrpSpPr/>
          <p:nvPr/>
        </p:nvGrpSpPr>
        <p:grpSpPr>
          <a:xfrm>
            <a:off x="5376832" y="1211587"/>
            <a:ext cx="6784163" cy="3818444"/>
            <a:chOff x="5376712" y="1211263"/>
            <a:chExt cx="6785125" cy="3818985"/>
          </a:xfrm>
        </p:grpSpPr>
        <p:grpSp>
          <p:nvGrpSpPr>
            <p:cNvPr id="7" name="Group 6"/>
            <p:cNvGrpSpPr/>
            <p:nvPr/>
          </p:nvGrpSpPr>
          <p:grpSpPr>
            <a:xfrm>
              <a:off x="5376712" y="1211263"/>
              <a:ext cx="6785125" cy="3818985"/>
              <a:chOff x="5376712" y="1735677"/>
              <a:chExt cx="6785125" cy="4648201"/>
            </a:xfrm>
          </p:grpSpPr>
          <p:sp>
            <p:nvSpPr>
              <p:cNvPr id="6" name="Rectangle 5"/>
              <p:cNvSpPr/>
              <p:nvPr/>
            </p:nvSpPr>
            <p:spPr bwMode="auto">
              <a:xfrm>
                <a:off x="5376712" y="1735677"/>
                <a:ext cx="6785125" cy="46482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Freeform 6"/>
              <p:cNvSpPr>
                <a:spLocks/>
              </p:cNvSpPr>
              <p:nvPr/>
            </p:nvSpPr>
            <p:spPr bwMode="auto">
              <a:xfrm>
                <a:off x="6244091" y="2415258"/>
                <a:ext cx="5015896" cy="3086400"/>
              </a:xfrm>
              <a:custGeom>
                <a:avLst/>
                <a:gdLst>
                  <a:gd name="T0" fmla="*/ 1244 w 1244"/>
                  <a:gd name="T1" fmla="*/ 0 h 936"/>
                  <a:gd name="T2" fmla="*/ 1140 w 1244"/>
                  <a:gd name="T3" fmla="*/ 14 h 936"/>
                  <a:gd name="T4" fmla="*/ 833 w 1244"/>
                  <a:gd name="T5" fmla="*/ 73 h 936"/>
                  <a:gd name="T6" fmla="*/ 651 w 1244"/>
                  <a:gd name="T7" fmla="*/ 162 h 936"/>
                  <a:gd name="T8" fmla="*/ 549 w 1244"/>
                  <a:gd name="T9" fmla="*/ 283 h 936"/>
                  <a:gd name="T10" fmla="*/ 485 w 1244"/>
                  <a:gd name="T11" fmla="*/ 390 h 936"/>
                  <a:gd name="T12" fmla="*/ 409 w 1244"/>
                  <a:gd name="T13" fmla="*/ 522 h 936"/>
                  <a:gd name="T14" fmla="*/ 345 w 1244"/>
                  <a:gd name="T15" fmla="*/ 630 h 936"/>
                  <a:gd name="T16" fmla="*/ 282 w 1244"/>
                  <a:gd name="T17" fmla="*/ 715 h 936"/>
                  <a:gd name="T18" fmla="*/ 175 w 1244"/>
                  <a:gd name="T19" fmla="*/ 817 h 936"/>
                  <a:gd name="T20" fmla="*/ 0 w 1244"/>
                  <a:gd name="T21" fmla="*/ 935 h 936"/>
                  <a:gd name="T22" fmla="*/ 1244 w 1244"/>
                  <a:gd name="T23" fmla="*/ 936 h 936"/>
                  <a:gd name="T24" fmla="*/ 1244 w 1244"/>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936">
                    <a:moveTo>
                      <a:pt x="1244" y="0"/>
                    </a:moveTo>
                    <a:cubicBezTo>
                      <a:pt x="1212" y="3"/>
                      <a:pt x="1178" y="7"/>
                      <a:pt x="1140" y="14"/>
                    </a:cubicBezTo>
                    <a:cubicBezTo>
                      <a:pt x="1071" y="25"/>
                      <a:pt x="914" y="48"/>
                      <a:pt x="833" y="73"/>
                    </a:cubicBezTo>
                    <a:cubicBezTo>
                      <a:pt x="751" y="98"/>
                      <a:pt x="698" y="128"/>
                      <a:pt x="651" y="162"/>
                    </a:cubicBezTo>
                    <a:cubicBezTo>
                      <a:pt x="604" y="197"/>
                      <a:pt x="577" y="246"/>
                      <a:pt x="549" y="283"/>
                    </a:cubicBezTo>
                    <a:cubicBezTo>
                      <a:pt x="522" y="322"/>
                      <a:pt x="508" y="350"/>
                      <a:pt x="485" y="390"/>
                    </a:cubicBezTo>
                    <a:cubicBezTo>
                      <a:pt x="461" y="429"/>
                      <a:pt x="432" y="482"/>
                      <a:pt x="409" y="522"/>
                    </a:cubicBezTo>
                    <a:cubicBezTo>
                      <a:pt x="385" y="562"/>
                      <a:pt x="366" y="598"/>
                      <a:pt x="345" y="630"/>
                    </a:cubicBezTo>
                    <a:cubicBezTo>
                      <a:pt x="324" y="662"/>
                      <a:pt x="310" y="683"/>
                      <a:pt x="282" y="715"/>
                    </a:cubicBezTo>
                    <a:cubicBezTo>
                      <a:pt x="254" y="746"/>
                      <a:pt x="206" y="790"/>
                      <a:pt x="175" y="817"/>
                    </a:cubicBezTo>
                    <a:cubicBezTo>
                      <a:pt x="0" y="935"/>
                      <a:pt x="0" y="935"/>
                      <a:pt x="0" y="935"/>
                    </a:cubicBezTo>
                    <a:cubicBezTo>
                      <a:pt x="0" y="935"/>
                      <a:pt x="0" y="935"/>
                      <a:pt x="1244" y="936"/>
                    </a:cubicBezTo>
                    <a:lnTo>
                      <a:pt x="1244" y="0"/>
                    </a:lnTo>
                    <a:close/>
                  </a:path>
                </a:pathLst>
              </a:custGeom>
              <a:solidFill>
                <a:schemeClr val="accent2">
                  <a:lumMod val="40000"/>
                  <a:lumOff val="6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7"/>
              <p:cNvSpPr>
                <a:spLocks/>
              </p:cNvSpPr>
              <p:nvPr/>
            </p:nvSpPr>
            <p:spPr bwMode="auto">
              <a:xfrm>
                <a:off x="6244091" y="2557872"/>
                <a:ext cx="5015896" cy="2927857"/>
              </a:xfrm>
              <a:custGeom>
                <a:avLst/>
                <a:gdLst>
                  <a:gd name="T0" fmla="*/ 0 w 1847"/>
                  <a:gd name="T1" fmla="*/ 975 h 975"/>
                  <a:gd name="T2" fmla="*/ 128 w 1847"/>
                  <a:gd name="T3" fmla="*/ 966 h 975"/>
                  <a:gd name="T4" fmla="*/ 287 w 1847"/>
                  <a:gd name="T5" fmla="*/ 946 h 975"/>
                  <a:gd name="T6" fmla="*/ 493 w 1847"/>
                  <a:gd name="T7" fmla="*/ 893 h 975"/>
                  <a:gd name="T8" fmla="*/ 658 w 1847"/>
                  <a:gd name="T9" fmla="*/ 809 h 975"/>
                  <a:gd name="T10" fmla="*/ 777 w 1847"/>
                  <a:gd name="T11" fmla="*/ 722 h 975"/>
                  <a:gd name="T12" fmla="*/ 863 w 1847"/>
                  <a:gd name="T13" fmla="*/ 649 h 975"/>
                  <a:gd name="T14" fmla="*/ 983 w 1847"/>
                  <a:gd name="T15" fmla="*/ 529 h 975"/>
                  <a:gd name="T16" fmla="*/ 1094 w 1847"/>
                  <a:gd name="T17" fmla="*/ 429 h 975"/>
                  <a:gd name="T18" fmla="*/ 1229 w 1847"/>
                  <a:gd name="T19" fmla="*/ 334 h 975"/>
                  <a:gd name="T20" fmla="*/ 1417 w 1847"/>
                  <a:gd name="T21" fmla="*/ 223 h 975"/>
                  <a:gd name="T22" fmla="*/ 1636 w 1847"/>
                  <a:gd name="T23" fmla="*/ 102 h 975"/>
                  <a:gd name="T24" fmla="*/ 1745 w 1847"/>
                  <a:gd name="T25" fmla="*/ 49 h 975"/>
                  <a:gd name="T26" fmla="*/ 1845 w 1847"/>
                  <a:gd name="T27" fmla="*/ 0 h 975"/>
                  <a:gd name="T28" fmla="*/ 1847 w 1847"/>
                  <a:gd name="T29" fmla="*/ 973 h 975"/>
                  <a:gd name="T30" fmla="*/ 0 w 1847"/>
                  <a:gd name="T31" fmla="*/ 975 h 975"/>
                  <a:gd name="T32" fmla="*/ 0 w 1847"/>
                  <a:gd name="T33" fmla="*/ 975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7" h="975">
                    <a:moveTo>
                      <a:pt x="0" y="975"/>
                    </a:moveTo>
                    <a:cubicBezTo>
                      <a:pt x="128" y="966"/>
                      <a:pt x="128" y="966"/>
                      <a:pt x="128" y="966"/>
                    </a:cubicBezTo>
                    <a:cubicBezTo>
                      <a:pt x="176" y="961"/>
                      <a:pt x="226" y="958"/>
                      <a:pt x="287" y="946"/>
                    </a:cubicBezTo>
                    <a:cubicBezTo>
                      <a:pt x="347" y="934"/>
                      <a:pt x="431" y="916"/>
                      <a:pt x="493" y="893"/>
                    </a:cubicBezTo>
                    <a:cubicBezTo>
                      <a:pt x="555" y="870"/>
                      <a:pt x="611" y="838"/>
                      <a:pt x="658" y="809"/>
                    </a:cubicBezTo>
                    <a:cubicBezTo>
                      <a:pt x="706" y="781"/>
                      <a:pt x="743" y="749"/>
                      <a:pt x="777" y="722"/>
                    </a:cubicBezTo>
                    <a:cubicBezTo>
                      <a:pt x="811" y="696"/>
                      <a:pt x="828" y="681"/>
                      <a:pt x="863" y="649"/>
                    </a:cubicBezTo>
                    <a:cubicBezTo>
                      <a:pt x="897" y="617"/>
                      <a:pt x="944" y="566"/>
                      <a:pt x="983" y="529"/>
                    </a:cubicBezTo>
                    <a:cubicBezTo>
                      <a:pt x="1022" y="493"/>
                      <a:pt x="1053" y="461"/>
                      <a:pt x="1094" y="429"/>
                    </a:cubicBezTo>
                    <a:cubicBezTo>
                      <a:pt x="1133" y="399"/>
                      <a:pt x="1174" y="368"/>
                      <a:pt x="1229" y="334"/>
                    </a:cubicBezTo>
                    <a:cubicBezTo>
                      <a:pt x="1284" y="301"/>
                      <a:pt x="1351" y="258"/>
                      <a:pt x="1417" y="223"/>
                    </a:cubicBezTo>
                    <a:cubicBezTo>
                      <a:pt x="1487" y="187"/>
                      <a:pt x="1573" y="134"/>
                      <a:pt x="1636" y="102"/>
                    </a:cubicBezTo>
                    <a:cubicBezTo>
                      <a:pt x="1689" y="75"/>
                      <a:pt x="1714" y="66"/>
                      <a:pt x="1745" y="49"/>
                    </a:cubicBezTo>
                    <a:cubicBezTo>
                      <a:pt x="1782" y="29"/>
                      <a:pt x="1837" y="2"/>
                      <a:pt x="1845" y="0"/>
                    </a:cubicBezTo>
                    <a:cubicBezTo>
                      <a:pt x="1847" y="973"/>
                      <a:pt x="1847" y="973"/>
                      <a:pt x="1847" y="973"/>
                    </a:cubicBezTo>
                    <a:cubicBezTo>
                      <a:pt x="0" y="975"/>
                      <a:pt x="0" y="975"/>
                      <a:pt x="0" y="975"/>
                    </a:cubicBezTo>
                    <a:cubicBezTo>
                      <a:pt x="0" y="975"/>
                      <a:pt x="0" y="975"/>
                      <a:pt x="0" y="975"/>
                    </a:cubicBezTo>
                    <a:close/>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8"/>
              <p:cNvSpPr>
                <a:spLocks/>
              </p:cNvSpPr>
              <p:nvPr/>
            </p:nvSpPr>
            <p:spPr bwMode="auto">
              <a:xfrm>
                <a:off x="6244091" y="2802030"/>
                <a:ext cx="5015896" cy="2699705"/>
              </a:xfrm>
              <a:custGeom>
                <a:avLst/>
                <a:gdLst>
                  <a:gd name="T0" fmla="*/ 0 w 1845"/>
                  <a:gd name="T1" fmla="*/ 971 h 980"/>
                  <a:gd name="T2" fmla="*/ 122 w 1845"/>
                  <a:gd name="T3" fmla="*/ 978 h 980"/>
                  <a:gd name="T4" fmla="*/ 275 w 1845"/>
                  <a:gd name="T5" fmla="*/ 975 h 980"/>
                  <a:gd name="T6" fmla="*/ 396 w 1845"/>
                  <a:gd name="T7" fmla="*/ 970 h 980"/>
                  <a:gd name="T8" fmla="*/ 706 w 1845"/>
                  <a:gd name="T9" fmla="*/ 916 h 980"/>
                  <a:gd name="T10" fmla="*/ 966 w 1845"/>
                  <a:gd name="T11" fmla="*/ 838 h 980"/>
                  <a:gd name="T12" fmla="*/ 1158 w 1845"/>
                  <a:gd name="T13" fmla="*/ 740 h 980"/>
                  <a:gd name="T14" fmla="*/ 1426 w 1845"/>
                  <a:gd name="T15" fmla="*/ 533 h 980"/>
                  <a:gd name="T16" fmla="*/ 1843 w 1845"/>
                  <a:gd name="T17" fmla="*/ 0 h 980"/>
                  <a:gd name="T18" fmla="*/ 1845 w 1845"/>
                  <a:gd name="T19" fmla="*/ 974 h 980"/>
                  <a:gd name="T20" fmla="*/ 0 w 1845"/>
                  <a:gd name="T21" fmla="*/ 971 h 980"/>
                  <a:gd name="T22" fmla="*/ 0 w 1845"/>
                  <a:gd name="T23" fmla="*/ 971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5" h="980">
                    <a:moveTo>
                      <a:pt x="0" y="971"/>
                    </a:moveTo>
                    <a:cubicBezTo>
                      <a:pt x="38" y="974"/>
                      <a:pt x="76" y="977"/>
                      <a:pt x="122" y="978"/>
                    </a:cubicBezTo>
                    <a:cubicBezTo>
                      <a:pt x="275" y="975"/>
                      <a:pt x="275" y="975"/>
                      <a:pt x="275" y="975"/>
                    </a:cubicBezTo>
                    <a:cubicBezTo>
                      <a:pt x="321" y="974"/>
                      <a:pt x="324" y="980"/>
                      <a:pt x="396" y="970"/>
                    </a:cubicBezTo>
                    <a:cubicBezTo>
                      <a:pt x="468" y="960"/>
                      <a:pt x="611" y="939"/>
                      <a:pt x="706" y="916"/>
                    </a:cubicBezTo>
                    <a:cubicBezTo>
                      <a:pt x="801" y="892"/>
                      <a:pt x="894" y="871"/>
                      <a:pt x="966" y="838"/>
                    </a:cubicBezTo>
                    <a:cubicBezTo>
                      <a:pt x="1039" y="805"/>
                      <a:pt x="1081" y="787"/>
                      <a:pt x="1158" y="740"/>
                    </a:cubicBezTo>
                    <a:cubicBezTo>
                      <a:pt x="1267" y="674"/>
                      <a:pt x="1341" y="606"/>
                      <a:pt x="1426" y="533"/>
                    </a:cubicBezTo>
                    <a:cubicBezTo>
                      <a:pt x="1534" y="440"/>
                      <a:pt x="1843" y="0"/>
                      <a:pt x="1843" y="0"/>
                    </a:cubicBezTo>
                    <a:cubicBezTo>
                      <a:pt x="1844" y="188"/>
                      <a:pt x="1845" y="786"/>
                      <a:pt x="1845" y="974"/>
                    </a:cubicBezTo>
                    <a:cubicBezTo>
                      <a:pt x="0" y="971"/>
                      <a:pt x="0" y="971"/>
                      <a:pt x="0" y="971"/>
                    </a:cubicBezTo>
                    <a:cubicBezTo>
                      <a:pt x="0" y="971"/>
                      <a:pt x="0" y="971"/>
                      <a:pt x="0" y="971"/>
                    </a:cubicBezTo>
                    <a:close/>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p:nvPr/>
            </p:nvCxnSpPr>
            <p:spPr>
              <a:xfrm>
                <a:off x="6244090" y="2150203"/>
                <a:ext cx="0" cy="3611368"/>
              </a:xfrm>
              <a:prstGeom prst="line">
                <a:avLst/>
              </a:prstGeom>
              <a:ln w="28575">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5330995" y="3639647"/>
                <a:ext cx="1366420" cy="313397"/>
              </a:xfrm>
              <a:prstGeom prst="rect">
                <a:avLst/>
              </a:prstGeom>
            </p:spPr>
            <p:txBody>
              <a:bodyPr wrap="none" lIns="127468" tIns="63734" rIns="127468" bIns="63734" anchor="ctr" anchorCtr="0">
                <a:noAutofit/>
              </a:bodyPr>
              <a:lstStyle>
                <a:defPPr>
                  <a:defRPr lang="en-US"/>
                </a:defPPr>
                <a:lvl1pPr indent="0" algn="r">
                  <a:spcBef>
                    <a:spcPct val="20000"/>
                  </a:spcBef>
                  <a:buClr>
                    <a:srgbClr val="27AAE1"/>
                  </a:buClr>
                  <a:buFont typeface="Arial" pitchFamily="34" charset="0"/>
                  <a:buNone/>
                  <a:defRPr sz="1200" cap="all">
                    <a:solidFill>
                      <a:schemeClr val="bg2">
                        <a:lumMod val="50000"/>
                      </a:schemeClr>
                    </a:solidFill>
                    <a:latin typeface="Segoe Pro Light" panose="020B0302040504020203" pitchFamily="34" charset="0"/>
                    <a:ea typeface="Segoe UI" pitchFamily="34" charset="0"/>
                    <a:cs typeface="Segoe UI"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r" defTabSz="914224" eaLnBrk="1" fontAlgn="auto" latinLnBrk="0" hangingPunct="1">
                  <a:lnSpc>
                    <a:spcPct val="100000"/>
                  </a:lnSpc>
                  <a:spcBef>
                    <a:spcPct val="20000"/>
                  </a:spcBef>
                  <a:spcAft>
                    <a:spcPts val="0"/>
                  </a:spcAft>
                  <a:buClr>
                    <a:srgbClr val="27AAE1"/>
                  </a:buClr>
                  <a:buSzTx/>
                  <a:buFont typeface="Arial" pitchFamily="34" charset="0"/>
                  <a:buNone/>
                  <a:tabLst/>
                  <a:defRPr/>
                </a:pPr>
                <a:r>
                  <a:rPr kumimoji="0" lang="en-US" sz="1199" b="0" i="0" u="none" strike="noStrike" kern="0" cap="all" spc="0" normalizeH="0" baseline="0" noProof="0" dirty="0">
                    <a:ln>
                      <a:noFill/>
                    </a:ln>
                    <a:solidFill>
                      <a:schemeClr val="tx1">
                        <a:lumMod val="50000"/>
                      </a:schemeClr>
                    </a:solidFill>
                    <a:effectLst/>
                    <a:uLnTx/>
                    <a:uFillTx/>
                    <a:latin typeface="+mn-lt"/>
                    <a:ea typeface="Segoe UI" pitchFamily="34" charset="0"/>
                    <a:cs typeface="Segoe UI" pitchFamily="34" charset="0"/>
                  </a:rPr>
                  <a:t>% INSTALL BASE</a:t>
                </a:r>
              </a:p>
            </p:txBody>
          </p:sp>
          <p:sp>
            <p:nvSpPr>
              <p:cNvPr id="17" name="TextBox 16"/>
              <p:cNvSpPr txBox="1"/>
              <p:nvPr/>
            </p:nvSpPr>
            <p:spPr>
              <a:xfrm>
                <a:off x="7194549" y="1945933"/>
                <a:ext cx="737530" cy="534996"/>
              </a:xfrm>
              <a:prstGeom prst="rect">
                <a:avLst/>
              </a:prstGeom>
            </p:spPr>
            <p:txBody>
              <a:bodyPr wrap="none" lIns="127468" tIns="63734" rIns="127468" bIns="63734" anchor="ctr" anchorCtr="0">
                <a:noAutofit/>
              </a:bodyPr>
              <a:lstStyle>
                <a:defPPr>
                  <a:defRPr lang="en-US"/>
                </a:defPPr>
                <a:lvl1pPr indent="0" algn="r">
                  <a:spcBef>
                    <a:spcPct val="20000"/>
                  </a:spcBef>
                  <a:buClr>
                    <a:srgbClr val="27AAE1"/>
                  </a:buClr>
                  <a:buFont typeface="Arial" pitchFamily="34" charset="0"/>
                  <a:buNone/>
                  <a:defRPr sz="1200" cap="all">
                    <a:solidFill>
                      <a:schemeClr val="bg2">
                        <a:lumMod val="50000"/>
                      </a:schemeClr>
                    </a:solidFill>
                    <a:latin typeface="Segoe Pro Light" panose="020B0302040504020203" pitchFamily="34" charset="0"/>
                    <a:ea typeface="Segoe UI" pitchFamily="34" charset="0"/>
                    <a:cs typeface="Segoe UI"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ctr" defTabSz="914224" eaLnBrk="1" fontAlgn="auto" latinLnBrk="0" hangingPunct="1">
                  <a:lnSpc>
                    <a:spcPct val="100000"/>
                  </a:lnSpc>
                  <a:spcBef>
                    <a:spcPct val="20000"/>
                  </a:spcBef>
                  <a:spcAft>
                    <a:spcPts val="0"/>
                  </a:spcAft>
                  <a:buClr>
                    <a:srgbClr val="27AAE1"/>
                  </a:buClr>
                  <a:buSzTx/>
                  <a:buFont typeface="Arial" pitchFamily="34" charset="0"/>
                  <a:buNone/>
                  <a:tabLst/>
                  <a:defRPr/>
                </a:pPr>
                <a:r>
                  <a:rPr kumimoji="0" lang="en-US" sz="1199" b="0" i="0" u="none" strike="noStrike" kern="0" cap="all" spc="0" normalizeH="0" baseline="0" noProof="0" dirty="0">
                    <a:ln>
                      <a:noFill/>
                    </a:ln>
                    <a:gradFill>
                      <a:gsLst>
                        <a:gs pos="2917">
                          <a:schemeClr val="tx1"/>
                        </a:gs>
                        <a:gs pos="30000">
                          <a:schemeClr val="tx1"/>
                        </a:gs>
                      </a:gsLst>
                      <a:lin ang="5400000" scaled="0"/>
                    </a:gradFill>
                    <a:effectLst/>
                    <a:uLnTx/>
                    <a:uFillTx/>
                    <a:latin typeface="+mn-lt"/>
                    <a:ea typeface="Segoe UI" pitchFamily="34" charset="0"/>
                    <a:cs typeface="Segoe UI" pitchFamily="34" charset="0"/>
                  </a:rPr>
                  <a:t>YEAR 1</a:t>
                </a:r>
              </a:p>
              <a:p>
                <a:pPr marL="0" marR="0" lvl="0" indent="0" algn="ctr" defTabSz="914224" eaLnBrk="1" fontAlgn="auto" latinLnBrk="0" hangingPunct="1">
                  <a:lnSpc>
                    <a:spcPct val="100000"/>
                  </a:lnSpc>
                  <a:spcBef>
                    <a:spcPct val="20000"/>
                  </a:spcBef>
                  <a:spcAft>
                    <a:spcPts val="0"/>
                  </a:spcAft>
                  <a:buClr>
                    <a:srgbClr val="27AAE1"/>
                  </a:buClr>
                  <a:buSzTx/>
                  <a:buFont typeface="Arial" pitchFamily="34" charset="0"/>
                  <a:buNone/>
                  <a:tabLst/>
                  <a:defRPr/>
                </a:pPr>
                <a:r>
                  <a:rPr kumimoji="0" lang="en-US" sz="1199" b="0" i="0" u="none" strike="noStrike" kern="0" cap="all" spc="0" normalizeH="0" baseline="0" noProof="0" dirty="0">
                    <a:ln>
                      <a:noFill/>
                    </a:ln>
                    <a:gradFill>
                      <a:gsLst>
                        <a:gs pos="2917">
                          <a:schemeClr val="tx1"/>
                        </a:gs>
                        <a:gs pos="30000">
                          <a:schemeClr val="tx1"/>
                        </a:gs>
                      </a:gsLst>
                      <a:lin ang="5400000" scaled="0"/>
                    </a:gradFill>
                    <a:effectLst/>
                    <a:uLnTx/>
                    <a:uFillTx/>
                    <a:latin typeface="+mn-lt"/>
                    <a:ea typeface="Segoe UI" pitchFamily="34" charset="0"/>
                    <a:cs typeface="Segoe UI" pitchFamily="34" charset="0"/>
                  </a:rPr>
                  <a:t>TRIAL</a:t>
                </a:r>
              </a:p>
            </p:txBody>
          </p:sp>
          <p:sp>
            <p:nvSpPr>
              <p:cNvPr id="19" name="TextBox 18"/>
              <p:cNvSpPr txBox="1"/>
              <p:nvPr/>
            </p:nvSpPr>
            <p:spPr>
              <a:xfrm>
                <a:off x="9464169" y="1899783"/>
                <a:ext cx="1309844" cy="534996"/>
              </a:xfrm>
              <a:prstGeom prst="rect">
                <a:avLst/>
              </a:prstGeom>
            </p:spPr>
            <p:txBody>
              <a:bodyPr wrap="none" lIns="127468" tIns="63734" rIns="127468" bIns="63734" anchor="ctr" anchorCtr="0">
                <a:noAutofit/>
              </a:bodyPr>
              <a:lstStyle>
                <a:defPPr>
                  <a:defRPr lang="en-US"/>
                </a:defPPr>
                <a:lvl1pPr indent="0" algn="r">
                  <a:spcBef>
                    <a:spcPct val="20000"/>
                  </a:spcBef>
                  <a:buClr>
                    <a:srgbClr val="27AAE1"/>
                  </a:buClr>
                  <a:buFont typeface="Arial" pitchFamily="34" charset="0"/>
                  <a:buNone/>
                  <a:defRPr sz="1200" cap="all">
                    <a:solidFill>
                      <a:schemeClr val="bg2">
                        <a:lumMod val="50000"/>
                      </a:schemeClr>
                    </a:solidFill>
                    <a:latin typeface="Segoe Pro Light" panose="020B0302040504020203" pitchFamily="34" charset="0"/>
                    <a:ea typeface="Segoe UI" pitchFamily="34" charset="0"/>
                    <a:cs typeface="Segoe UI"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ctr" defTabSz="914224" eaLnBrk="1" fontAlgn="auto" latinLnBrk="0" hangingPunct="1">
                  <a:lnSpc>
                    <a:spcPct val="100000"/>
                  </a:lnSpc>
                  <a:spcBef>
                    <a:spcPct val="20000"/>
                  </a:spcBef>
                  <a:spcAft>
                    <a:spcPts val="0"/>
                  </a:spcAft>
                  <a:buClr>
                    <a:srgbClr val="27AAE1"/>
                  </a:buClr>
                  <a:buSzTx/>
                  <a:buFont typeface="Arial" pitchFamily="34" charset="0"/>
                  <a:buNone/>
                  <a:tabLst/>
                  <a:defRPr/>
                </a:pPr>
                <a:r>
                  <a:rPr kumimoji="0" lang="en-US" sz="1199" b="1" i="0" u="none" strike="noStrike" kern="0" cap="all" spc="0" normalizeH="0" baseline="0" noProof="0" dirty="0">
                    <a:ln>
                      <a:noFill/>
                    </a:ln>
                    <a:gradFill>
                      <a:gsLst>
                        <a:gs pos="2917">
                          <a:schemeClr val="tx1"/>
                        </a:gs>
                        <a:gs pos="30000">
                          <a:schemeClr val="tx1"/>
                        </a:gs>
                      </a:gsLst>
                      <a:lin ang="5400000" scaled="0"/>
                    </a:gradFill>
                    <a:effectLst/>
                    <a:uLnTx/>
                    <a:uFillTx/>
                    <a:latin typeface="+mn-lt"/>
                    <a:ea typeface="Segoe UI" pitchFamily="34" charset="0"/>
                    <a:cs typeface="Segoe UI" pitchFamily="34" charset="0"/>
                  </a:rPr>
                  <a:t>YEAR 2</a:t>
                </a:r>
              </a:p>
              <a:p>
                <a:pPr marL="0" marR="0" lvl="0" indent="0" algn="ctr" defTabSz="914224" eaLnBrk="1" fontAlgn="auto" latinLnBrk="0" hangingPunct="1">
                  <a:lnSpc>
                    <a:spcPct val="100000"/>
                  </a:lnSpc>
                  <a:spcBef>
                    <a:spcPct val="20000"/>
                  </a:spcBef>
                  <a:spcAft>
                    <a:spcPts val="0"/>
                  </a:spcAft>
                  <a:buClr>
                    <a:srgbClr val="27AAE1"/>
                  </a:buClr>
                  <a:buSzTx/>
                  <a:buFont typeface="Arial" pitchFamily="34" charset="0"/>
                  <a:buNone/>
                  <a:tabLst/>
                  <a:defRPr/>
                </a:pPr>
                <a:r>
                  <a:rPr kumimoji="0" lang="en-US" sz="1199" b="1" i="0" u="none" strike="noStrike" kern="0" cap="all" spc="0" normalizeH="0" baseline="0" noProof="0" dirty="0">
                    <a:ln>
                      <a:noFill/>
                    </a:ln>
                    <a:gradFill>
                      <a:gsLst>
                        <a:gs pos="2917">
                          <a:schemeClr val="tx1"/>
                        </a:gs>
                        <a:gs pos="30000">
                          <a:schemeClr val="tx1"/>
                        </a:gs>
                      </a:gsLst>
                      <a:lin ang="5400000" scaled="0"/>
                    </a:gradFill>
                    <a:effectLst/>
                    <a:uLnTx/>
                    <a:uFillTx/>
                    <a:latin typeface="+mn-lt"/>
                    <a:ea typeface="Segoe UI" pitchFamily="34" charset="0"/>
                    <a:cs typeface="Segoe UI" pitchFamily="34" charset="0"/>
                  </a:rPr>
                  <a:t>PILOT + Deploy</a:t>
                </a:r>
              </a:p>
            </p:txBody>
          </p:sp>
          <p:cxnSp>
            <p:nvCxnSpPr>
              <p:cNvPr id="20" name="Straight Connector 19"/>
              <p:cNvCxnSpPr/>
              <p:nvPr/>
            </p:nvCxnSpPr>
            <p:spPr>
              <a:xfrm>
                <a:off x="8745387" y="2147812"/>
                <a:ext cx="0" cy="3611368"/>
              </a:xfrm>
              <a:prstGeom prst="line">
                <a:avLst/>
              </a:prstGeom>
              <a:ln w="28575">
                <a:solidFill>
                  <a:srgbClr val="7F7F7F"/>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259987" y="2150203"/>
                <a:ext cx="0" cy="3611368"/>
              </a:xfrm>
              <a:prstGeom prst="line">
                <a:avLst/>
              </a:prstGeom>
              <a:ln w="28575">
                <a:solidFill>
                  <a:srgbClr val="7F7F7F"/>
                </a:solidFill>
                <a:prstDash val="sysDot"/>
              </a:ln>
            </p:spPr>
            <p:style>
              <a:lnRef idx="1">
                <a:schemeClr val="accent1"/>
              </a:lnRef>
              <a:fillRef idx="0">
                <a:schemeClr val="accent1"/>
              </a:fillRef>
              <a:effectRef idx="0">
                <a:schemeClr val="accent1"/>
              </a:effectRef>
              <a:fontRef idx="minor">
                <a:schemeClr val="tx1"/>
              </a:fontRef>
            </p:style>
          </p:cxnSp>
          <p:sp>
            <p:nvSpPr>
              <p:cNvPr id="23" name="Right Arrow 1"/>
              <p:cNvSpPr/>
              <p:nvPr/>
            </p:nvSpPr>
            <p:spPr>
              <a:xfrm>
                <a:off x="6131302" y="5275343"/>
                <a:ext cx="5437656" cy="426517"/>
              </a:xfrm>
              <a:custGeom>
                <a:avLst/>
                <a:gdLst>
                  <a:gd name="connsiteX0" fmla="*/ 0 w 4795383"/>
                  <a:gd name="connsiteY0" fmla="*/ 183937 h 694182"/>
                  <a:gd name="connsiteX1" fmla="*/ 4448292 w 4795383"/>
                  <a:gd name="connsiteY1" fmla="*/ 183937 h 694182"/>
                  <a:gd name="connsiteX2" fmla="*/ 4448292 w 4795383"/>
                  <a:gd name="connsiteY2" fmla="*/ 0 h 694182"/>
                  <a:gd name="connsiteX3" fmla="*/ 4795383 w 4795383"/>
                  <a:gd name="connsiteY3" fmla="*/ 347091 h 694182"/>
                  <a:gd name="connsiteX4" fmla="*/ 4448292 w 4795383"/>
                  <a:gd name="connsiteY4" fmla="*/ 694182 h 694182"/>
                  <a:gd name="connsiteX5" fmla="*/ 4448292 w 4795383"/>
                  <a:gd name="connsiteY5" fmla="*/ 510245 h 694182"/>
                  <a:gd name="connsiteX6" fmla="*/ 0 w 4795383"/>
                  <a:gd name="connsiteY6" fmla="*/ 510245 h 694182"/>
                  <a:gd name="connsiteX7" fmla="*/ 0 w 4795383"/>
                  <a:gd name="connsiteY7" fmla="*/ 183937 h 694182"/>
                  <a:gd name="connsiteX0" fmla="*/ 10391 w 4795383"/>
                  <a:gd name="connsiteY0" fmla="*/ 256674 h 694182"/>
                  <a:gd name="connsiteX1" fmla="*/ 4448292 w 4795383"/>
                  <a:gd name="connsiteY1" fmla="*/ 183937 h 694182"/>
                  <a:gd name="connsiteX2" fmla="*/ 4448292 w 4795383"/>
                  <a:gd name="connsiteY2" fmla="*/ 0 h 694182"/>
                  <a:gd name="connsiteX3" fmla="*/ 4795383 w 4795383"/>
                  <a:gd name="connsiteY3" fmla="*/ 347091 h 694182"/>
                  <a:gd name="connsiteX4" fmla="*/ 4448292 w 4795383"/>
                  <a:gd name="connsiteY4" fmla="*/ 694182 h 694182"/>
                  <a:gd name="connsiteX5" fmla="*/ 4448292 w 4795383"/>
                  <a:gd name="connsiteY5" fmla="*/ 510245 h 694182"/>
                  <a:gd name="connsiteX6" fmla="*/ 0 w 4795383"/>
                  <a:gd name="connsiteY6" fmla="*/ 510245 h 694182"/>
                  <a:gd name="connsiteX7" fmla="*/ 10391 w 4795383"/>
                  <a:gd name="connsiteY7" fmla="*/ 256674 h 694182"/>
                  <a:gd name="connsiteX0" fmla="*/ 0 w 4784992"/>
                  <a:gd name="connsiteY0" fmla="*/ 256674 h 694182"/>
                  <a:gd name="connsiteX1" fmla="*/ 4437901 w 4784992"/>
                  <a:gd name="connsiteY1" fmla="*/ 183937 h 694182"/>
                  <a:gd name="connsiteX2" fmla="*/ 4437901 w 4784992"/>
                  <a:gd name="connsiteY2" fmla="*/ 0 h 694182"/>
                  <a:gd name="connsiteX3" fmla="*/ 4784992 w 4784992"/>
                  <a:gd name="connsiteY3" fmla="*/ 347091 h 694182"/>
                  <a:gd name="connsiteX4" fmla="*/ 4437901 w 4784992"/>
                  <a:gd name="connsiteY4" fmla="*/ 694182 h 694182"/>
                  <a:gd name="connsiteX5" fmla="*/ 4437901 w 4784992"/>
                  <a:gd name="connsiteY5" fmla="*/ 510245 h 694182"/>
                  <a:gd name="connsiteX6" fmla="*/ 0 w 4784992"/>
                  <a:gd name="connsiteY6" fmla="*/ 406336 h 694182"/>
                  <a:gd name="connsiteX7" fmla="*/ 0 w 4784992"/>
                  <a:gd name="connsiteY7" fmla="*/ 256674 h 694182"/>
                  <a:gd name="connsiteX0" fmla="*/ 0 w 4784992"/>
                  <a:gd name="connsiteY0" fmla="*/ 312821 h 694182"/>
                  <a:gd name="connsiteX1" fmla="*/ 4437901 w 4784992"/>
                  <a:gd name="connsiteY1" fmla="*/ 183937 h 694182"/>
                  <a:gd name="connsiteX2" fmla="*/ 4437901 w 4784992"/>
                  <a:gd name="connsiteY2" fmla="*/ 0 h 694182"/>
                  <a:gd name="connsiteX3" fmla="*/ 4784992 w 4784992"/>
                  <a:gd name="connsiteY3" fmla="*/ 347091 h 694182"/>
                  <a:gd name="connsiteX4" fmla="*/ 4437901 w 4784992"/>
                  <a:gd name="connsiteY4" fmla="*/ 694182 h 694182"/>
                  <a:gd name="connsiteX5" fmla="*/ 4437901 w 4784992"/>
                  <a:gd name="connsiteY5" fmla="*/ 510245 h 694182"/>
                  <a:gd name="connsiteX6" fmla="*/ 0 w 4784992"/>
                  <a:gd name="connsiteY6" fmla="*/ 406336 h 694182"/>
                  <a:gd name="connsiteX7" fmla="*/ 0 w 4784992"/>
                  <a:gd name="connsiteY7" fmla="*/ 312821 h 694182"/>
                  <a:gd name="connsiteX0" fmla="*/ 4010 w 4789002"/>
                  <a:gd name="connsiteY0" fmla="*/ 312821 h 694182"/>
                  <a:gd name="connsiteX1" fmla="*/ 4441911 w 4789002"/>
                  <a:gd name="connsiteY1" fmla="*/ 183937 h 694182"/>
                  <a:gd name="connsiteX2" fmla="*/ 4441911 w 4789002"/>
                  <a:gd name="connsiteY2" fmla="*/ 0 h 694182"/>
                  <a:gd name="connsiteX3" fmla="*/ 4789002 w 4789002"/>
                  <a:gd name="connsiteY3" fmla="*/ 347091 h 694182"/>
                  <a:gd name="connsiteX4" fmla="*/ 4441911 w 4789002"/>
                  <a:gd name="connsiteY4" fmla="*/ 694182 h 694182"/>
                  <a:gd name="connsiteX5" fmla="*/ 4441911 w 4789002"/>
                  <a:gd name="connsiteY5" fmla="*/ 510245 h 694182"/>
                  <a:gd name="connsiteX6" fmla="*/ 0 w 4789002"/>
                  <a:gd name="connsiteY6" fmla="*/ 354199 h 694182"/>
                  <a:gd name="connsiteX7" fmla="*/ 4010 w 4789002"/>
                  <a:gd name="connsiteY7" fmla="*/ 312821 h 694182"/>
                  <a:gd name="connsiteX0" fmla="*/ 4010 w 4789002"/>
                  <a:gd name="connsiteY0" fmla="*/ 332873 h 694182"/>
                  <a:gd name="connsiteX1" fmla="*/ 4441911 w 4789002"/>
                  <a:gd name="connsiteY1" fmla="*/ 183937 h 694182"/>
                  <a:gd name="connsiteX2" fmla="*/ 4441911 w 4789002"/>
                  <a:gd name="connsiteY2" fmla="*/ 0 h 694182"/>
                  <a:gd name="connsiteX3" fmla="*/ 4789002 w 4789002"/>
                  <a:gd name="connsiteY3" fmla="*/ 347091 h 694182"/>
                  <a:gd name="connsiteX4" fmla="*/ 4441911 w 4789002"/>
                  <a:gd name="connsiteY4" fmla="*/ 694182 h 694182"/>
                  <a:gd name="connsiteX5" fmla="*/ 4441911 w 4789002"/>
                  <a:gd name="connsiteY5" fmla="*/ 510245 h 694182"/>
                  <a:gd name="connsiteX6" fmla="*/ 0 w 4789002"/>
                  <a:gd name="connsiteY6" fmla="*/ 354199 h 694182"/>
                  <a:gd name="connsiteX7" fmla="*/ 4010 w 4789002"/>
                  <a:gd name="connsiteY7" fmla="*/ 332873 h 694182"/>
                  <a:gd name="connsiteX0" fmla="*/ 0 w 4784992"/>
                  <a:gd name="connsiteY0" fmla="*/ 332873 h 694182"/>
                  <a:gd name="connsiteX1" fmla="*/ 4437901 w 4784992"/>
                  <a:gd name="connsiteY1" fmla="*/ 183937 h 694182"/>
                  <a:gd name="connsiteX2" fmla="*/ 4437901 w 4784992"/>
                  <a:gd name="connsiteY2" fmla="*/ 0 h 694182"/>
                  <a:gd name="connsiteX3" fmla="*/ 4784992 w 4784992"/>
                  <a:gd name="connsiteY3" fmla="*/ 347091 h 694182"/>
                  <a:gd name="connsiteX4" fmla="*/ 4437901 w 4784992"/>
                  <a:gd name="connsiteY4" fmla="*/ 694182 h 694182"/>
                  <a:gd name="connsiteX5" fmla="*/ 4437901 w 4784992"/>
                  <a:gd name="connsiteY5" fmla="*/ 510245 h 694182"/>
                  <a:gd name="connsiteX6" fmla="*/ 0 w 4784992"/>
                  <a:gd name="connsiteY6" fmla="*/ 374252 h 694182"/>
                  <a:gd name="connsiteX7" fmla="*/ 0 w 4784992"/>
                  <a:gd name="connsiteY7" fmla="*/ 332873 h 694182"/>
                  <a:gd name="connsiteX0" fmla="*/ 0 w 4784992"/>
                  <a:gd name="connsiteY0" fmla="*/ 332873 h 694182"/>
                  <a:gd name="connsiteX1" fmla="*/ 4437901 w 4784992"/>
                  <a:gd name="connsiteY1" fmla="*/ 264147 h 694182"/>
                  <a:gd name="connsiteX2" fmla="*/ 4437901 w 4784992"/>
                  <a:gd name="connsiteY2" fmla="*/ 0 h 694182"/>
                  <a:gd name="connsiteX3" fmla="*/ 4784992 w 4784992"/>
                  <a:gd name="connsiteY3" fmla="*/ 347091 h 694182"/>
                  <a:gd name="connsiteX4" fmla="*/ 4437901 w 4784992"/>
                  <a:gd name="connsiteY4" fmla="*/ 694182 h 694182"/>
                  <a:gd name="connsiteX5" fmla="*/ 4437901 w 4784992"/>
                  <a:gd name="connsiteY5" fmla="*/ 510245 h 694182"/>
                  <a:gd name="connsiteX6" fmla="*/ 0 w 4784992"/>
                  <a:gd name="connsiteY6" fmla="*/ 374252 h 694182"/>
                  <a:gd name="connsiteX7" fmla="*/ 0 w 4784992"/>
                  <a:gd name="connsiteY7" fmla="*/ 332873 h 694182"/>
                  <a:gd name="connsiteX0" fmla="*/ 0 w 4784992"/>
                  <a:gd name="connsiteY0" fmla="*/ 332873 h 694182"/>
                  <a:gd name="connsiteX1" fmla="*/ 4437901 w 4784992"/>
                  <a:gd name="connsiteY1" fmla="*/ 264147 h 694182"/>
                  <a:gd name="connsiteX2" fmla="*/ 4437901 w 4784992"/>
                  <a:gd name="connsiteY2" fmla="*/ 0 h 694182"/>
                  <a:gd name="connsiteX3" fmla="*/ 4784992 w 4784992"/>
                  <a:gd name="connsiteY3" fmla="*/ 347091 h 694182"/>
                  <a:gd name="connsiteX4" fmla="*/ 4437901 w 4784992"/>
                  <a:gd name="connsiteY4" fmla="*/ 694182 h 694182"/>
                  <a:gd name="connsiteX5" fmla="*/ 4437901 w 4784992"/>
                  <a:gd name="connsiteY5" fmla="*/ 418003 h 694182"/>
                  <a:gd name="connsiteX6" fmla="*/ 0 w 4784992"/>
                  <a:gd name="connsiteY6" fmla="*/ 374252 h 694182"/>
                  <a:gd name="connsiteX7" fmla="*/ 0 w 4784992"/>
                  <a:gd name="connsiteY7" fmla="*/ 332873 h 694182"/>
                  <a:gd name="connsiteX0" fmla="*/ 0 w 4784992"/>
                  <a:gd name="connsiteY0" fmla="*/ 232610 h 593919"/>
                  <a:gd name="connsiteX1" fmla="*/ 4437901 w 4784992"/>
                  <a:gd name="connsiteY1" fmla="*/ 163884 h 593919"/>
                  <a:gd name="connsiteX2" fmla="*/ 4445922 w 4784992"/>
                  <a:gd name="connsiteY2" fmla="*/ 0 h 593919"/>
                  <a:gd name="connsiteX3" fmla="*/ 4784992 w 4784992"/>
                  <a:gd name="connsiteY3" fmla="*/ 246828 h 593919"/>
                  <a:gd name="connsiteX4" fmla="*/ 4437901 w 4784992"/>
                  <a:gd name="connsiteY4" fmla="*/ 593919 h 593919"/>
                  <a:gd name="connsiteX5" fmla="*/ 4437901 w 4784992"/>
                  <a:gd name="connsiteY5" fmla="*/ 317740 h 593919"/>
                  <a:gd name="connsiteX6" fmla="*/ 0 w 4784992"/>
                  <a:gd name="connsiteY6" fmla="*/ 273989 h 593919"/>
                  <a:gd name="connsiteX7" fmla="*/ 0 w 4784992"/>
                  <a:gd name="connsiteY7" fmla="*/ 232610 h 593919"/>
                  <a:gd name="connsiteX0" fmla="*/ 0 w 4784992"/>
                  <a:gd name="connsiteY0" fmla="*/ 232610 h 473603"/>
                  <a:gd name="connsiteX1" fmla="*/ 4437901 w 4784992"/>
                  <a:gd name="connsiteY1" fmla="*/ 163884 h 473603"/>
                  <a:gd name="connsiteX2" fmla="*/ 4445922 w 4784992"/>
                  <a:gd name="connsiteY2" fmla="*/ 0 h 473603"/>
                  <a:gd name="connsiteX3" fmla="*/ 4784992 w 4784992"/>
                  <a:gd name="connsiteY3" fmla="*/ 246828 h 473603"/>
                  <a:gd name="connsiteX4" fmla="*/ 4441911 w 4784992"/>
                  <a:gd name="connsiteY4" fmla="*/ 473603 h 473603"/>
                  <a:gd name="connsiteX5" fmla="*/ 4437901 w 4784992"/>
                  <a:gd name="connsiteY5" fmla="*/ 317740 h 473603"/>
                  <a:gd name="connsiteX6" fmla="*/ 0 w 4784992"/>
                  <a:gd name="connsiteY6" fmla="*/ 273989 h 473603"/>
                  <a:gd name="connsiteX7" fmla="*/ 0 w 4784992"/>
                  <a:gd name="connsiteY7" fmla="*/ 232610 h 473603"/>
                  <a:gd name="connsiteX0" fmla="*/ 0 w 4784992"/>
                  <a:gd name="connsiteY0" fmla="*/ 212557 h 453550"/>
                  <a:gd name="connsiteX1" fmla="*/ 4437901 w 4784992"/>
                  <a:gd name="connsiteY1" fmla="*/ 143831 h 453550"/>
                  <a:gd name="connsiteX2" fmla="*/ 4437901 w 4784992"/>
                  <a:gd name="connsiteY2" fmla="*/ 0 h 453550"/>
                  <a:gd name="connsiteX3" fmla="*/ 4784992 w 4784992"/>
                  <a:gd name="connsiteY3" fmla="*/ 226775 h 453550"/>
                  <a:gd name="connsiteX4" fmla="*/ 4441911 w 4784992"/>
                  <a:gd name="connsiteY4" fmla="*/ 453550 h 453550"/>
                  <a:gd name="connsiteX5" fmla="*/ 4437901 w 4784992"/>
                  <a:gd name="connsiteY5" fmla="*/ 297687 h 453550"/>
                  <a:gd name="connsiteX6" fmla="*/ 0 w 4784992"/>
                  <a:gd name="connsiteY6" fmla="*/ 253936 h 453550"/>
                  <a:gd name="connsiteX7" fmla="*/ 0 w 4784992"/>
                  <a:gd name="connsiteY7" fmla="*/ 212557 h 453550"/>
                  <a:gd name="connsiteX0" fmla="*/ 0 w 4784992"/>
                  <a:gd name="connsiteY0" fmla="*/ 212557 h 453550"/>
                  <a:gd name="connsiteX1" fmla="*/ 4437901 w 4784992"/>
                  <a:gd name="connsiteY1" fmla="*/ 143831 h 453550"/>
                  <a:gd name="connsiteX2" fmla="*/ 4437901 w 4784992"/>
                  <a:gd name="connsiteY2" fmla="*/ 0 h 453550"/>
                  <a:gd name="connsiteX3" fmla="*/ 4784992 w 4784992"/>
                  <a:gd name="connsiteY3" fmla="*/ 226775 h 453550"/>
                  <a:gd name="connsiteX4" fmla="*/ 4429879 w 4784992"/>
                  <a:gd name="connsiteY4" fmla="*/ 453550 h 453550"/>
                  <a:gd name="connsiteX5" fmla="*/ 4437901 w 4784992"/>
                  <a:gd name="connsiteY5" fmla="*/ 297687 h 453550"/>
                  <a:gd name="connsiteX6" fmla="*/ 0 w 4784992"/>
                  <a:gd name="connsiteY6" fmla="*/ 253936 h 453550"/>
                  <a:gd name="connsiteX7" fmla="*/ 0 w 4784992"/>
                  <a:gd name="connsiteY7" fmla="*/ 212557 h 453550"/>
                  <a:gd name="connsiteX0" fmla="*/ 0 w 4784992"/>
                  <a:gd name="connsiteY0" fmla="*/ 216568 h 457561"/>
                  <a:gd name="connsiteX1" fmla="*/ 4437901 w 4784992"/>
                  <a:gd name="connsiteY1" fmla="*/ 147842 h 457561"/>
                  <a:gd name="connsiteX2" fmla="*/ 4421859 w 4784992"/>
                  <a:gd name="connsiteY2" fmla="*/ 0 h 457561"/>
                  <a:gd name="connsiteX3" fmla="*/ 4784992 w 4784992"/>
                  <a:gd name="connsiteY3" fmla="*/ 230786 h 457561"/>
                  <a:gd name="connsiteX4" fmla="*/ 4429879 w 4784992"/>
                  <a:gd name="connsiteY4" fmla="*/ 457561 h 457561"/>
                  <a:gd name="connsiteX5" fmla="*/ 4437901 w 4784992"/>
                  <a:gd name="connsiteY5" fmla="*/ 301698 h 457561"/>
                  <a:gd name="connsiteX6" fmla="*/ 0 w 4784992"/>
                  <a:gd name="connsiteY6" fmla="*/ 257947 h 457561"/>
                  <a:gd name="connsiteX7" fmla="*/ 0 w 4784992"/>
                  <a:gd name="connsiteY7" fmla="*/ 216568 h 457561"/>
                  <a:gd name="connsiteX0" fmla="*/ 0 w 4570983"/>
                  <a:gd name="connsiteY0" fmla="*/ 216568 h 457561"/>
                  <a:gd name="connsiteX1" fmla="*/ 4437901 w 4570983"/>
                  <a:gd name="connsiteY1" fmla="*/ 147842 h 457561"/>
                  <a:gd name="connsiteX2" fmla="*/ 4421859 w 4570983"/>
                  <a:gd name="connsiteY2" fmla="*/ 0 h 457561"/>
                  <a:gd name="connsiteX3" fmla="*/ 4570983 w 4570983"/>
                  <a:gd name="connsiteY3" fmla="*/ 225141 h 457561"/>
                  <a:gd name="connsiteX4" fmla="*/ 4429879 w 4570983"/>
                  <a:gd name="connsiteY4" fmla="*/ 457561 h 457561"/>
                  <a:gd name="connsiteX5" fmla="*/ 4437901 w 4570983"/>
                  <a:gd name="connsiteY5" fmla="*/ 301698 h 457561"/>
                  <a:gd name="connsiteX6" fmla="*/ 0 w 4570983"/>
                  <a:gd name="connsiteY6" fmla="*/ 257947 h 457561"/>
                  <a:gd name="connsiteX7" fmla="*/ 0 w 4570983"/>
                  <a:gd name="connsiteY7" fmla="*/ 216568 h 457561"/>
                  <a:gd name="connsiteX0" fmla="*/ 0 w 4570983"/>
                  <a:gd name="connsiteY0" fmla="*/ 205280 h 446273"/>
                  <a:gd name="connsiteX1" fmla="*/ 4437901 w 4570983"/>
                  <a:gd name="connsiteY1" fmla="*/ 136554 h 446273"/>
                  <a:gd name="connsiteX2" fmla="*/ 4434614 w 4570983"/>
                  <a:gd name="connsiteY2" fmla="*/ 0 h 446273"/>
                  <a:gd name="connsiteX3" fmla="*/ 4570983 w 4570983"/>
                  <a:gd name="connsiteY3" fmla="*/ 213853 h 446273"/>
                  <a:gd name="connsiteX4" fmla="*/ 4429879 w 4570983"/>
                  <a:gd name="connsiteY4" fmla="*/ 446273 h 446273"/>
                  <a:gd name="connsiteX5" fmla="*/ 4437901 w 4570983"/>
                  <a:gd name="connsiteY5" fmla="*/ 290410 h 446273"/>
                  <a:gd name="connsiteX6" fmla="*/ 0 w 4570983"/>
                  <a:gd name="connsiteY6" fmla="*/ 246659 h 446273"/>
                  <a:gd name="connsiteX7" fmla="*/ 0 w 4570983"/>
                  <a:gd name="connsiteY7" fmla="*/ 205280 h 446273"/>
                  <a:gd name="connsiteX0" fmla="*/ 0 w 4570983"/>
                  <a:gd name="connsiteY0" fmla="*/ 205280 h 437806"/>
                  <a:gd name="connsiteX1" fmla="*/ 4437901 w 4570983"/>
                  <a:gd name="connsiteY1" fmla="*/ 136554 h 437806"/>
                  <a:gd name="connsiteX2" fmla="*/ 4434614 w 4570983"/>
                  <a:gd name="connsiteY2" fmla="*/ 0 h 437806"/>
                  <a:gd name="connsiteX3" fmla="*/ 4570983 w 4570983"/>
                  <a:gd name="connsiteY3" fmla="*/ 213853 h 437806"/>
                  <a:gd name="connsiteX4" fmla="*/ 4434131 w 4570983"/>
                  <a:gd name="connsiteY4" fmla="*/ 437806 h 437806"/>
                  <a:gd name="connsiteX5" fmla="*/ 4437901 w 4570983"/>
                  <a:gd name="connsiteY5" fmla="*/ 290410 h 437806"/>
                  <a:gd name="connsiteX6" fmla="*/ 0 w 4570983"/>
                  <a:gd name="connsiteY6" fmla="*/ 246659 h 437806"/>
                  <a:gd name="connsiteX7" fmla="*/ 0 w 4570983"/>
                  <a:gd name="connsiteY7" fmla="*/ 205280 h 437806"/>
                  <a:gd name="connsiteX0" fmla="*/ 0 w 4570983"/>
                  <a:gd name="connsiteY0" fmla="*/ 205280 h 426517"/>
                  <a:gd name="connsiteX1" fmla="*/ 4437901 w 4570983"/>
                  <a:gd name="connsiteY1" fmla="*/ 136554 h 426517"/>
                  <a:gd name="connsiteX2" fmla="*/ 4434614 w 4570983"/>
                  <a:gd name="connsiteY2" fmla="*/ 0 h 426517"/>
                  <a:gd name="connsiteX3" fmla="*/ 4570983 w 4570983"/>
                  <a:gd name="connsiteY3" fmla="*/ 213853 h 426517"/>
                  <a:gd name="connsiteX4" fmla="*/ 4434131 w 4570983"/>
                  <a:gd name="connsiteY4" fmla="*/ 426517 h 426517"/>
                  <a:gd name="connsiteX5" fmla="*/ 4437901 w 4570983"/>
                  <a:gd name="connsiteY5" fmla="*/ 290410 h 426517"/>
                  <a:gd name="connsiteX6" fmla="*/ 0 w 4570983"/>
                  <a:gd name="connsiteY6" fmla="*/ 246659 h 426517"/>
                  <a:gd name="connsiteX7" fmla="*/ 0 w 4570983"/>
                  <a:gd name="connsiteY7" fmla="*/ 205280 h 426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983" h="426517">
                    <a:moveTo>
                      <a:pt x="0" y="205280"/>
                    </a:moveTo>
                    <a:lnTo>
                      <a:pt x="4437901" y="136554"/>
                    </a:lnTo>
                    <a:cubicBezTo>
                      <a:pt x="4436805" y="91036"/>
                      <a:pt x="4435710" y="45518"/>
                      <a:pt x="4434614" y="0"/>
                    </a:cubicBezTo>
                    <a:lnTo>
                      <a:pt x="4570983" y="213853"/>
                    </a:lnTo>
                    <a:lnTo>
                      <a:pt x="4434131" y="426517"/>
                    </a:lnTo>
                    <a:cubicBezTo>
                      <a:pt x="4435388" y="377385"/>
                      <a:pt x="4436644" y="339542"/>
                      <a:pt x="4437901" y="290410"/>
                    </a:cubicBezTo>
                    <a:lnTo>
                      <a:pt x="0" y="246659"/>
                    </a:lnTo>
                    <a:lnTo>
                      <a:pt x="0" y="205280"/>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9287381" y="3835350"/>
                <a:ext cx="1280160" cy="400110"/>
              </a:xfrm>
              <a:prstGeom prst="rect">
                <a:avLst/>
              </a:prstGeom>
              <a:noFill/>
            </p:spPr>
            <p:txBody>
              <a:bodyPr wrap="square" rtlCol="0">
                <a:no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599" b="1" i="0" u="none" strike="noStrike" kern="0" cap="none" spc="20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cs typeface="Segoe UI" panose="020B0502040204020203" pitchFamily="34" charset="0"/>
                  </a:rPr>
                  <a:t>PILOT</a:t>
                </a:r>
              </a:p>
            </p:txBody>
          </p:sp>
          <p:sp>
            <p:nvSpPr>
              <p:cNvPr id="28" name="TextBox 27"/>
              <p:cNvSpPr txBox="1"/>
              <p:nvPr/>
            </p:nvSpPr>
            <p:spPr>
              <a:xfrm>
                <a:off x="9927461" y="4685511"/>
                <a:ext cx="1280160" cy="400110"/>
              </a:xfrm>
              <a:prstGeom prst="rect">
                <a:avLst/>
              </a:prstGeom>
              <a:noFill/>
            </p:spPr>
            <p:txBody>
              <a:bodyPr wrap="square" rtlCol="0">
                <a:noAutofit/>
              </a:bodyPr>
              <a:lstStyle>
                <a:defPPr>
                  <a:defRPr lang="en-US"/>
                </a:defPPr>
                <a:lvl1pPr>
                  <a:defRPr sz="1600" b="1" spc="200">
                    <a:solidFill>
                      <a:schemeClr val="tx1">
                        <a:lumMod val="50000"/>
                      </a:schemeClr>
                    </a:solidFill>
                    <a:latin typeface="Segoe UI" panose="020B0502040204020203" pitchFamily="34" charset="0"/>
                    <a:cs typeface="Segoe UI" panose="020B0502040204020203" pitchFamily="34" charset="0"/>
                  </a:defRPr>
                </a:lvl1p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599" b="1" i="0" u="none" strike="noStrike" kern="0" cap="none" spc="20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cs typeface="Segoe UI" panose="020B0502040204020203" pitchFamily="34" charset="0"/>
                  </a:rPr>
                  <a:t>DEPLOY</a:t>
                </a:r>
              </a:p>
            </p:txBody>
          </p:sp>
          <p:sp>
            <p:nvSpPr>
              <p:cNvPr id="30" name="TextBox 29"/>
              <p:cNvSpPr txBox="1"/>
              <p:nvPr/>
            </p:nvSpPr>
            <p:spPr>
              <a:xfrm>
                <a:off x="8948398" y="2913080"/>
                <a:ext cx="937886" cy="400110"/>
              </a:xfrm>
              <a:prstGeom prst="rect">
                <a:avLst/>
              </a:prstGeom>
              <a:noFill/>
            </p:spPr>
            <p:txBody>
              <a:bodyPr wrap="square" rtlCol="0">
                <a:noAutofit/>
              </a:bodyPr>
              <a:lstStyle>
                <a:defPPr>
                  <a:defRPr lang="en-US"/>
                </a:defPPr>
                <a:lvl1pPr algn="ctr">
                  <a:defRPr sz="2000" b="1" spc="200">
                    <a:solidFill>
                      <a:schemeClr val="accent1">
                        <a:lumMod val="75000"/>
                      </a:schemeClr>
                    </a:solidFill>
                    <a:latin typeface="Segoe UI" panose="020B0502040204020203" pitchFamily="34" charset="0"/>
                    <a:cs typeface="Segoe UI" panose="020B0502040204020203" pitchFamily="34" charset="0"/>
                  </a:defRPr>
                </a:lvl1pPr>
              </a:lstStyle>
              <a:p>
                <a:pPr marL="0" marR="0" lvl="0" indent="0" algn="l" defTabSz="914224" eaLnBrk="1" fontAlgn="auto" latinLnBrk="0" hangingPunct="1">
                  <a:lnSpc>
                    <a:spcPct val="100000"/>
                  </a:lnSpc>
                  <a:spcBef>
                    <a:spcPts val="0"/>
                  </a:spcBef>
                  <a:spcAft>
                    <a:spcPts val="0"/>
                  </a:spcAft>
                  <a:buClrTx/>
                  <a:buSzTx/>
                  <a:buFontTx/>
                  <a:buNone/>
                  <a:tabLst/>
                  <a:defRPr/>
                </a:pPr>
                <a:r>
                  <a:rPr kumimoji="0" lang="en-US" sz="1599" b="0" i="0" u="none" strike="noStrike" kern="0" cap="none" spc="200" normalizeH="0" baseline="0" noProof="0" dirty="0">
                    <a:ln>
                      <a:noFill/>
                    </a:ln>
                    <a:solidFill>
                      <a:schemeClr val="tx1">
                        <a:lumMod val="50000"/>
                      </a:schemeClr>
                    </a:solidFill>
                    <a:effectLst/>
                    <a:uLnTx/>
                    <a:uFillTx/>
                    <a:latin typeface="Segoe UI" panose="020B0502040204020203" pitchFamily="34" charset="0"/>
                    <a:cs typeface="Segoe UI" panose="020B0502040204020203" pitchFamily="34" charset="0"/>
                  </a:rPr>
                  <a:t>TRIAL</a:t>
                </a:r>
              </a:p>
            </p:txBody>
          </p:sp>
        </p:grpSp>
        <p:sp>
          <p:nvSpPr>
            <p:cNvPr id="9" name="TextBox 8"/>
            <p:cNvSpPr txBox="1"/>
            <p:nvPr/>
          </p:nvSpPr>
          <p:spPr>
            <a:xfrm>
              <a:off x="5647042" y="4591618"/>
              <a:ext cx="1194095" cy="338802"/>
            </a:xfrm>
            <a:prstGeom prst="rect">
              <a:avLst/>
            </a:prstGeom>
            <a:noFill/>
          </p:spPr>
          <p:txBody>
            <a:bodyPr wrap="square" lIns="0" tIns="0" rIns="0" bIns="0" rtlCol="0">
              <a:spAutoFit/>
            </a:bodyPr>
            <a:lstStyle/>
            <a:p>
              <a:pPr marL="0" marR="0" lvl="0" indent="0" algn="ctr" defTabSz="932597"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gradFill>
                    <a:gsLst>
                      <a:gs pos="2917">
                        <a:schemeClr val="tx1"/>
                      </a:gs>
                      <a:gs pos="30000">
                        <a:schemeClr val="tx1"/>
                      </a:gs>
                    </a:gsLst>
                    <a:lin ang="5400000" scaled="0"/>
                  </a:gradFill>
                  <a:effectLst/>
                  <a:uLnTx/>
                  <a:uFillTx/>
                </a:rPr>
                <a:t>WINDOWS 10 LAUNCH</a:t>
              </a:r>
            </a:p>
          </p:txBody>
        </p:sp>
        <p:sp>
          <p:nvSpPr>
            <p:cNvPr id="31" name="TextBox 30"/>
            <p:cNvSpPr txBox="1"/>
            <p:nvPr/>
          </p:nvSpPr>
          <p:spPr>
            <a:xfrm>
              <a:off x="8326287" y="4577155"/>
              <a:ext cx="838200" cy="169401"/>
            </a:xfrm>
            <a:prstGeom prst="rect">
              <a:avLst/>
            </a:prstGeom>
            <a:noFill/>
          </p:spPr>
          <p:txBody>
            <a:bodyPr wrap="square" lIns="0" tIns="0" rIns="0" bIns="0" rtlCol="0">
              <a:spAutoFit/>
            </a:bodyPr>
            <a:lstStyle/>
            <a:p>
              <a:pPr marL="0" marR="0" lvl="0" indent="0" algn="ctr" defTabSz="932597"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gradFill>
                    <a:gsLst>
                      <a:gs pos="2917">
                        <a:schemeClr val="tx1"/>
                      </a:gs>
                      <a:gs pos="30000">
                        <a:schemeClr val="tx1"/>
                      </a:gs>
                    </a:gsLst>
                    <a:lin ang="5400000" scaled="0"/>
                  </a:gradFill>
                  <a:effectLst/>
                  <a:uLnTx/>
                  <a:uFillTx/>
                </a:rPr>
                <a:t>July 2016</a:t>
              </a:r>
            </a:p>
          </p:txBody>
        </p:sp>
      </p:grpSp>
      <p:grpSp>
        <p:nvGrpSpPr>
          <p:cNvPr id="2" name="Group 1"/>
          <p:cNvGrpSpPr/>
          <p:nvPr/>
        </p:nvGrpSpPr>
        <p:grpSpPr>
          <a:xfrm>
            <a:off x="275480" y="1211587"/>
            <a:ext cx="5025796" cy="3818444"/>
            <a:chOff x="274637" y="1211263"/>
            <a:chExt cx="5026509" cy="3818985"/>
          </a:xfrm>
        </p:grpSpPr>
        <p:sp>
          <p:nvSpPr>
            <p:cNvPr id="8" name="TextBox 7"/>
            <p:cNvSpPr txBox="1"/>
            <p:nvPr/>
          </p:nvSpPr>
          <p:spPr>
            <a:xfrm>
              <a:off x="274637" y="1211263"/>
              <a:ext cx="5026509" cy="3818985"/>
            </a:xfrm>
            <a:prstGeom prst="rect">
              <a:avLst/>
            </a:prstGeom>
            <a:solidFill>
              <a:schemeClr val="bg1">
                <a:lumMod val="95000"/>
              </a:schemeClr>
            </a:solidFill>
          </p:spPr>
          <p:txBody>
            <a:bodyPr wrap="square" lIns="182854" tIns="146283" rIns="182854" bIns="146283" rtlCol="0">
              <a:noAutofit/>
            </a:bodyPr>
            <a:lstStyle/>
            <a:p>
              <a:pPr marL="0" marR="0" lvl="0" indent="0" algn="ctr" defTabSz="93259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WINDOWS 10 DEPLOYMENT TIME YEARS (FORRESTER)*</a:t>
              </a:r>
            </a:p>
          </p:txBody>
        </p:sp>
        <p:sp>
          <p:nvSpPr>
            <p:cNvPr id="12" name="Rectangle 11"/>
            <p:cNvSpPr/>
            <p:nvPr/>
          </p:nvSpPr>
          <p:spPr bwMode="auto">
            <a:xfrm>
              <a:off x="2085909" y="2747451"/>
              <a:ext cx="2266067" cy="6858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4</a:t>
              </a:r>
            </a:p>
          </p:txBody>
        </p:sp>
        <p:sp>
          <p:nvSpPr>
            <p:cNvPr id="34" name="Rectangle 33"/>
            <p:cNvSpPr/>
            <p:nvPr/>
          </p:nvSpPr>
          <p:spPr bwMode="auto">
            <a:xfrm>
              <a:off x="2085910" y="3610585"/>
              <a:ext cx="1104900" cy="685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2</a:t>
              </a:r>
            </a:p>
          </p:txBody>
        </p:sp>
        <p:sp>
          <p:nvSpPr>
            <p:cNvPr id="14" name="TextBox 13"/>
            <p:cNvSpPr txBox="1"/>
            <p:nvPr/>
          </p:nvSpPr>
          <p:spPr>
            <a:xfrm>
              <a:off x="1033631" y="2850872"/>
              <a:ext cx="1036472" cy="493122"/>
            </a:xfrm>
            <a:prstGeom prst="rect">
              <a:avLst/>
            </a:prstGeom>
            <a:noFill/>
          </p:spPr>
          <p:txBody>
            <a:bodyPr wrap="none" lIns="182854" tIns="146283" rIns="182854" bIns="146283" rtlCol="0">
              <a:spAutoFit/>
            </a:bodyPr>
            <a:lstStyle/>
            <a:p>
              <a:pPr marL="0" marR="0" lvl="0" indent="0" algn="r" defTabSz="932597" eaLnBrk="1" fontAlgn="auto" latinLnBrk="0" hangingPunct="1">
                <a:lnSpc>
                  <a:spcPct val="90000"/>
                </a:lnSpc>
                <a:spcBef>
                  <a:spcPts val="0"/>
                </a:spcBef>
                <a:spcAft>
                  <a:spcPts val="600"/>
                </a:spcAft>
                <a:buClrTx/>
                <a:buSzTx/>
                <a:buFontTx/>
                <a:buNone/>
                <a:tabLst/>
                <a:defRPr/>
              </a:pPr>
              <a:r>
                <a:rPr kumimoji="0" lang="en-US" sz="1399" b="1" i="0" u="none" strike="noStrike" kern="0" cap="none" spc="0" normalizeH="0" baseline="0" noProof="0" dirty="0">
                  <a:ln>
                    <a:noFill/>
                  </a:ln>
                  <a:gradFill>
                    <a:gsLst>
                      <a:gs pos="2917">
                        <a:schemeClr val="tx1"/>
                      </a:gs>
                      <a:gs pos="30000">
                        <a:schemeClr val="tx1"/>
                      </a:gs>
                    </a:gsLst>
                    <a:lin ang="5400000" scaled="0"/>
                  </a:gradFill>
                  <a:effectLst/>
                  <a:uLnTx/>
                  <a:uFillTx/>
                </a:rPr>
                <a:t>BEFORE</a:t>
              </a:r>
            </a:p>
          </p:txBody>
        </p:sp>
        <p:sp>
          <p:nvSpPr>
            <p:cNvPr id="37" name="TextBox 36"/>
            <p:cNvSpPr txBox="1"/>
            <p:nvPr/>
          </p:nvSpPr>
          <p:spPr>
            <a:xfrm>
              <a:off x="495667" y="3698001"/>
              <a:ext cx="1574435" cy="493122"/>
            </a:xfrm>
            <a:prstGeom prst="rect">
              <a:avLst/>
            </a:prstGeom>
            <a:noFill/>
          </p:spPr>
          <p:txBody>
            <a:bodyPr wrap="none" lIns="182854" tIns="146283" rIns="182854" bIns="146283" rtlCol="0">
              <a:spAutoFit/>
            </a:bodyPr>
            <a:lstStyle/>
            <a:p>
              <a:pPr marL="0" marR="0" lvl="0" indent="0" algn="r" defTabSz="932597" eaLnBrk="1" fontAlgn="auto" latinLnBrk="0" hangingPunct="1">
                <a:lnSpc>
                  <a:spcPct val="90000"/>
                </a:lnSpc>
                <a:spcBef>
                  <a:spcPts val="0"/>
                </a:spcBef>
                <a:spcAft>
                  <a:spcPts val="600"/>
                </a:spcAft>
                <a:buClrTx/>
                <a:buSzTx/>
                <a:buFontTx/>
                <a:buNone/>
                <a:tabLst/>
                <a:defRPr/>
              </a:pPr>
              <a:r>
                <a:rPr kumimoji="0" lang="en-US" sz="1399" b="1" i="0" u="none" strike="noStrike" kern="0" cap="none" spc="0" normalizeH="0" baseline="0" noProof="0" dirty="0">
                  <a:ln>
                    <a:noFill/>
                  </a:ln>
                  <a:gradFill>
                    <a:gsLst>
                      <a:gs pos="2917">
                        <a:schemeClr val="tx1"/>
                      </a:gs>
                      <a:gs pos="30000">
                        <a:schemeClr val="tx1"/>
                      </a:gs>
                    </a:gsLst>
                    <a:lin ang="5400000" scaled="0"/>
                  </a:gradFill>
                  <a:effectLst/>
                  <a:uLnTx/>
                  <a:uFillTx/>
                </a:rPr>
                <a:t>WINDOWS 10</a:t>
              </a:r>
            </a:p>
          </p:txBody>
        </p:sp>
        <p:cxnSp>
          <p:nvCxnSpPr>
            <p:cNvPr id="11" name="Straight Connector 10"/>
            <p:cNvCxnSpPr/>
            <p:nvPr/>
          </p:nvCxnSpPr>
          <p:spPr>
            <a:xfrm>
              <a:off x="2085909" y="2588808"/>
              <a:ext cx="0" cy="1871662"/>
            </a:xfrm>
            <a:prstGeom prst="line">
              <a:avLst/>
            </a:prstGeom>
            <a:ln w="28575">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7327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1.01098E-6 0 L -0.0628 0 " pathEditMode="relative" rAng="0" ptsTypes="AA">
                                      <p:cBhvr>
                                        <p:cTn id="9" dur="1000" spd="-100000" fill="hold"/>
                                        <p:tgtEl>
                                          <p:spTgt spid="2"/>
                                        </p:tgtEl>
                                        <p:attrNameLst>
                                          <p:attrName>ppt_x</p:attrName>
                                          <p:attrName>ppt_y</p:attrName>
                                        </p:attrNameLst>
                                      </p:cBhvr>
                                      <p:rCtr x="-3140"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1.47817E-6 2.85974E-7 L 0.10123 2.85974E-7 " pathEditMode="relative" rAng="0" ptsTypes="AA">
                                      <p:cBhvr>
                                        <p:cTn id="14" dur="1000" spd="-100000" fill="hold"/>
                                        <p:tgtEl>
                                          <p:spTgt spid="3"/>
                                        </p:tgtEl>
                                        <p:attrNameLst>
                                          <p:attrName>ppt_x</p:attrName>
                                          <p:attrName>ppt_y</p:attrName>
                                        </p:attrNameLst>
                                      </p:cBhvr>
                                      <p:rCtr x="5055" y="0"/>
                                    </p:animMotion>
                                  </p:childTnLst>
                                </p:cTn>
                              </p:par>
                              <p:par>
                                <p:cTn id="15" presetID="10"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500"/>
                                  </p:stCondLst>
                                  <p:childTnLst>
                                    <p:animMotion origin="layout" path="M 1.01098E-6 0 L -0.0628 0 " pathEditMode="relative" rAng="0" ptsTypes="AA">
                                      <p:cBhvr>
                                        <p:cTn id="19" dur="1000" spd="-100000" fill="hold"/>
                                        <p:tgtEl>
                                          <p:spTgt spid="10"/>
                                        </p:tgtEl>
                                        <p:attrNameLst>
                                          <p:attrName>ppt_x</p:attrName>
                                          <p:attrName>ppt_y</p:attrName>
                                        </p:attrNameLst>
                                      </p:cBhvr>
                                      <p:rCtr x="-3140" y="0"/>
                                    </p:animMotion>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nodeType="withEffect">
                                  <p:stCondLst>
                                    <p:cond delay="500"/>
                                  </p:stCondLst>
                                  <p:childTnLst>
                                    <p:animMotion origin="layout" path="M -1.47817E-6 2.85974E-7 L 0.10123 2.85974E-7 " pathEditMode="relative" rAng="0" ptsTypes="AA">
                                      <p:cBhvr>
                                        <p:cTn id="24" dur="1000" spd="-100000" fill="hold"/>
                                        <p:tgtEl>
                                          <p:spTgt spid="16"/>
                                        </p:tgtEl>
                                        <p:attrNameLst>
                                          <p:attrName>ppt_x</p:attrName>
                                          <p:attrName>ppt_y</p:attrName>
                                        </p:attrNameLst>
                                      </p:cBhvr>
                                      <p:rCtr x="5055" y="0"/>
                                    </p:animMotion>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3453473" y="1739872"/>
            <a:ext cx="2670169" cy="44665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60"/>
          <p:cNvSpPr/>
          <p:nvPr/>
        </p:nvSpPr>
        <p:spPr bwMode="auto">
          <a:xfrm>
            <a:off x="6220715" y="4849430"/>
            <a:ext cx="5757743" cy="1356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57139" marR="0" lvl="0" indent="-57139" defTabSz="932293" eaLnBrk="1" fontAlgn="base" latinLnBrk="0" hangingPunct="1">
              <a:lnSpc>
                <a:spcPct val="90000"/>
              </a:lnSpc>
              <a:spcBef>
                <a:spcPct val="0"/>
              </a:spcBef>
              <a:spcAft>
                <a:spcPts val="6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rPr>
              <a:t>“You can deploy more customers in less time. </a:t>
            </a:r>
            <a:b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rPr>
            </a:b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rPr>
              <a:t>This allows you to sell higher margin Windows 10 enabled services to more customers.”</a:t>
            </a:r>
          </a:p>
          <a:p>
            <a:pPr marL="57139" marR="0" lvl="0" indent="0" algn="r" defTabSz="932293" eaLnBrk="1" fontAlgn="base" latinLnBrk="0" hangingPunct="1">
              <a:lnSpc>
                <a:spcPct val="90000"/>
              </a:lnSpc>
              <a:spcBef>
                <a:spcPct val="0"/>
              </a:spcBef>
              <a:spcAft>
                <a:spcPct val="0"/>
              </a:spcAft>
              <a:buClrTx/>
              <a:buSzTx/>
              <a:buFontTx/>
              <a:buNone/>
              <a:tabLst/>
              <a:defRPr/>
            </a:pPr>
            <a:r>
              <a:rPr kumimoji="0" lang="en-US" sz="1599" b="0" i="0" u="sng" strike="noStrike" kern="0" cap="none" spc="0" normalizeH="0" baseline="0" noProof="0" dirty="0">
                <a:ln>
                  <a:noFill/>
                </a:ln>
                <a:gradFill>
                  <a:gsLst>
                    <a:gs pos="0">
                      <a:schemeClr val="accent2"/>
                    </a:gs>
                    <a:gs pos="100000">
                      <a:schemeClr val="accent2"/>
                    </a:gs>
                  </a:gsLst>
                  <a:lin ang="5400000" scaled="0"/>
                </a:gradFill>
                <a:effectLst/>
                <a:uLnTx/>
                <a:uFillTx/>
              </a:rPr>
              <a:t>Eric Sugar, President</a:t>
            </a:r>
          </a:p>
        </p:txBody>
      </p:sp>
      <p:sp>
        <p:nvSpPr>
          <p:cNvPr id="3" name="Title 2"/>
          <p:cNvSpPr>
            <a:spLocks noGrp="1"/>
          </p:cNvSpPr>
          <p:nvPr>
            <p:ph type="title"/>
          </p:nvPr>
        </p:nvSpPr>
        <p:spPr/>
        <p:txBody>
          <a:bodyPr/>
          <a:lstStyle/>
          <a:p>
            <a:r>
              <a:rPr lang="en-US" dirty="0"/>
              <a:t>Windows 10 deployment is easy and fast! </a:t>
            </a:r>
          </a:p>
        </p:txBody>
      </p:sp>
      <p:sp>
        <p:nvSpPr>
          <p:cNvPr id="10" name="Rectangle 9"/>
          <p:cNvSpPr/>
          <p:nvPr/>
        </p:nvSpPr>
        <p:spPr>
          <a:xfrm>
            <a:off x="3572939" y="2087357"/>
            <a:ext cx="2534302" cy="1111219"/>
          </a:xfrm>
          <a:prstGeom prst="rect">
            <a:avLst/>
          </a:prstGeom>
          <a:noFill/>
        </p:spPr>
        <p:txBody>
          <a:bodyPr wrap="square">
            <a:spAutoFit/>
          </a:bodyPr>
          <a:lstStyle/>
          <a:p>
            <a:pPr marL="228557" marR="0" lvl="0" indent="-228557" defTabSz="914224" eaLnBrk="1" fontAlgn="auto" latinLnBrk="0" hangingPunct="1">
              <a:lnSpc>
                <a:spcPct val="90000"/>
              </a:lnSpc>
              <a:spcBef>
                <a:spcPts val="1199"/>
              </a:spcBef>
              <a:spcAft>
                <a:spcPts val="200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mj-lt"/>
              </a:rPr>
              <a:t>Only the OS is swapped out—data, apps, and device are unchanged </a:t>
            </a:r>
          </a:p>
        </p:txBody>
      </p:sp>
      <p:sp>
        <p:nvSpPr>
          <p:cNvPr id="37" name="Rectangle 36"/>
          <p:cNvSpPr/>
          <p:nvPr/>
        </p:nvSpPr>
        <p:spPr bwMode="auto">
          <a:xfrm>
            <a:off x="6220715" y="1739872"/>
            <a:ext cx="5757743" cy="30065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Content Placeholder 2"/>
          <p:cNvSpPr txBox="1">
            <a:spLocks/>
          </p:cNvSpPr>
          <p:nvPr/>
        </p:nvSpPr>
        <p:spPr>
          <a:xfrm>
            <a:off x="6220715" y="1393526"/>
            <a:ext cx="5561809" cy="41051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ct val="20000"/>
              </a:spcBef>
              <a:spcAft>
                <a:spcPts val="0"/>
              </a:spcAft>
              <a:buClrTx/>
              <a:buSzPct val="90000"/>
              <a:buFont typeface="Arial" pitchFamily="34" charset="0"/>
              <a:buNone/>
              <a:tabLst/>
              <a:defRPr/>
            </a:pPr>
            <a:r>
              <a:rPr kumimoji="0" lang="en-US" sz="1599" b="0" i="0" u="none" strike="noStrike" kern="120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ea typeface="+mn-ea"/>
                <a:cs typeface="Segoe UI Semibold" panose="020B0702040204020203" pitchFamily="34" charset="0"/>
              </a:rPr>
              <a:t>IT INSTALLATION TIME (LABOR MINUTES) FORRESTER*</a:t>
            </a:r>
          </a:p>
        </p:txBody>
      </p:sp>
      <p:grpSp>
        <p:nvGrpSpPr>
          <p:cNvPr id="2" name="Group 1"/>
          <p:cNvGrpSpPr/>
          <p:nvPr/>
        </p:nvGrpSpPr>
        <p:grpSpPr>
          <a:xfrm>
            <a:off x="6827751" y="1942529"/>
            <a:ext cx="4033024" cy="2594497"/>
            <a:chOff x="4503353" y="2223624"/>
            <a:chExt cx="1883465" cy="972027"/>
          </a:xfrm>
        </p:grpSpPr>
        <p:sp>
          <p:nvSpPr>
            <p:cNvPr id="52" name="Rectangle 51"/>
            <p:cNvSpPr/>
            <p:nvPr/>
          </p:nvSpPr>
          <p:spPr bwMode="auto">
            <a:xfrm>
              <a:off x="5370850" y="2362213"/>
              <a:ext cx="1015968" cy="3048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91427" bIns="146283" numCol="1" spcCol="0" rtlCol="0" fromWordArt="0" anchor="ctr"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60</a:t>
              </a:r>
            </a:p>
          </p:txBody>
        </p:sp>
        <p:sp>
          <p:nvSpPr>
            <p:cNvPr id="53" name="Rectangle 52"/>
            <p:cNvSpPr/>
            <p:nvPr/>
          </p:nvSpPr>
          <p:spPr bwMode="auto">
            <a:xfrm>
              <a:off x="5370850" y="2750117"/>
              <a:ext cx="101568" cy="3048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91427" bIns="146283" numCol="1" spcCol="0" rtlCol="0" fromWordArt="0" anchor="ctr"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1399"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Content Placeholder 2"/>
            <p:cNvSpPr txBox="1">
              <a:spLocks/>
            </p:cNvSpPr>
            <p:nvPr/>
          </p:nvSpPr>
          <p:spPr>
            <a:xfrm>
              <a:off x="4619999" y="2434019"/>
              <a:ext cx="701098" cy="143216"/>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399" b="1" i="0" u="none" strike="noStrike" kern="0" cap="all" spc="0" normalizeH="0" baseline="0" noProof="0" dirty="0">
                  <a:ln>
                    <a:noFill/>
                  </a:ln>
                  <a:gradFill>
                    <a:gsLst>
                      <a:gs pos="2917">
                        <a:schemeClr val="tx1"/>
                      </a:gs>
                      <a:gs pos="30000">
                        <a:schemeClr val="tx1"/>
                      </a:gs>
                    </a:gsLst>
                    <a:lin ang="5400000" scaled="0"/>
                  </a:gradFill>
                  <a:effectLst/>
                  <a:uLnTx/>
                  <a:uFillTx/>
                  <a:latin typeface="+mn-lt"/>
                  <a:ea typeface="Segoe UI" pitchFamily="34" charset="0"/>
                  <a:cs typeface="Segoe UI" pitchFamily="34" charset="0"/>
                </a:rPr>
                <a:t>BEFORE</a:t>
              </a:r>
            </a:p>
          </p:txBody>
        </p:sp>
        <p:sp>
          <p:nvSpPr>
            <p:cNvPr id="55" name="Content Placeholder 2"/>
            <p:cNvSpPr txBox="1">
              <a:spLocks/>
            </p:cNvSpPr>
            <p:nvPr/>
          </p:nvSpPr>
          <p:spPr>
            <a:xfrm>
              <a:off x="4503353" y="2836342"/>
              <a:ext cx="817744" cy="143216"/>
            </a:xfrm>
            <a:prstGeom prst="rect">
              <a:avLst/>
            </a:prstGeom>
          </p:spPr>
          <p:txBody>
            <a:bodyPr vert="horz" wrap="square" lIns="146283" tIns="91427" rIns="146283" bIns="91427" rtlCol="0"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51304" rtl="0" eaLnBrk="1" fontAlgn="auto" latinLnBrk="0" hangingPunct="1">
                <a:lnSpc>
                  <a:spcPct val="90000"/>
                </a:lnSpc>
                <a:spcBef>
                  <a:spcPct val="20000"/>
                </a:spcBef>
                <a:spcAft>
                  <a:spcPts val="0"/>
                </a:spcAft>
                <a:buClrTx/>
                <a:buSzPct val="90000"/>
                <a:buFont typeface="Arial" pitchFamily="34" charset="0"/>
                <a:buNone/>
                <a:tabLst/>
                <a:defRPr/>
              </a:pPr>
              <a:r>
                <a:rPr kumimoji="0" lang="en-US" sz="1399" b="1" i="0" u="none" strike="noStrike" kern="0" cap="all" spc="0" normalizeH="0" baseline="0" noProof="0" dirty="0">
                  <a:ln>
                    <a:noFill/>
                  </a:ln>
                  <a:gradFill>
                    <a:gsLst>
                      <a:gs pos="2917">
                        <a:schemeClr val="tx1"/>
                      </a:gs>
                      <a:gs pos="30000">
                        <a:schemeClr val="tx1"/>
                      </a:gs>
                    </a:gsLst>
                    <a:lin ang="5400000" scaled="0"/>
                  </a:gradFill>
                  <a:effectLst/>
                  <a:uLnTx/>
                  <a:uFillTx/>
                  <a:latin typeface="+mn-lt"/>
                  <a:ea typeface="Segoe UI" pitchFamily="34" charset="0"/>
                  <a:cs typeface="Segoe UI" pitchFamily="34" charset="0"/>
                </a:rPr>
                <a:t>WINDOWS 10</a:t>
              </a:r>
            </a:p>
          </p:txBody>
        </p:sp>
        <p:cxnSp>
          <p:nvCxnSpPr>
            <p:cNvPr id="56" name="Straight Connector 55"/>
            <p:cNvCxnSpPr/>
            <p:nvPr/>
          </p:nvCxnSpPr>
          <p:spPr>
            <a:xfrm>
              <a:off x="5366431" y="2223624"/>
              <a:ext cx="0" cy="9720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5472419" y="2765519"/>
              <a:ext cx="308636" cy="304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5</a:t>
              </a:r>
            </a:p>
          </p:txBody>
        </p:sp>
      </p:grpSp>
      <p:sp>
        <p:nvSpPr>
          <p:cNvPr id="28" name="TextBox 27"/>
          <p:cNvSpPr txBox="1"/>
          <p:nvPr/>
        </p:nvSpPr>
        <p:spPr>
          <a:xfrm>
            <a:off x="153314" y="6219963"/>
            <a:ext cx="11825144" cy="544688"/>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2917">
                      <a:schemeClr val="tx1"/>
                    </a:gs>
                    <a:gs pos="30000">
                      <a:schemeClr val="tx1"/>
                    </a:gs>
                  </a:gsLst>
                  <a:lin ang="5400000" scaled="0"/>
                </a:gradFill>
                <a:effectLst/>
                <a:uLnTx/>
                <a:uFillTx/>
              </a:rPr>
              <a:t>*Note “In Place Upgrade” does not provide full new capabilities/security of Windows 10 but covers earlier OS capabilities</a:t>
            </a:r>
          </a:p>
          <a:p>
            <a:pPr marL="0" marR="0" lvl="0" indent="0" defTabSz="914224"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2917">
                      <a:schemeClr val="tx1"/>
                    </a:gs>
                    <a:gs pos="30000">
                      <a:schemeClr val="tx1"/>
                    </a:gs>
                  </a:gsLst>
                  <a:lin ang="5400000" scaled="0"/>
                </a:gradFill>
                <a:effectLst/>
                <a:uLnTx/>
                <a:uFillTx/>
              </a:rPr>
              <a:t>**The Total Economic Impact™ Of Microsoft Windows 10, Cost Savings And Business Benefits Enabled By Windows 10, Forrester Research June 2016</a:t>
            </a:r>
          </a:p>
        </p:txBody>
      </p:sp>
      <p:sp>
        <p:nvSpPr>
          <p:cNvPr id="65" name="Rectangle 64"/>
          <p:cNvSpPr/>
          <p:nvPr/>
        </p:nvSpPr>
        <p:spPr>
          <a:xfrm>
            <a:off x="3572939" y="3447651"/>
            <a:ext cx="2534302" cy="1111219"/>
          </a:xfrm>
          <a:prstGeom prst="rect">
            <a:avLst/>
          </a:prstGeom>
          <a:noFill/>
        </p:spPr>
        <p:txBody>
          <a:bodyPr wrap="square">
            <a:spAutoFit/>
          </a:bodyPr>
          <a:lstStyle/>
          <a:p>
            <a:pPr marL="228557" marR="0" lvl="0" indent="-228557" defTabSz="914224" eaLnBrk="1" fontAlgn="auto" latinLnBrk="0" hangingPunct="1">
              <a:lnSpc>
                <a:spcPct val="90000"/>
              </a:lnSpc>
              <a:spcBef>
                <a:spcPts val="1199"/>
              </a:spcBef>
              <a:spcAft>
                <a:spcPts val="200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mj-lt"/>
              </a:rPr>
              <a:t>Automated upgrade (Upgrade Analytics Service—app utilization telemetry)</a:t>
            </a:r>
          </a:p>
        </p:txBody>
      </p:sp>
      <p:sp>
        <p:nvSpPr>
          <p:cNvPr id="67" name="Rectangle 66"/>
          <p:cNvSpPr/>
          <p:nvPr/>
        </p:nvSpPr>
        <p:spPr>
          <a:xfrm>
            <a:off x="3572939" y="4807944"/>
            <a:ext cx="2534302" cy="1111219"/>
          </a:xfrm>
          <a:prstGeom prst="rect">
            <a:avLst/>
          </a:prstGeom>
          <a:noFill/>
        </p:spPr>
        <p:txBody>
          <a:bodyPr wrap="square">
            <a:spAutoFit/>
          </a:bodyPr>
          <a:lstStyle/>
          <a:p>
            <a:pPr marL="228557" marR="0" lvl="0" indent="-228557" defTabSz="914224" eaLnBrk="1" fontAlgn="auto" latinLnBrk="0" hangingPunct="1">
              <a:lnSpc>
                <a:spcPct val="90000"/>
              </a:lnSpc>
              <a:spcBef>
                <a:spcPts val="1199"/>
              </a:spcBef>
              <a:spcAft>
                <a:spcPts val="200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mj-lt"/>
              </a:rPr>
              <a:t>Upgrading to 10 is </a:t>
            </a:r>
            <a:b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mj-lt"/>
              </a:rPr>
            </a:b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mj-lt"/>
              </a:rPr>
              <a:t>like a current branch update, minimal change to users</a:t>
            </a:r>
          </a:p>
        </p:txBody>
      </p:sp>
      <p:sp>
        <p:nvSpPr>
          <p:cNvPr id="39" name="Rectangle 38"/>
          <p:cNvSpPr/>
          <p:nvPr/>
        </p:nvSpPr>
        <p:spPr>
          <a:xfrm>
            <a:off x="275483" y="1393527"/>
            <a:ext cx="3504701" cy="320051"/>
          </a:xfrm>
          <a:prstGeom prst="rect">
            <a:avLst/>
          </a:prstGeom>
          <a:solidFill>
            <a:srgbClr val="F8F8F8"/>
          </a:solidFill>
        </p:spPr>
        <p:txBody>
          <a:bodyPr wrap="square">
            <a:spAutoFit/>
          </a:bodyPr>
          <a:lstStyle/>
          <a:p>
            <a:pPr marL="0" marR="0" lvl="0" indent="0" defTabSz="914224" eaLnBrk="1" fontAlgn="auto" latinLnBrk="0" hangingPunct="1">
              <a:lnSpc>
                <a:spcPct val="90000"/>
              </a:lnSpc>
              <a:spcBef>
                <a:spcPct val="20000"/>
              </a:spcBef>
              <a:spcAft>
                <a:spcPts val="0"/>
              </a:spcAft>
              <a:buClrTx/>
              <a:buSzPct val="90000"/>
              <a:buFontTx/>
              <a:buNone/>
              <a:tabLst/>
              <a:defRPr/>
            </a:pPr>
            <a:r>
              <a:rPr kumimoji="0" lang="en-US" sz="1599" b="0" i="0" u="none" strike="noStrike" kern="0" cap="none" spc="0" normalizeH="0" baseline="0" noProof="0" dirty="0">
                <a:ln>
                  <a:noFill/>
                </a:ln>
                <a:gradFill>
                  <a:gsLst>
                    <a:gs pos="1250">
                      <a:schemeClr val="accent2"/>
                    </a:gs>
                    <a:gs pos="97000">
                      <a:schemeClr val="accent2"/>
                    </a:gs>
                  </a:gsLst>
                  <a:lin ang="5400000" scaled="0"/>
                </a:gradFill>
                <a:effectLst/>
                <a:uLnTx/>
                <a:uFillTx/>
                <a:latin typeface="Segoe UI Semibold" panose="020B0702040204020203" pitchFamily="34" charset="0"/>
                <a:cs typeface="Segoe UI Semibold" panose="020B0702040204020203" pitchFamily="34" charset="0"/>
              </a:rPr>
              <a:t>DEPLOYMENT TASKS</a:t>
            </a:r>
          </a:p>
        </p:txBody>
      </p:sp>
      <p:sp>
        <p:nvSpPr>
          <p:cNvPr id="40" name="Rectangle 39"/>
          <p:cNvSpPr/>
          <p:nvPr/>
        </p:nvSpPr>
        <p:spPr bwMode="auto">
          <a:xfrm>
            <a:off x="275483" y="1739871"/>
            <a:ext cx="3078268"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DATA</a:t>
            </a:r>
          </a:p>
        </p:txBody>
      </p:sp>
      <p:sp>
        <p:nvSpPr>
          <p:cNvPr id="41" name="Rectangle 40"/>
          <p:cNvSpPr/>
          <p:nvPr/>
        </p:nvSpPr>
        <p:spPr bwMode="auto">
          <a:xfrm>
            <a:off x="275483" y="2650966"/>
            <a:ext cx="3078268"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APPS</a:t>
            </a:r>
          </a:p>
        </p:txBody>
      </p:sp>
      <p:sp>
        <p:nvSpPr>
          <p:cNvPr id="42" name="Rectangle 41"/>
          <p:cNvSpPr/>
          <p:nvPr/>
        </p:nvSpPr>
        <p:spPr bwMode="auto">
          <a:xfrm>
            <a:off x="275483" y="3562062"/>
            <a:ext cx="3078268"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43" name="Rectangle 42"/>
          <p:cNvSpPr/>
          <p:nvPr/>
        </p:nvSpPr>
        <p:spPr bwMode="auto">
          <a:xfrm>
            <a:off x="275483" y="4473157"/>
            <a:ext cx="3078268"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DEVICE</a:t>
            </a:r>
          </a:p>
        </p:txBody>
      </p:sp>
      <p:sp>
        <p:nvSpPr>
          <p:cNvPr id="44" name="Rectangle 43"/>
          <p:cNvSpPr/>
          <p:nvPr/>
        </p:nvSpPr>
        <p:spPr bwMode="auto">
          <a:xfrm>
            <a:off x="275483" y="5384252"/>
            <a:ext cx="3078268"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UI</a:t>
            </a:r>
          </a:p>
        </p:txBody>
      </p:sp>
      <p:sp>
        <p:nvSpPr>
          <p:cNvPr id="45" name="Rectangle 44"/>
          <p:cNvSpPr/>
          <p:nvPr/>
        </p:nvSpPr>
        <p:spPr bwMode="auto">
          <a:xfrm>
            <a:off x="275483" y="1739871"/>
            <a:ext cx="3078268" cy="8221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DATA – WIPE AND RELOAD</a:t>
            </a:r>
          </a:p>
        </p:txBody>
      </p:sp>
      <p:sp>
        <p:nvSpPr>
          <p:cNvPr id="46" name="Rectangle 45"/>
          <p:cNvSpPr/>
          <p:nvPr/>
        </p:nvSpPr>
        <p:spPr bwMode="auto">
          <a:xfrm>
            <a:off x="275483" y="2650966"/>
            <a:ext cx="3078268" cy="8221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APPS – REINSTALL COMPATIBLE APPS</a:t>
            </a:r>
          </a:p>
        </p:txBody>
      </p:sp>
      <p:sp>
        <p:nvSpPr>
          <p:cNvPr id="47" name="Rectangle 46"/>
          <p:cNvSpPr/>
          <p:nvPr/>
        </p:nvSpPr>
        <p:spPr bwMode="auto">
          <a:xfrm>
            <a:off x="275483" y="3562062"/>
            <a:ext cx="3078268" cy="8221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 – REPLACE</a:t>
            </a:r>
          </a:p>
        </p:txBody>
      </p:sp>
      <p:sp>
        <p:nvSpPr>
          <p:cNvPr id="48" name="Rectangle 47"/>
          <p:cNvSpPr/>
          <p:nvPr/>
        </p:nvSpPr>
        <p:spPr bwMode="auto">
          <a:xfrm>
            <a:off x="275483" y="4473157"/>
            <a:ext cx="3078268" cy="8221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DEVICE – NEW DRIVERS</a:t>
            </a:r>
          </a:p>
        </p:txBody>
      </p:sp>
      <p:sp>
        <p:nvSpPr>
          <p:cNvPr id="49" name="Rectangle 48"/>
          <p:cNvSpPr/>
          <p:nvPr/>
        </p:nvSpPr>
        <p:spPr bwMode="auto">
          <a:xfrm>
            <a:off x="275483" y="5384252"/>
            <a:ext cx="3078268" cy="8221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UI – RETRAINING</a:t>
            </a:r>
          </a:p>
        </p:txBody>
      </p:sp>
      <p:sp useBgFill="1">
        <p:nvSpPr>
          <p:cNvPr id="50" name="Rectangle 49"/>
          <p:cNvSpPr/>
          <p:nvPr/>
        </p:nvSpPr>
        <p:spPr bwMode="auto">
          <a:xfrm>
            <a:off x="882" y="1338569"/>
            <a:ext cx="274600" cy="486786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Rectangle 50"/>
          <p:cNvSpPr/>
          <p:nvPr/>
        </p:nvSpPr>
        <p:spPr>
          <a:xfrm>
            <a:off x="275483" y="1393527"/>
            <a:ext cx="3504701" cy="320051"/>
          </a:xfrm>
          <a:prstGeom prst="rect">
            <a:avLst/>
          </a:prstGeom>
          <a:solidFill>
            <a:srgbClr val="F8F8F8"/>
          </a:solidFill>
        </p:spPr>
        <p:txBody>
          <a:bodyPr wrap="square">
            <a:spAutoFit/>
          </a:bodyPr>
          <a:lstStyle/>
          <a:p>
            <a:pPr marL="0" marR="0" lvl="0" indent="0" defTabSz="914224" eaLnBrk="1" fontAlgn="auto" latinLnBrk="0" hangingPunct="1">
              <a:lnSpc>
                <a:spcPct val="90000"/>
              </a:lnSpc>
              <a:spcBef>
                <a:spcPct val="20000"/>
              </a:spcBef>
              <a:spcAft>
                <a:spcPts val="0"/>
              </a:spcAft>
              <a:buClrTx/>
              <a:buSzPct val="90000"/>
              <a:buFontTx/>
              <a:buNone/>
              <a:tabLst/>
              <a:defRPr/>
            </a:pPr>
            <a:r>
              <a:rPr kumimoji="0" lang="en-US" sz="1599" b="0"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WINDOWS 7/8</a:t>
            </a:r>
          </a:p>
        </p:txBody>
      </p:sp>
      <p:sp>
        <p:nvSpPr>
          <p:cNvPr id="60" name="Rectangle 59"/>
          <p:cNvSpPr/>
          <p:nvPr/>
        </p:nvSpPr>
        <p:spPr>
          <a:xfrm>
            <a:off x="275483" y="1393527"/>
            <a:ext cx="3504701" cy="313804"/>
          </a:xfrm>
          <a:prstGeom prst="rect">
            <a:avLst/>
          </a:prstGeom>
          <a:solidFill>
            <a:srgbClr val="F8F8F8"/>
          </a:solidFill>
        </p:spPr>
        <p:txBody>
          <a:bodyPr wrap="square">
            <a:spAutoFit/>
          </a:bodyPr>
          <a:lstStyle/>
          <a:p>
            <a:pPr marL="0" marR="0" lvl="0" indent="0" defTabSz="914224" eaLnBrk="1" fontAlgn="auto" latinLnBrk="0" hangingPunct="1">
              <a:lnSpc>
                <a:spcPct val="90000"/>
              </a:lnSpc>
              <a:spcBef>
                <a:spcPct val="20000"/>
              </a:spcBef>
              <a:spcAft>
                <a:spcPts val="0"/>
              </a:spcAft>
              <a:buClrTx/>
              <a:buSzPct val="90000"/>
              <a:buFontTx/>
              <a:buNone/>
              <a:tabLst/>
              <a:defRPr/>
            </a:pPr>
            <a:r>
              <a:rPr kumimoji="0" lang="en-US" sz="1599" b="0"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WINDOWS 10 IN-PLACE UPGRADE*</a:t>
            </a:r>
          </a:p>
        </p:txBody>
      </p:sp>
      <p:sp>
        <p:nvSpPr>
          <p:cNvPr id="62" name="Rectangle 61"/>
          <p:cNvSpPr/>
          <p:nvPr/>
        </p:nvSpPr>
        <p:spPr bwMode="auto">
          <a:xfrm>
            <a:off x="275483" y="1739871"/>
            <a:ext cx="3078268"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DATA – STAYS IN PLACE</a:t>
            </a:r>
          </a:p>
        </p:txBody>
      </p:sp>
      <p:sp>
        <p:nvSpPr>
          <p:cNvPr id="63" name="Rectangle 62"/>
          <p:cNvSpPr/>
          <p:nvPr/>
        </p:nvSpPr>
        <p:spPr bwMode="auto">
          <a:xfrm>
            <a:off x="275483" y="2650966"/>
            <a:ext cx="3078268"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APPS – ASSESS/PILOT</a:t>
            </a:r>
          </a:p>
        </p:txBody>
      </p:sp>
      <p:sp>
        <p:nvSpPr>
          <p:cNvPr id="64" name="Rectangle 63"/>
          <p:cNvSpPr/>
          <p:nvPr/>
        </p:nvSpPr>
        <p:spPr bwMode="auto">
          <a:xfrm>
            <a:off x="275483" y="3562062"/>
            <a:ext cx="3078268" cy="8221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 – AUTOMATED UPGRADE</a:t>
            </a:r>
          </a:p>
        </p:txBody>
      </p:sp>
      <p:sp>
        <p:nvSpPr>
          <p:cNvPr id="66" name="Rectangle 65"/>
          <p:cNvSpPr/>
          <p:nvPr/>
        </p:nvSpPr>
        <p:spPr bwMode="auto">
          <a:xfrm>
            <a:off x="275483" y="4473157"/>
            <a:ext cx="3078268"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DEVICE – COMPATIBLE</a:t>
            </a:r>
          </a:p>
        </p:txBody>
      </p:sp>
      <p:sp>
        <p:nvSpPr>
          <p:cNvPr id="68" name="Rectangle 67"/>
          <p:cNvSpPr/>
          <p:nvPr/>
        </p:nvSpPr>
        <p:spPr bwMode="auto">
          <a:xfrm>
            <a:off x="275483" y="5384252"/>
            <a:ext cx="3078268" cy="822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UI – FAMILIAR</a:t>
            </a:r>
          </a:p>
        </p:txBody>
      </p:sp>
      <p:pic>
        <p:nvPicPr>
          <p:cNvPr id="59" name="Picture 5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6804" y="5878045"/>
            <a:ext cx="1513467" cy="159036"/>
          </a:xfrm>
          <a:prstGeom prst="rect">
            <a:avLst/>
          </a:prstGeom>
        </p:spPr>
      </p:pic>
    </p:spTree>
    <p:extLst>
      <p:ext uri="{BB962C8B-B14F-4D97-AF65-F5344CB8AC3E}">
        <p14:creationId xmlns:p14="http://schemas.microsoft.com/office/powerpoint/2010/main" val="3498026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750" fill="hold"/>
                                        <p:tgtEl>
                                          <p:spTgt spid="45"/>
                                        </p:tgtEl>
                                        <p:attrNameLst>
                                          <p:attrName>ppt_x</p:attrName>
                                        </p:attrNameLst>
                                      </p:cBhvr>
                                      <p:tavLst>
                                        <p:tav tm="0">
                                          <p:val>
                                            <p:strVal val="0-#ppt_w/2"/>
                                          </p:val>
                                        </p:tav>
                                        <p:tav tm="100000">
                                          <p:val>
                                            <p:strVal val="#ppt_x"/>
                                          </p:val>
                                        </p:tav>
                                      </p:tavLst>
                                    </p:anim>
                                    <p:anim calcmode="lin" valueType="num">
                                      <p:cBhvr additive="base">
                                        <p:cTn id="12" dur="75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8" decel="100000"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750" fill="hold"/>
                                        <p:tgtEl>
                                          <p:spTgt spid="46"/>
                                        </p:tgtEl>
                                        <p:attrNameLst>
                                          <p:attrName>ppt_x</p:attrName>
                                        </p:attrNameLst>
                                      </p:cBhvr>
                                      <p:tavLst>
                                        <p:tav tm="0">
                                          <p:val>
                                            <p:strVal val="0-#ppt_w/2"/>
                                          </p:val>
                                        </p:tav>
                                        <p:tav tm="100000">
                                          <p:val>
                                            <p:strVal val="#ppt_x"/>
                                          </p:val>
                                        </p:tav>
                                      </p:tavLst>
                                    </p:anim>
                                    <p:anim calcmode="lin" valueType="num">
                                      <p:cBhvr additive="base">
                                        <p:cTn id="17" dur="750" fill="hold"/>
                                        <p:tgtEl>
                                          <p:spTgt spid="46"/>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8" decel="10000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750" fill="hold"/>
                                        <p:tgtEl>
                                          <p:spTgt spid="47"/>
                                        </p:tgtEl>
                                        <p:attrNameLst>
                                          <p:attrName>ppt_x</p:attrName>
                                        </p:attrNameLst>
                                      </p:cBhvr>
                                      <p:tavLst>
                                        <p:tav tm="0">
                                          <p:val>
                                            <p:strVal val="0-#ppt_w/2"/>
                                          </p:val>
                                        </p:tav>
                                        <p:tav tm="100000">
                                          <p:val>
                                            <p:strVal val="#ppt_x"/>
                                          </p:val>
                                        </p:tav>
                                      </p:tavLst>
                                    </p:anim>
                                    <p:anim calcmode="lin" valueType="num">
                                      <p:cBhvr additive="base">
                                        <p:cTn id="22" dur="750" fill="hold"/>
                                        <p:tgtEl>
                                          <p:spTgt spid="47"/>
                                        </p:tgtEl>
                                        <p:attrNameLst>
                                          <p:attrName>ppt_y</p:attrName>
                                        </p:attrNameLst>
                                      </p:cBhvr>
                                      <p:tavLst>
                                        <p:tav tm="0">
                                          <p:val>
                                            <p:strVal val="#ppt_y"/>
                                          </p:val>
                                        </p:tav>
                                        <p:tav tm="100000">
                                          <p:val>
                                            <p:strVal val="#ppt_y"/>
                                          </p:val>
                                        </p:tav>
                                      </p:tavLst>
                                    </p:anim>
                                  </p:childTnLst>
                                </p:cTn>
                              </p:par>
                            </p:childTnLst>
                          </p:cTn>
                        </p:par>
                        <p:par>
                          <p:cTn id="23" fill="hold">
                            <p:stCondLst>
                              <p:cond delay="2750"/>
                            </p:stCondLst>
                            <p:childTnLst>
                              <p:par>
                                <p:cTn id="24" presetID="2" presetClass="entr" presetSubtype="8" decel="10000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750" fill="hold"/>
                                        <p:tgtEl>
                                          <p:spTgt spid="48"/>
                                        </p:tgtEl>
                                        <p:attrNameLst>
                                          <p:attrName>ppt_x</p:attrName>
                                        </p:attrNameLst>
                                      </p:cBhvr>
                                      <p:tavLst>
                                        <p:tav tm="0">
                                          <p:val>
                                            <p:strVal val="0-#ppt_w/2"/>
                                          </p:val>
                                        </p:tav>
                                        <p:tav tm="100000">
                                          <p:val>
                                            <p:strVal val="#ppt_x"/>
                                          </p:val>
                                        </p:tav>
                                      </p:tavLst>
                                    </p:anim>
                                    <p:anim calcmode="lin" valueType="num">
                                      <p:cBhvr additive="base">
                                        <p:cTn id="27" dur="750" fill="hold"/>
                                        <p:tgtEl>
                                          <p:spTgt spid="48"/>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2" presetClass="entr" presetSubtype="8" decel="10000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750" fill="hold"/>
                                        <p:tgtEl>
                                          <p:spTgt spid="49"/>
                                        </p:tgtEl>
                                        <p:attrNameLst>
                                          <p:attrName>ppt_x</p:attrName>
                                        </p:attrNameLst>
                                      </p:cBhvr>
                                      <p:tavLst>
                                        <p:tav tm="0">
                                          <p:val>
                                            <p:strVal val="0-#ppt_w/2"/>
                                          </p:val>
                                        </p:tav>
                                        <p:tav tm="100000">
                                          <p:val>
                                            <p:strVal val="#ppt_x"/>
                                          </p:val>
                                        </p:tav>
                                      </p:tavLst>
                                    </p:anim>
                                    <p:anim calcmode="lin" valueType="num">
                                      <p:cBhvr additive="base">
                                        <p:cTn id="32" dur="75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xit" presetSubtype="0" fill="hold" grpId="1" nodeType="withEffect">
                                  <p:stCondLst>
                                    <p:cond delay="0"/>
                                  </p:stCondLst>
                                  <p:childTnLst>
                                    <p:animEffect transition="out" filter="fade">
                                      <p:cBhvr>
                                        <p:cTn id="39" dur="500"/>
                                        <p:tgtEl>
                                          <p:spTgt spid="45"/>
                                        </p:tgtEl>
                                      </p:cBhvr>
                                    </p:animEffect>
                                    <p:set>
                                      <p:cBhvr>
                                        <p:cTn id="40" dur="1" fill="hold">
                                          <p:stCondLst>
                                            <p:cond delay="499"/>
                                          </p:stCondLst>
                                        </p:cTn>
                                        <p:tgtEl>
                                          <p:spTgt spid="4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46"/>
                                        </p:tgtEl>
                                      </p:cBhvr>
                                    </p:animEffect>
                                    <p:set>
                                      <p:cBhvr>
                                        <p:cTn id="43" dur="1" fill="hold">
                                          <p:stCondLst>
                                            <p:cond delay="499"/>
                                          </p:stCondLst>
                                        </p:cTn>
                                        <p:tgtEl>
                                          <p:spTgt spid="4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47"/>
                                        </p:tgtEl>
                                      </p:cBhvr>
                                    </p:animEffect>
                                    <p:set>
                                      <p:cBhvr>
                                        <p:cTn id="46" dur="1" fill="hold">
                                          <p:stCondLst>
                                            <p:cond delay="499"/>
                                          </p:stCondLst>
                                        </p:cTn>
                                        <p:tgtEl>
                                          <p:spTgt spid="4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48"/>
                                        </p:tgtEl>
                                      </p:cBhvr>
                                    </p:animEffect>
                                    <p:set>
                                      <p:cBhvr>
                                        <p:cTn id="49" dur="1" fill="hold">
                                          <p:stCondLst>
                                            <p:cond delay="499"/>
                                          </p:stCondLst>
                                        </p:cTn>
                                        <p:tgtEl>
                                          <p:spTgt spid="4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49"/>
                                        </p:tgtEl>
                                      </p:cBhvr>
                                    </p:animEffect>
                                    <p:set>
                                      <p:cBhvr>
                                        <p:cTn id="52" dur="1" fill="hold">
                                          <p:stCondLst>
                                            <p:cond delay="499"/>
                                          </p:stCondLst>
                                        </p:cTn>
                                        <p:tgtEl>
                                          <p:spTgt spid="49"/>
                                        </p:tgtEl>
                                        <p:attrNameLst>
                                          <p:attrName>style.visibility</p:attrName>
                                        </p:attrNameLst>
                                      </p:cBhvr>
                                      <p:to>
                                        <p:strVal val="hidden"/>
                                      </p:to>
                                    </p:se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left)">
                                      <p:cBhvr>
                                        <p:cTn id="56" dur="500"/>
                                        <p:tgtEl>
                                          <p:spTgt spid="62"/>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left)">
                                      <p:cBhvr>
                                        <p:cTn id="60" dur="500"/>
                                        <p:tgtEl>
                                          <p:spTgt spid="63"/>
                                        </p:tgtEl>
                                      </p:cBhvr>
                                    </p:animEffect>
                                  </p:childTnLst>
                                </p:cTn>
                              </p:par>
                            </p:childTnLst>
                          </p:cTn>
                        </p:par>
                        <p:par>
                          <p:cTn id="61" fill="hold">
                            <p:stCondLst>
                              <p:cond delay="1500"/>
                            </p:stCondLst>
                            <p:childTnLst>
                              <p:par>
                                <p:cTn id="62" presetID="22" presetClass="entr" presetSubtype="8"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2000"/>
                            </p:stCondLst>
                            <p:childTnLst>
                              <p:par>
                                <p:cTn id="66" presetID="22" presetClass="entr" presetSubtype="8"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par>
                          <p:cTn id="69" fill="hold">
                            <p:stCondLst>
                              <p:cond delay="2500"/>
                            </p:stCondLst>
                            <p:childTnLst>
                              <p:par>
                                <p:cTn id="70" presetID="22" presetClass="entr" presetSubtype="8" fill="hold" grpId="0" nodeType="after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1" grpId="0" animBg="1"/>
      <p:bldP spid="60" grpId="0" animBg="1"/>
      <p:bldP spid="62" grpId="0" animBg="1"/>
      <p:bldP spid="63" grpId="0" animBg="1"/>
      <p:bldP spid="64" grpId="0" animBg="1"/>
      <p:bldP spid="66" grpId="0" animBg="1"/>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4034914"/>
            <a:ext cx="2072745" cy="1481328"/>
            <a:chOff x="0" y="3412307"/>
            <a:chExt cx="2072745" cy="1481328"/>
          </a:xfrm>
        </p:grpSpPr>
        <p:grpSp>
          <p:nvGrpSpPr>
            <p:cNvPr id="91" name="Group 90"/>
            <p:cNvGrpSpPr/>
            <p:nvPr/>
          </p:nvGrpSpPr>
          <p:grpSpPr>
            <a:xfrm>
              <a:off x="0" y="3412307"/>
              <a:ext cx="2072745" cy="1481328"/>
              <a:chOff x="0" y="3286534"/>
              <a:chExt cx="2072745" cy="1481328"/>
            </a:xfrm>
          </p:grpSpPr>
          <p:sp>
            <p:nvSpPr>
              <p:cNvPr id="85" name="Rectangle 84"/>
              <p:cNvSpPr/>
              <p:nvPr/>
            </p:nvSpPr>
            <p:spPr bwMode="auto">
              <a:xfrm>
                <a:off x="0" y="3286534"/>
                <a:ext cx="2072745" cy="148132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3" name="Group 4"/>
              <p:cNvGrpSpPr>
                <a:grpSpLocks noChangeAspect="1"/>
              </p:cNvGrpSpPr>
              <p:nvPr/>
            </p:nvGrpSpPr>
            <p:grpSpPr bwMode="auto">
              <a:xfrm>
                <a:off x="855388" y="3406681"/>
                <a:ext cx="361969" cy="363445"/>
                <a:chOff x="368" y="2072"/>
                <a:chExt cx="245" cy="246"/>
              </a:xfrm>
              <a:solidFill>
                <a:schemeClr val="accent2"/>
              </a:solidFill>
            </p:grpSpPr>
            <p:sp>
              <p:nvSpPr>
                <p:cNvPr id="74" name="Freeform 5"/>
                <p:cNvSpPr>
                  <a:spLocks noEditPoints="1"/>
                </p:cNvSpPr>
                <p:nvPr/>
              </p:nvSpPr>
              <p:spPr bwMode="auto">
                <a:xfrm>
                  <a:off x="368" y="2072"/>
                  <a:ext cx="245" cy="246"/>
                </a:xfrm>
                <a:custGeom>
                  <a:avLst/>
                  <a:gdLst>
                    <a:gd name="T0" fmla="*/ 19 w 112"/>
                    <a:gd name="T1" fmla="*/ 112 h 112"/>
                    <a:gd name="T2" fmla="*/ 39 w 112"/>
                    <a:gd name="T3" fmla="*/ 104 h 112"/>
                    <a:gd name="T4" fmla="*/ 47 w 112"/>
                    <a:gd name="T5" fmla="*/ 112 h 112"/>
                    <a:gd name="T6" fmla="*/ 76 w 112"/>
                    <a:gd name="T7" fmla="*/ 112 h 112"/>
                    <a:gd name="T8" fmla="*/ 76 w 112"/>
                    <a:gd name="T9" fmla="*/ 69 h 112"/>
                    <a:gd name="T10" fmla="*/ 83 w 112"/>
                    <a:gd name="T11" fmla="*/ 63 h 112"/>
                    <a:gd name="T12" fmla="*/ 112 w 112"/>
                    <a:gd name="T13" fmla="*/ 4 h 112"/>
                    <a:gd name="T14" fmla="*/ 112 w 112"/>
                    <a:gd name="T15" fmla="*/ 0 h 112"/>
                    <a:gd name="T16" fmla="*/ 108 w 112"/>
                    <a:gd name="T17" fmla="*/ 0 h 112"/>
                    <a:gd name="T18" fmla="*/ 50 w 112"/>
                    <a:gd name="T19" fmla="*/ 29 h 112"/>
                    <a:gd name="T20" fmla="*/ 43 w 112"/>
                    <a:gd name="T21" fmla="*/ 36 h 112"/>
                    <a:gd name="T22" fmla="*/ 0 w 112"/>
                    <a:gd name="T23" fmla="*/ 36 h 112"/>
                    <a:gd name="T24" fmla="*/ 0 w 112"/>
                    <a:gd name="T25" fmla="*/ 65 h 112"/>
                    <a:gd name="T26" fmla="*/ 8 w 112"/>
                    <a:gd name="T27" fmla="*/ 73 h 112"/>
                    <a:gd name="T28" fmla="*/ 0 w 112"/>
                    <a:gd name="T29" fmla="*/ 93 h 112"/>
                    <a:gd name="T30" fmla="*/ 19 w 112"/>
                    <a:gd name="T31" fmla="*/ 112 h 112"/>
                    <a:gd name="T32" fmla="*/ 9 w 112"/>
                    <a:gd name="T33" fmla="*/ 91 h 112"/>
                    <a:gd name="T34" fmla="*/ 14 w 112"/>
                    <a:gd name="T35" fmla="*/ 79 h 112"/>
                    <a:gd name="T36" fmla="*/ 33 w 112"/>
                    <a:gd name="T37" fmla="*/ 98 h 112"/>
                    <a:gd name="T38" fmla="*/ 21 w 112"/>
                    <a:gd name="T39" fmla="*/ 103 h 112"/>
                    <a:gd name="T40" fmla="*/ 9 w 112"/>
                    <a:gd name="T41" fmla="*/ 91 h 112"/>
                    <a:gd name="T42" fmla="*/ 68 w 112"/>
                    <a:gd name="T43" fmla="*/ 104 h 112"/>
                    <a:gd name="T44" fmla="*/ 50 w 112"/>
                    <a:gd name="T45" fmla="*/ 104 h 112"/>
                    <a:gd name="T46" fmla="*/ 46 w 112"/>
                    <a:gd name="T47" fmla="*/ 100 h 112"/>
                    <a:gd name="T48" fmla="*/ 68 w 112"/>
                    <a:gd name="T49" fmla="*/ 77 h 112"/>
                    <a:gd name="T50" fmla="*/ 68 w 112"/>
                    <a:gd name="T51" fmla="*/ 104 h 112"/>
                    <a:gd name="T52" fmla="*/ 92 w 112"/>
                    <a:gd name="T53" fmla="*/ 41 h 112"/>
                    <a:gd name="T54" fmla="*/ 71 w 112"/>
                    <a:gd name="T55" fmla="*/ 20 h 112"/>
                    <a:gd name="T56" fmla="*/ 104 w 112"/>
                    <a:gd name="T57" fmla="*/ 8 h 112"/>
                    <a:gd name="T58" fmla="*/ 92 w 112"/>
                    <a:gd name="T59" fmla="*/ 41 h 112"/>
                    <a:gd name="T60" fmla="*/ 55 w 112"/>
                    <a:gd name="T61" fmla="*/ 34 h 112"/>
                    <a:gd name="T62" fmla="*/ 64 w 112"/>
                    <a:gd name="T63" fmla="*/ 25 h 112"/>
                    <a:gd name="T64" fmla="*/ 87 w 112"/>
                    <a:gd name="T65" fmla="*/ 48 h 112"/>
                    <a:gd name="T66" fmla="*/ 78 w 112"/>
                    <a:gd name="T67" fmla="*/ 57 h 112"/>
                    <a:gd name="T68" fmla="*/ 40 w 112"/>
                    <a:gd name="T69" fmla="*/ 94 h 112"/>
                    <a:gd name="T70" fmla="*/ 18 w 112"/>
                    <a:gd name="T71" fmla="*/ 72 h 112"/>
                    <a:gd name="T72" fmla="*/ 55 w 112"/>
                    <a:gd name="T73" fmla="*/ 34 h 112"/>
                    <a:gd name="T74" fmla="*/ 8 w 112"/>
                    <a:gd name="T75" fmla="*/ 44 h 112"/>
                    <a:gd name="T76" fmla="*/ 35 w 112"/>
                    <a:gd name="T77" fmla="*/ 44 h 112"/>
                    <a:gd name="T78" fmla="*/ 12 w 112"/>
                    <a:gd name="T79" fmla="*/ 66 h 112"/>
                    <a:gd name="T80" fmla="*/ 8 w 112"/>
                    <a:gd name="T81" fmla="*/ 62 h 112"/>
                    <a:gd name="T82" fmla="*/ 8 w 112"/>
                    <a:gd name="T83" fmla="*/ 4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112">
                      <a:moveTo>
                        <a:pt x="19" y="112"/>
                      </a:moveTo>
                      <a:cubicBezTo>
                        <a:pt x="39" y="104"/>
                        <a:pt x="39" y="104"/>
                        <a:pt x="39" y="104"/>
                      </a:cubicBezTo>
                      <a:cubicBezTo>
                        <a:pt x="47" y="112"/>
                        <a:pt x="47" y="112"/>
                        <a:pt x="47" y="112"/>
                      </a:cubicBezTo>
                      <a:cubicBezTo>
                        <a:pt x="76" y="112"/>
                        <a:pt x="76" y="112"/>
                        <a:pt x="76" y="112"/>
                      </a:cubicBezTo>
                      <a:cubicBezTo>
                        <a:pt x="76" y="69"/>
                        <a:pt x="76" y="69"/>
                        <a:pt x="76" y="69"/>
                      </a:cubicBezTo>
                      <a:cubicBezTo>
                        <a:pt x="83" y="63"/>
                        <a:pt x="83" y="63"/>
                        <a:pt x="83" y="63"/>
                      </a:cubicBezTo>
                      <a:cubicBezTo>
                        <a:pt x="102" y="47"/>
                        <a:pt x="112" y="26"/>
                        <a:pt x="112" y="4"/>
                      </a:cubicBezTo>
                      <a:cubicBezTo>
                        <a:pt x="112" y="0"/>
                        <a:pt x="112" y="0"/>
                        <a:pt x="112" y="0"/>
                      </a:cubicBezTo>
                      <a:cubicBezTo>
                        <a:pt x="108" y="0"/>
                        <a:pt x="108" y="0"/>
                        <a:pt x="108" y="0"/>
                      </a:cubicBezTo>
                      <a:cubicBezTo>
                        <a:pt x="86" y="0"/>
                        <a:pt x="65" y="10"/>
                        <a:pt x="50" y="29"/>
                      </a:cubicBezTo>
                      <a:cubicBezTo>
                        <a:pt x="43" y="36"/>
                        <a:pt x="43" y="36"/>
                        <a:pt x="43" y="36"/>
                      </a:cubicBezTo>
                      <a:cubicBezTo>
                        <a:pt x="0" y="36"/>
                        <a:pt x="0" y="36"/>
                        <a:pt x="0" y="36"/>
                      </a:cubicBezTo>
                      <a:cubicBezTo>
                        <a:pt x="0" y="65"/>
                        <a:pt x="0" y="65"/>
                        <a:pt x="0" y="65"/>
                      </a:cubicBezTo>
                      <a:cubicBezTo>
                        <a:pt x="8" y="73"/>
                        <a:pt x="8" y="73"/>
                        <a:pt x="8" y="73"/>
                      </a:cubicBezTo>
                      <a:cubicBezTo>
                        <a:pt x="0" y="93"/>
                        <a:pt x="0" y="93"/>
                        <a:pt x="0" y="93"/>
                      </a:cubicBezTo>
                      <a:lnTo>
                        <a:pt x="19" y="112"/>
                      </a:lnTo>
                      <a:close/>
                      <a:moveTo>
                        <a:pt x="9" y="91"/>
                      </a:moveTo>
                      <a:cubicBezTo>
                        <a:pt x="14" y="79"/>
                        <a:pt x="14" y="79"/>
                        <a:pt x="14" y="79"/>
                      </a:cubicBezTo>
                      <a:cubicBezTo>
                        <a:pt x="33" y="98"/>
                        <a:pt x="33" y="98"/>
                        <a:pt x="33" y="98"/>
                      </a:cubicBezTo>
                      <a:cubicBezTo>
                        <a:pt x="21" y="103"/>
                        <a:pt x="21" y="103"/>
                        <a:pt x="21" y="103"/>
                      </a:cubicBezTo>
                      <a:lnTo>
                        <a:pt x="9" y="91"/>
                      </a:lnTo>
                      <a:close/>
                      <a:moveTo>
                        <a:pt x="68" y="104"/>
                      </a:moveTo>
                      <a:cubicBezTo>
                        <a:pt x="50" y="104"/>
                        <a:pt x="50" y="104"/>
                        <a:pt x="50" y="104"/>
                      </a:cubicBezTo>
                      <a:cubicBezTo>
                        <a:pt x="46" y="100"/>
                        <a:pt x="46" y="100"/>
                        <a:pt x="46" y="100"/>
                      </a:cubicBezTo>
                      <a:cubicBezTo>
                        <a:pt x="68" y="77"/>
                        <a:pt x="68" y="77"/>
                        <a:pt x="68" y="77"/>
                      </a:cubicBezTo>
                      <a:lnTo>
                        <a:pt x="68" y="104"/>
                      </a:lnTo>
                      <a:close/>
                      <a:moveTo>
                        <a:pt x="92" y="41"/>
                      </a:moveTo>
                      <a:cubicBezTo>
                        <a:pt x="71" y="20"/>
                        <a:pt x="71" y="20"/>
                        <a:pt x="71" y="20"/>
                      </a:cubicBezTo>
                      <a:cubicBezTo>
                        <a:pt x="81" y="13"/>
                        <a:pt x="92" y="9"/>
                        <a:pt x="104" y="8"/>
                      </a:cubicBezTo>
                      <a:cubicBezTo>
                        <a:pt x="103" y="20"/>
                        <a:pt x="99" y="31"/>
                        <a:pt x="92" y="41"/>
                      </a:cubicBezTo>
                      <a:close/>
                      <a:moveTo>
                        <a:pt x="55" y="34"/>
                      </a:moveTo>
                      <a:cubicBezTo>
                        <a:pt x="58" y="31"/>
                        <a:pt x="61" y="28"/>
                        <a:pt x="64" y="25"/>
                      </a:cubicBezTo>
                      <a:cubicBezTo>
                        <a:pt x="87" y="48"/>
                        <a:pt x="87" y="48"/>
                        <a:pt x="87" y="48"/>
                      </a:cubicBezTo>
                      <a:cubicBezTo>
                        <a:pt x="84" y="51"/>
                        <a:pt x="81" y="54"/>
                        <a:pt x="78" y="57"/>
                      </a:cubicBezTo>
                      <a:cubicBezTo>
                        <a:pt x="40" y="94"/>
                        <a:pt x="40" y="94"/>
                        <a:pt x="40" y="94"/>
                      </a:cubicBezTo>
                      <a:cubicBezTo>
                        <a:pt x="18" y="72"/>
                        <a:pt x="18" y="72"/>
                        <a:pt x="18" y="72"/>
                      </a:cubicBezTo>
                      <a:lnTo>
                        <a:pt x="55" y="34"/>
                      </a:lnTo>
                      <a:close/>
                      <a:moveTo>
                        <a:pt x="8" y="44"/>
                      </a:moveTo>
                      <a:cubicBezTo>
                        <a:pt x="35" y="44"/>
                        <a:pt x="35" y="44"/>
                        <a:pt x="35" y="44"/>
                      </a:cubicBezTo>
                      <a:cubicBezTo>
                        <a:pt x="12" y="66"/>
                        <a:pt x="12" y="66"/>
                        <a:pt x="12" y="66"/>
                      </a:cubicBezTo>
                      <a:cubicBezTo>
                        <a:pt x="8" y="62"/>
                        <a:pt x="8" y="62"/>
                        <a:pt x="8" y="62"/>
                      </a:cubicBezTo>
                      <a:lnTo>
                        <a:pt x="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Oval 6"/>
                <p:cNvSpPr>
                  <a:spLocks noChangeArrowheads="1"/>
                </p:cNvSpPr>
                <p:nvPr/>
              </p:nvSpPr>
              <p:spPr bwMode="auto">
                <a:xfrm>
                  <a:off x="482" y="2169"/>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2" name="TextBox 11"/>
            <p:cNvSpPr txBox="1"/>
            <p:nvPr/>
          </p:nvSpPr>
          <p:spPr>
            <a:xfrm>
              <a:off x="0" y="3997734"/>
              <a:ext cx="1798637" cy="729430"/>
            </a:xfrm>
            <a:prstGeom prst="rect">
              <a:avLst/>
            </a:prstGeom>
            <a:noFill/>
          </p:spPr>
          <p:txBody>
            <a:bodyPr wrap="square" lIns="182880" tIns="182880" rIns="45720" bIns="4572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30" normalizeH="0" baseline="0" noProof="0" dirty="0">
                  <a:ln>
                    <a:noFill/>
                  </a:ln>
                  <a:gradFill>
                    <a:gsLst>
                      <a:gs pos="0">
                        <a:schemeClr val="accent2"/>
                      </a:gs>
                      <a:gs pos="100000">
                        <a:schemeClr val="accent2"/>
                      </a:gs>
                    </a:gsLst>
                    <a:lin ang="5400000" scaled="0"/>
                  </a:gradFill>
                  <a:effectLst/>
                  <a:uLnTx/>
                  <a:uFillTx/>
                  <a:latin typeface="+mj-lt"/>
                  <a:ea typeface="Segoe UI" pitchFamily="34" charset="0"/>
                  <a:cs typeface="Segoe UI" pitchFamily="34" charset="0"/>
                </a:rPr>
                <a:t>POC, PILOT, SCCM PREP &amp; DEPLOYMENT PROJECTS</a:t>
              </a:r>
            </a:p>
          </p:txBody>
        </p:sp>
      </p:grpSp>
      <p:grpSp>
        <p:nvGrpSpPr>
          <p:cNvPr id="6" name="Group 5"/>
          <p:cNvGrpSpPr/>
          <p:nvPr/>
        </p:nvGrpSpPr>
        <p:grpSpPr>
          <a:xfrm>
            <a:off x="2072746" y="3449486"/>
            <a:ext cx="2072745" cy="1481328"/>
            <a:chOff x="2072746" y="2826879"/>
            <a:chExt cx="2072745" cy="1481328"/>
          </a:xfrm>
        </p:grpSpPr>
        <p:grpSp>
          <p:nvGrpSpPr>
            <p:cNvPr id="92" name="Group 91"/>
            <p:cNvGrpSpPr/>
            <p:nvPr/>
          </p:nvGrpSpPr>
          <p:grpSpPr>
            <a:xfrm>
              <a:off x="2072746" y="2826879"/>
              <a:ext cx="2072745" cy="1481328"/>
              <a:chOff x="2072747" y="2676933"/>
              <a:chExt cx="2072745" cy="1481328"/>
            </a:xfrm>
          </p:grpSpPr>
          <p:sp>
            <p:nvSpPr>
              <p:cNvPr id="86" name="Rectangle 85"/>
              <p:cNvSpPr/>
              <p:nvPr/>
            </p:nvSpPr>
            <p:spPr bwMode="auto">
              <a:xfrm>
                <a:off x="2072747" y="2676933"/>
                <a:ext cx="2072745" cy="1481328"/>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Freeform 10"/>
              <p:cNvSpPr>
                <a:spLocks noEditPoints="1"/>
              </p:cNvSpPr>
              <p:nvPr/>
            </p:nvSpPr>
            <p:spPr bwMode="auto">
              <a:xfrm>
                <a:off x="2888218" y="2811141"/>
                <a:ext cx="441802" cy="335325"/>
              </a:xfrm>
              <a:custGeom>
                <a:avLst/>
                <a:gdLst>
                  <a:gd name="T0" fmla="*/ 243 w 278"/>
                  <a:gd name="T1" fmla="*/ 0 h 211"/>
                  <a:gd name="T2" fmla="*/ 35 w 278"/>
                  <a:gd name="T3" fmla="*/ 0 h 211"/>
                  <a:gd name="T4" fmla="*/ 35 w 278"/>
                  <a:gd name="T5" fmla="*/ 132 h 211"/>
                  <a:gd name="T6" fmla="*/ 0 w 278"/>
                  <a:gd name="T7" fmla="*/ 193 h 211"/>
                  <a:gd name="T8" fmla="*/ 0 w 278"/>
                  <a:gd name="T9" fmla="*/ 211 h 211"/>
                  <a:gd name="T10" fmla="*/ 278 w 278"/>
                  <a:gd name="T11" fmla="*/ 211 h 211"/>
                  <a:gd name="T12" fmla="*/ 278 w 278"/>
                  <a:gd name="T13" fmla="*/ 193 h 211"/>
                  <a:gd name="T14" fmla="*/ 243 w 278"/>
                  <a:gd name="T15" fmla="*/ 132 h 211"/>
                  <a:gd name="T16" fmla="*/ 243 w 278"/>
                  <a:gd name="T17" fmla="*/ 0 h 211"/>
                  <a:gd name="T18" fmla="*/ 226 w 278"/>
                  <a:gd name="T19" fmla="*/ 123 h 211"/>
                  <a:gd name="T20" fmla="*/ 52 w 278"/>
                  <a:gd name="T21" fmla="*/ 123 h 211"/>
                  <a:gd name="T22" fmla="*/ 52 w 278"/>
                  <a:gd name="T23" fmla="*/ 18 h 211"/>
                  <a:gd name="T24" fmla="*/ 226 w 278"/>
                  <a:gd name="T25" fmla="*/ 18 h 211"/>
                  <a:gd name="T26" fmla="*/ 226 w 278"/>
                  <a:gd name="T27" fmla="*/ 123 h 211"/>
                  <a:gd name="T28" fmla="*/ 259 w 278"/>
                  <a:gd name="T29" fmla="*/ 193 h 211"/>
                  <a:gd name="T30" fmla="*/ 19 w 278"/>
                  <a:gd name="T31" fmla="*/ 193 h 211"/>
                  <a:gd name="T32" fmla="*/ 50 w 278"/>
                  <a:gd name="T33" fmla="*/ 141 h 211"/>
                  <a:gd name="T34" fmla="*/ 228 w 278"/>
                  <a:gd name="T35" fmla="*/ 141 h 211"/>
                  <a:gd name="T36" fmla="*/ 259 w 278"/>
                  <a:gd name="T37" fmla="*/ 19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211">
                    <a:moveTo>
                      <a:pt x="243" y="0"/>
                    </a:moveTo>
                    <a:lnTo>
                      <a:pt x="35" y="0"/>
                    </a:lnTo>
                    <a:lnTo>
                      <a:pt x="35" y="132"/>
                    </a:lnTo>
                    <a:lnTo>
                      <a:pt x="0" y="193"/>
                    </a:lnTo>
                    <a:lnTo>
                      <a:pt x="0" y="211"/>
                    </a:lnTo>
                    <a:lnTo>
                      <a:pt x="278" y="211"/>
                    </a:lnTo>
                    <a:lnTo>
                      <a:pt x="278" y="193"/>
                    </a:lnTo>
                    <a:lnTo>
                      <a:pt x="243" y="132"/>
                    </a:lnTo>
                    <a:lnTo>
                      <a:pt x="243" y="0"/>
                    </a:lnTo>
                    <a:close/>
                    <a:moveTo>
                      <a:pt x="226" y="123"/>
                    </a:moveTo>
                    <a:lnTo>
                      <a:pt x="52" y="123"/>
                    </a:lnTo>
                    <a:lnTo>
                      <a:pt x="52" y="18"/>
                    </a:lnTo>
                    <a:lnTo>
                      <a:pt x="226" y="18"/>
                    </a:lnTo>
                    <a:lnTo>
                      <a:pt x="226" y="123"/>
                    </a:lnTo>
                    <a:close/>
                    <a:moveTo>
                      <a:pt x="259" y="193"/>
                    </a:moveTo>
                    <a:lnTo>
                      <a:pt x="19" y="193"/>
                    </a:lnTo>
                    <a:lnTo>
                      <a:pt x="50" y="141"/>
                    </a:lnTo>
                    <a:lnTo>
                      <a:pt x="228" y="141"/>
                    </a:lnTo>
                    <a:lnTo>
                      <a:pt x="259" y="19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5" name="TextBox 34"/>
            <p:cNvSpPr txBox="1"/>
            <p:nvPr/>
          </p:nvSpPr>
          <p:spPr>
            <a:xfrm>
              <a:off x="2072746" y="3412307"/>
              <a:ext cx="2072745" cy="563231"/>
            </a:xfrm>
            <a:prstGeom prst="rect">
              <a:avLst/>
            </a:prstGeom>
            <a:noFill/>
          </p:spPr>
          <p:txBody>
            <a:bodyPr wrap="square" lIns="182880" tIns="182880" rIns="45720" bIns="4572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30" normalizeH="0" baseline="0" noProof="0" dirty="0">
                  <a:ln>
                    <a:noFill/>
                  </a:ln>
                  <a:gradFill>
                    <a:gsLst>
                      <a:gs pos="0">
                        <a:schemeClr val="accent2"/>
                      </a:gs>
                      <a:gs pos="100000">
                        <a:schemeClr val="accent2"/>
                      </a:gs>
                    </a:gsLst>
                    <a:lin ang="5400000" scaled="0"/>
                  </a:gradFill>
                  <a:effectLst/>
                  <a:uLnTx/>
                  <a:uFillTx/>
                  <a:latin typeface="+mj-lt"/>
                  <a:ea typeface="Segoe UI" pitchFamily="34" charset="0"/>
                  <a:cs typeface="Segoe UI" pitchFamily="34" charset="0"/>
                </a:rPr>
                <a:t>DEVICES &amp; ACCESSORIES</a:t>
              </a:r>
              <a:br>
                <a:rPr kumimoji="0" lang="en-US" sz="1200" b="1" i="0" u="none" strike="noStrike" kern="0" cap="none" spc="-30" normalizeH="0" baseline="0" noProof="0" dirty="0">
                  <a:ln>
                    <a:noFill/>
                  </a:ln>
                  <a:gradFill>
                    <a:gsLst>
                      <a:gs pos="0">
                        <a:schemeClr val="accent2"/>
                      </a:gs>
                      <a:gs pos="100000">
                        <a:schemeClr val="accent2"/>
                      </a:gs>
                    </a:gsLst>
                    <a:lin ang="5400000" scaled="0"/>
                  </a:gradFill>
                  <a:effectLst/>
                  <a:uLnTx/>
                  <a:uFillTx/>
                  <a:latin typeface="+mj-lt"/>
                  <a:ea typeface="Segoe UI" pitchFamily="34" charset="0"/>
                  <a:cs typeface="Segoe UI" pitchFamily="34" charset="0"/>
                </a:rPr>
              </a:br>
              <a:r>
                <a:rPr kumimoji="0" lang="en-US" sz="1200" b="1" i="0" u="none" strike="noStrike" kern="0" cap="none" spc="-30" normalizeH="0" baseline="0" noProof="0" dirty="0">
                  <a:ln>
                    <a:noFill/>
                  </a:ln>
                  <a:gradFill>
                    <a:gsLst>
                      <a:gs pos="0">
                        <a:schemeClr val="accent2"/>
                      </a:gs>
                      <a:gs pos="100000">
                        <a:schemeClr val="accent2"/>
                      </a:gs>
                    </a:gsLst>
                    <a:lin ang="5400000" scaled="0"/>
                  </a:gradFill>
                  <a:effectLst/>
                  <a:uLnTx/>
                  <a:uFillTx/>
                  <a:latin typeface="+mj-lt"/>
                  <a:ea typeface="Segoe UI" pitchFamily="34" charset="0"/>
                  <a:cs typeface="Segoe UI" pitchFamily="34" charset="0"/>
                </a:rPr>
                <a:t>HW/SW RESALE </a:t>
              </a:r>
            </a:p>
          </p:txBody>
        </p:sp>
      </p:grpSp>
      <p:grpSp>
        <p:nvGrpSpPr>
          <p:cNvPr id="7" name="Group 6"/>
          <p:cNvGrpSpPr/>
          <p:nvPr/>
        </p:nvGrpSpPr>
        <p:grpSpPr>
          <a:xfrm>
            <a:off x="4145492" y="3013124"/>
            <a:ext cx="2072745" cy="1481328"/>
            <a:chOff x="4145492" y="2241452"/>
            <a:chExt cx="2072745" cy="1481328"/>
          </a:xfrm>
        </p:grpSpPr>
        <p:grpSp>
          <p:nvGrpSpPr>
            <p:cNvPr id="127" name="Group 126"/>
            <p:cNvGrpSpPr/>
            <p:nvPr/>
          </p:nvGrpSpPr>
          <p:grpSpPr>
            <a:xfrm>
              <a:off x="4145492" y="2241452"/>
              <a:ext cx="2072745" cy="1481328"/>
              <a:chOff x="4145492" y="2241452"/>
              <a:chExt cx="2072745" cy="1481328"/>
            </a:xfrm>
          </p:grpSpPr>
          <p:sp>
            <p:nvSpPr>
              <p:cNvPr id="87" name="Rectangle 86"/>
              <p:cNvSpPr/>
              <p:nvPr/>
            </p:nvSpPr>
            <p:spPr bwMode="auto">
              <a:xfrm>
                <a:off x="4145492" y="2241452"/>
                <a:ext cx="2072745" cy="1481328"/>
              </a:xfrm>
              <a:prstGeom prst="rect">
                <a:avLst/>
              </a:prstGeom>
              <a:solidFill>
                <a:srgbClr val="D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8" name="Group 27"/>
              <p:cNvGrpSpPr>
                <a:grpSpLocks noChangeAspect="1"/>
              </p:cNvGrpSpPr>
              <p:nvPr/>
            </p:nvGrpSpPr>
            <p:grpSpPr bwMode="auto">
              <a:xfrm>
                <a:off x="4959057" y="2367977"/>
                <a:ext cx="445614" cy="350690"/>
                <a:chOff x="3112" y="1509"/>
                <a:chExt cx="338" cy="266"/>
              </a:xfrm>
            </p:grpSpPr>
            <p:sp>
              <p:nvSpPr>
                <p:cNvPr id="110" name="Freeform 28"/>
                <p:cNvSpPr>
                  <a:spLocks noEditPoints="1"/>
                </p:cNvSpPr>
                <p:nvPr/>
              </p:nvSpPr>
              <p:spPr bwMode="auto">
                <a:xfrm>
                  <a:off x="3311" y="1611"/>
                  <a:ext cx="139" cy="164"/>
                </a:xfrm>
                <a:custGeom>
                  <a:avLst/>
                  <a:gdLst>
                    <a:gd name="T0" fmla="*/ 56 w 64"/>
                    <a:gd name="T1" fmla="*/ 31 h 75"/>
                    <a:gd name="T2" fmla="*/ 56 w 64"/>
                    <a:gd name="T3" fmla="*/ 25 h 75"/>
                    <a:gd name="T4" fmla="*/ 32 w 64"/>
                    <a:gd name="T5" fmla="*/ 0 h 75"/>
                    <a:gd name="T6" fmla="*/ 7 w 64"/>
                    <a:gd name="T7" fmla="*/ 25 h 75"/>
                    <a:gd name="T8" fmla="*/ 7 w 64"/>
                    <a:gd name="T9" fmla="*/ 31 h 75"/>
                    <a:gd name="T10" fmla="*/ 0 w 64"/>
                    <a:gd name="T11" fmla="*/ 31 h 75"/>
                    <a:gd name="T12" fmla="*/ 0 w 64"/>
                    <a:gd name="T13" fmla="*/ 75 h 75"/>
                    <a:gd name="T14" fmla="*/ 64 w 64"/>
                    <a:gd name="T15" fmla="*/ 75 h 75"/>
                    <a:gd name="T16" fmla="*/ 64 w 64"/>
                    <a:gd name="T17" fmla="*/ 31 h 75"/>
                    <a:gd name="T18" fmla="*/ 56 w 64"/>
                    <a:gd name="T19" fmla="*/ 31 h 75"/>
                    <a:gd name="T20" fmla="*/ 15 w 64"/>
                    <a:gd name="T21" fmla="*/ 25 h 75"/>
                    <a:gd name="T22" fmla="*/ 32 w 64"/>
                    <a:gd name="T23" fmla="*/ 8 h 75"/>
                    <a:gd name="T24" fmla="*/ 48 w 64"/>
                    <a:gd name="T25" fmla="*/ 25 h 75"/>
                    <a:gd name="T26" fmla="*/ 48 w 64"/>
                    <a:gd name="T27" fmla="*/ 31 h 75"/>
                    <a:gd name="T28" fmla="*/ 15 w 64"/>
                    <a:gd name="T29" fmla="*/ 31 h 75"/>
                    <a:gd name="T30" fmla="*/ 15 w 64"/>
                    <a:gd name="T31" fmla="*/ 25 h 75"/>
                    <a:gd name="T32" fmla="*/ 56 w 64"/>
                    <a:gd name="T33" fmla="*/ 67 h 75"/>
                    <a:gd name="T34" fmla="*/ 8 w 64"/>
                    <a:gd name="T35" fmla="*/ 67 h 75"/>
                    <a:gd name="T36" fmla="*/ 8 w 64"/>
                    <a:gd name="T37" fmla="*/ 39 h 75"/>
                    <a:gd name="T38" fmla="*/ 56 w 64"/>
                    <a:gd name="T39" fmla="*/ 39 h 75"/>
                    <a:gd name="T40" fmla="*/ 56 w 64"/>
                    <a:gd name="T41"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75">
                      <a:moveTo>
                        <a:pt x="56" y="31"/>
                      </a:moveTo>
                      <a:cubicBezTo>
                        <a:pt x="56" y="25"/>
                        <a:pt x="56" y="25"/>
                        <a:pt x="56" y="25"/>
                      </a:cubicBezTo>
                      <a:cubicBezTo>
                        <a:pt x="56" y="11"/>
                        <a:pt x="45" y="0"/>
                        <a:pt x="32" y="0"/>
                      </a:cubicBezTo>
                      <a:cubicBezTo>
                        <a:pt x="18" y="0"/>
                        <a:pt x="7" y="11"/>
                        <a:pt x="7" y="25"/>
                      </a:cubicBezTo>
                      <a:cubicBezTo>
                        <a:pt x="7" y="31"/>
                        <a:pt x="7" y="31"/>
                        <a:pt x="7" y="31"/>
                      </a:cubicBezTo>
                      <a:cubicBezTo>
                        <a:pt x="0" y="31"/>
                        <a:pt x="0" y="31"/>
                        <a:pt x="0" y="31"/>
                      </a:cubicBezTo>
                      <a:cubicBezTo>
                        <a:pt x="0" y="75"/>
                        <a:pt x="0" y="75"/>
                        <a:pt x="0" y="75"/>
                      </a:cubicBezTo>
                      <a:cubicBezTo>
                        <a:pt x="64" y="75"/>
                        <a:pt x="64" y="75"/>
                        <a:pt x="64" y="75"/>
                      </a:cubicBezTo>
                      <a:cubicBezTo>
                        <a:pt x="64" y="31"/>
                        <a:pt x="64" y="31"/>
                        <a:pt x="64" y="31"/>
                      </a:cubicBezTo>
                      <a:lnTo>
                        <a:pt x="56" y="31"/>
                      </a:lnTo>
                      <a:close/>
                      <a:moveTo>
                        <a:pt x="15" y="25"/>
                      </a:moveTo>
                      <a:cubicBezTo>
                        <a:pt x="15" y="16"/>
                        <a:pt x="22" y="8"/>
                        <a:pt x="32" y="8"/>
                      </a:cubicBezTo>
                      <a:cubicBezTo>
                        <a:pt x="41" y="8"/>
                        <a:pt x="48" y="16"/>
                        <a:pt x="48" y="25"/>
                      </a:cubicBezTo>
                      <a:cubicBezTo>
                        <a:pt x="48" y="31"/>
                        <a:pt x="48" y="31"/>
                        <a:pt x="48" y="31"/>
                      </a:cubicBezTo>
                      <a:cubicBezTo>
                        <a:pt x="15" y="31"/>
                        <a:pt x="15" y="31"/>
                        <a:pt x="15" y="31"/>
                      </a:cubicBezTo>
                      <a:lnTo>
                        <a:pt x="15" y="25"/>
                      </a:lnTo>
                      <a:close/>
                      <a:moveTo>
                        <a:pt x="56" y="67"/>
                      </a:moveTo>
                      <a:cubicBezTo>
                        <a:pt x="8" y="67"/>
                        <a:pt x="8" y="67"/>
                        <a:pt x="8" y="67"/>
                      </a:cubicBezTo>
                      <a:cubicBezTo>
                        <a:pt x="8" y="39"/>
                        <a:pt x="8" y="39"/>
                        <a:pt x="8" y="39"/>
                      </a:cubicBezTo>
                      <a:cubicBezTo>
                        <a:pt x="56" y="39"/>
                        <a:pt x="56" y="39"/>
                        <a:pt x="56" y="39"/>
                      </a:cubicBezTo>
                      <a:lnTo>
                        <a:pt x="56" y="6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Freeform 29"/>
                <p:cNvSpPr>
                  <a:spLocks noEditPoints="1"/>
                </p:cNvSpPr>
                <p:nvPr/>
              </p:nvSpPr>
              <p:spPr bwMode="auto">
                <a:xfrm>
                  <a:off x="3112" y="1509"/>
                  <a:ext cx="277" cy="244"/>
                </a:xfrm>
                <a:custGeom>
                  <a:avLst/>
                  <a:gdLst>
                    <a:gd name="T0" fmla="*/ 17 w 277"/>
                    <a:gd name="T1" fmla="*/ 70 h 244"/>
                    <a:gd name="T2" fmla="*/ 260 w 277"/>
                    <a:gd name="T3" fmla="*/ 70 h 244"/>
                    <a:gd name="T4" fmla="*/ 260 w 277"/>
                    <a:gd name="T5" fmla="*/ 89 h 244"/>
                    <a:gd name="T6" fmla="*/ 277 w 277"/>
                    <a:gd name="T7" fmla="*/ 89 h 244"/>
                    <a:gd name="T8" fmla="*/ 277 w 277"/>
                    <a:gd name="T9" fmla="*/ 65 h 244"/>
                    <a:gd name="T10" fmla="*/ 277 w 277"/>
                    <a:gd name="T11" fmla="*/ 52 h 244"/>
                    <a:gd name="T12" fmla="*/ 277 w 277"/>
                    <a:gd name="T13" fmla="*/ 17 h 244"/>
                    <a:gd name="T14" fmla="*/ 126 w 277"/>
                    <a:gd name="T15" fmla="*/ 17 h 244"/>
                    <a:gd name="T16" fmla="*/ 108 w 277"/>
                    <a:gd name="T17" fmla="*/ 0 h 244"/>
                    <a:gd name="T18" fmla="*/ 0 w 277"/>
                    <a:gd name="T19" fmla="*/ 0 h 244"/>
                    <a:gd name="T20" fmla="*/ 0 w 277"/>
                    <a:gd name="T21" fmla="*/ 52 h 244"/>
                    <a:gd name="T22" fmla="*/ 0 w 277"/>
                    <a:gd name="T23" fmla="*/ 61 h 244"/>
                    <a:gd name="T24" fmla="*/ 0 w 277"/>
                    <a:gd name="T25" fmla="*/ 244 h 244"/>
                    <a:gd name="T26" fmla="*/ 182 w 277"/>
                    <a:gd name="T27" fmla="*/ 244 h 244"/>
                    <a:gd name="T28" fmla="*/ 182 w 277"/>
                    <a:gd name="T29" fmla="*/ 227 h 244"/>
                    <a:gd name="T30" fmla="*/ 17 w 277"/>
                    <a:gd name="T31" fmla="*/ 227 h 244"/>
                    <a:gd name="T32" fmla="*/ 17 w 277"/>
                    <a:gd name="T33" fmla="*/ 70 h 244"/>
                    <a:gd name="T34" fmla="*/ 17 w 277"/>
                    <a:gd name="T35" fmla="*/ 17 h 244"/>
                    <a:gd name="T36" fmla="*/ 100 w 277"/>
                    <a:gd name="T37" fmla="*/ 17 h 244"/>
                    <a:gd name="T38" fmla="*/ 117 w 277"/>
                    <a:gd name="T39" fmla="*/ 35 h 244"/>
                    <a:gd name="T40" fmla="*/ 260 w 277"/>
                    <a:gd name="T41" fmla="*/ 35 h 244"/>
                    <a:gd name="T42" fmla="*/ 260 w 277"/>
                    <a:gd name="T43" fmla="*/ 52 h 244"/>
                    <a:gd name="T44" fmla="*/ 17 w 277"/>
                    <a:gd name="T45" fmla="*/ 52 h 244"/>
                    <a:gd name="T46" fmla="*/ 17 w 277"/>
                    <a:gd name="T47" fmla="*/ 1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7" h="244">
                      <a:moveTo>
                        <a:pt x="17" y="70"/>
                      </a:moveTo>
                      <a:lnTo>
                        <a:pt x="260" y="70"/>
                      </a:lnTo>
                      <a:lnTo>
                        <a:pt x="260" y="89"/>
                      </a:lnTo>
                      <a:lnTo>
                        <a:pt x="277" y="89"/>
                      </a:lnTo>
                      <a:lnTo>
                        <a:pt x="277" y="65"/>
                      </a:lnTo>
                      <a:lnTo>
                        <a:pt x="277" y="52"/>
                      </a:lnTo>
                      <a:lnTo>
                        <a:pt x="277" y="17"/>
                      </a:lnTo>
                      <a:lnTo>
                        <a:pt x="126" y="17"/>
                      </a:lnTo>
                      <a:lnTo>
                        <a:pt x="108" y="0"/>
                      </a:lnTo>
                      <a:lnTo>
                        <a:pt x="0" y="0"/>
                      </a:lnTo>
                      <a:lnTo>
                        <a:pt x="0" y="52"/>
                      </a:lnTo>
                      <a:lnTo>
                        <a:pt x="0" y="61"/>
                      </a:lnTo>
                      <a:lnTo>
                        <a:pt x="0" y="244"/>
                      </a:lnTo>
                      <a:lnTo>
                        <a:pt x="182" y="244"/>
                      </a:lnTo>
                      <a:lnTo>
                        <a:pt x="182" y="227"/>
                      </a:lnTo>
                      <a:lnTo>
                        <a:pt x="17" y="227"/>
                      </a:lnTo>
                      <a:lnTo>
                        <a:pt x="17" y="70"/>
                      </a:lnTo>
                      <a:close/>
                      <a:moveTo>
                        <a:pt x="17" y="17"/>
                      </a:moveTo>
                      <a:lnTo>
                        <a:pt x="100" y="17"/>
                      </a:lnTo>
                      <a:lnTo>
                        <a:pt x="117" y="35"/>
                      </a:lnTo>
                      <a:lnTo>
                        <a:pt x="260" y="35"/>
                      </a:lnTo>
                      <a:lnTo>
                        <a:pt x="260" y="52"/>
                      </a:lnTo>
                      <a:lnTo>
                        <a:pt x="17" y="52"/>
                      </a:lnTo>
                      <a:lnTo>
                        <a:pt x="17" y="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6" name="TextBox 35"/>
            <p:cNvSpPr txBox="1"/>
            <p:nvPr/>
          </p:nvSpPr>
          <p:spPr>
            <a:xfrm>
              <a:off x="4145492" y="2826880"/>
              <a:ext cx="2072745" cy="729430"/>
            </a:xfrm>
            <a:prstGeom prst="rect">
              <a:avLst/>
            </a:prstGeom>
            <a:noFill/>
          </p:spPr>
          <p:txBody>
            <a:bodyPr wrap="square" lIns="182880" tIns="182880" rIns="45720" bIns="4572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30" normalizeH="0" baseline="0" noProof="0" dirty="0">
                  <a:ln>
                    <a:noFill/>
                  </a:ln>
                  <a:gradFill>
                    <a:gsLst>
                      <a:gs pos="0">
                        <a:schemeClr val="accent2"/>
                      </a:gs>
                      <a:gs pos="100000">
                        <a:schemeClr val="accent2"/>
                      </a:gs>
                    </a:gsLst>
                    <a:lin ang="5400000" scaled="0"/>
                  </a:gradFill>
                  <a:effectLst/>
                  <a:uLnTx/>
                  <a:uFillTx/>
                  <a:latin typeface="+mj-lt"/>
                  <a:ea typeface="Segoe UI" pitchFamily="34" charset="0"/>
                  <a:cs typeface="Segoe UI" pitchFamily="34" charset="0"/>
                </a:rPr>
                <a:t>NEW WINDOWS PROJECTS, SECURITY, LIFECYCLE MANAGEMENT</a:t>
              </a:r>
            </a:p>
          </p:txBody>
        </p:sp>
      </p:grpSp>
      <p:grpSp>
        <p:nvGrpSpPr>
          <p:cNvPr id="9" name="Group 8"/>
          <p:cNvGrpSpPr/>
          <p:nvPr/>
        </p:nvGrpSpPr>
        <p:grpSpPr>
          <a:xfrm>
            <a:off x="6218238" y="2603134"/>
            <a:ext cx="2072746" cy="1481328"/>
            <a:chOff x="6218238" y="1656024"/>
            <a:chExt cx="2072746" cy="1481328"/>
          </a:xfrm>
        </p:grpSpPr>
        <p:grpSp>
          <p:nvGrpSpPr>
            <p:cNvPr id="128" name="Group 127"/>
            <p:cNvGrpSpPr/>
            <p:nvPr/>
          </p:nvGrpSpPr>
          <p:grpSpPr>
            <a:xfrm>
              <a:off x="6218239" y="1656024"/>
              <a:ext cx="2072745" cy="1481328"/>
              <a:chOff x="6218239" y="1656024"/>
              <a:chExt cx="2072745" cy="1481328"/>
            </a:xfrm>
          </p:grpSpPr>
          <p:sp>
            <p:nvSpPr>
              <p:cNvPr id="88" name="Rectangle 87"/>
              <p:cNvSpPr/>
              <p:nvPr/>
            </p:nvSpPr>
            <p:spPr bwMode="auto">
              <a:xfrm>
                <a:off x="6218239" y="1656024"/>
                <a:ext cx="2072745" cy="1481328"/>
              </a:xfrm>
              <a:prstGeom prst="rect">
                <a:avLst/>
              </a:prstGeom>
              <a:solidFill>
                <a:srgbClr val="94B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4" name="Group 13"/>
              <p:cNvGrpSpPr>
                <a:grpSpLocks noChangeAspect="1"/>
              </p:cNvGrpSpPr>
              <p:nvPr/>
            </p:nvGrpSpPr>
            <p:grpSpPr bwMode="auto">
              <a:xfrm>
                <a:off x="7046649" y="1759458"/>
                <a:ext cx="415925" cy="396875"/>
                <a:chOff x="4447" y="1119"/>
                <a:chExt cx="262" cy="250"/>
              </a:xfrm>
            </p:grpSpPr>
            <p:sp>
              <p:nvSpPr>
                <p:cNvPr id="96" name="Line 14"/>
                <p:cNvSpPr>
                  <a:spLocks noChangeShapeType="1"/>
                </p:cNvSpPr>
                <p:nvPr/>
              </p:nvSpPr>
              <p:spPr bwMode="auto">
                <a:xfrm>
                  <a:off x="4584" y="1183"/>
                  <a:ext cx="0" cy="122"/>
                </a:xfrm>
                <a:prstGeom prst="line">
                  <a:avLst/>
                </a:prstGeom>
                <a:noFill/>
                <a:ln w="238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15"/>
                <p:cNvSpPr>
                  <a:spLocks/>
                </p:cNvSpPr>
                <p:nvPr/>
              </p:nvSpPr>
              <p:spPr bwMode="auto">
                <a:xfrm>
                  <a:off x="4460" y="1119"/>
                  <a:ext cx="249" cy="250"/>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39" y="130"/>
                        <a:pt x="53" y="134"/>
                        <a:pt x="67" y="134"/>
                      </a:cubicBezTo>
                      <a:cubicBezTo>
                        <a:pt x="104" y="134"/>
                        <a:pt x="134" y="104"/>
                        <a:pt x="134" y="67"/>
                      </a:cubicBezTo>
                      <a:cubicBezTo>
                        <a:pt x="134" y="30"/>
                        <a:pt x="104" y="0"/>
                        <a:pt x="67" y="0"/>
                      </a:cubicBezTo>
                      <a:cubicBezTo>
                        <a:pt x="30" y="0"/>
                        <a:pt x="0" y="30"/>
                        <a:pt x="0" y="67"/>
                      </a:cubicBezTo>
                      <a:cubicBezTo>
                        <a:pt x="0" y="80"/>
                        <a:pt x="3" y="91"/>
                        <a:pt x="9" y="102"/>
                      </a:cubicBez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16"/>
                <p:cNvSpPr>
                  <a:spLocks/>
                </p:cNvSpPr>
                <p:nvPr/>
              </p:nvSpPr>
              <p:spPr bwMode="auto">
                <a:xfrm>
                  <a:off x="4447" y="1281"/>
                  <a:ext cx="44" cy="34"/>
                </a:xfrm>
                <a:custGeom>
                  <a:avLst/>
                  <a:gdLst>
                    <a:gd name="T0" fmla="*/ 44 w 44"/>
                    <a:gd name="T1" fmla="*/ 0 h 34"/>
                    <a:gd name="T2" fmla="*/ 31 w 44"/>
                    <a:gd name="T3" fmla="*/ 34 h 34"/>
                    <a:gd name="T4" fmla="*/ 0 w 44"/>
                    <a:gd name="T5" fmla="*/ 23 h 34"/>
                  </a:gdLst>
                  <a:ahLst/>
                  <a:cxnLst>
                    <a:cxn ang="0">
                      <a:pos x="T0" y="T1"/>
                    </a:cxn>
                    <a:cxn ang="0">
                      <a:pos x="T2" y="T3"/>
                    </a:cxn>
                    <a:cxn ang="0">
                      <a:pos x="T4" y="T5"/>
                    </a:cxn>
                  </a:cxnLst>
                  <a:rect l="0" t="0" r="r" b="b"/>
                  <a:pathLst>
                    <a:path w="44" h="34">
                      <a:moveTo>
                        <a:pt x="44" y="0"/>
                      </a:moveTo>
                      <a:lnTo>
                        <a:pt x="31" y="34"/>
                      </a:lnTo>
                      <a:lnTo>
                        <a:pt x="0" y="23"/>
                      </a:ln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17"/>
                <p:cNvSpPr>
                  <a:spLocks/>
                </p:cNvSpPr>
                <p:nvPr/>
              </p:nvSpPr>
              <p:spPr bwMode="auto">
                <a:xfrm>
                  <a:off x="4551" y="1207"/>
                  <a:ext cx="67" cy="76"/>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381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7" name="TextBox 36"/>
            <p:cNvSpPr txBox="1"/>
            <p:nvPr/>
          </p:nvSpPr>
          <p:spPr>
            <a:xfrm>
              <a:off x="6218238" y="2241453"/>
              <a:ext cx="2072745" cy="729430"/>
            </a:xfrm>
            <a:prstGeom prst="rect">
              <a:avLst/>
            </a:prstGeom>
            <a:noFill/>
          </p:spPr>
          <p:txBody>
            <a:bodyPr wrap="square" lIns="182880" tIns="182880" rIns="45720" bIns="45720" rtlCol="0">
              <a:spAutoFit/>
            </a:bodyPr>
            <a:lstStyle/>
            <a:p>
              <a:pPr marL="0" marR="0" lvl="0" indent="0" defTabSz="914400" eaLnBrk="1" fontAlgn="auto" latinLnBrk="0" hangingPunct="1">
                <a:lnSpc>
                  <a:spcPct val="90000"/>
                </a:lnSpc>
                <a:spcBef>
                  <a:spcPts val="200"/>
                </a:spcBef>
                <a:spcAft>
                  <a:spcPts val="600"/>
                </a:spcAft>
                <a:buClrTx/>
                <a:buSzTx/>
                <a:buFontTx/>
                <a:buNone/>
                <a:tabLst/>
                <a:defRPr/>
              </a:pPr>
              <a:r>
                <a:rPr kumimoji="0" lang="en-US" sz="1200" b="1" i="0" u="none" strike="noStrike" kern="0" cap="none" spc="-30" normalizeH="0" baseline="0" noProof="0" dirty="0">
                  <a:ln>
                    <a:noFill/>
                  </a:ln>
                  <a:solidFill>
                    <a:schemeClr val="bg1"/>
                  </a:solidFill>
                  <a:effectLst/>
                  <a:uLnTx/>
                  <a:uFillTx/>
                  <a:latin typeface="+mj-lt"/>
                  <a:ea typeface="Segoe UI" pitchFamily="34" charset="0"/>
                  <a:cs typeface="Segoe UI" pitchFamily="34" charset="0"/>
                </a:rPr>
                <a:t>MANAGED SERVICE (DESKTOP+) MONTHLY RECURRING REVENUE</a:t>
              </a:r>
            </a:p>
          </p:txBody>
        </p:sp>
      </p:grpSp>
      <p:grpSp>
        <p:nvGrpSpPr>
          <p:cNvPr id="11" name="Group 10"/>
          <p:cNvGrpSpPr/>
          <p:nvPr/>
        </p:nvGrpSpPr>
        <p:grpSpPr>
          <a:xfrm>
            <a:off x="8290983" y="1963465"/>
            <a:ext cx="2072746" cy="1481057"/>
            <a:chOff x="8290983" y="1070598"/>
            <a:chExt cx="2072746" cy="1481057"/>
          </a:xfrm>
        </p:grpSpPr>
        <p:grpSp>
          <p:nvGrpSpPr>
            <p:cNvPr id="129" name="Group 128"/>
            <p:cNvGrpSpPr/>
            <p:nvPr/>
          </p:nvGrpSpPr>
          <p:grpSpPr>
            <a:xfrm>
              <a:off x="8290984" y="1070598"/>
              <a:ext cx="2072745" cy="1481057"/>
              <a:chOff x="8290984" y="1070598"/>
              <a:chExt cx="2072745" cy="1481057"/>
            </a:xfrm>
          </p:grpSpPr>
          <p:sp>
            <p:nvSpPr>
              <p:cNvPr id="89" name="Rectangle 88"/>
              <p:cNvSpPr/>
              <p:nvPr/>
            </p:nvSpPr>
            <p:spPr bwMode="auto">
              <a:xfrm>
                <a:off x="8290984" y="1070598"/>
                <a:ext cx="2072745" cy="14810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1" name="Group 20"/>
              <p:cNvGrpSpPr>
                <a:grpSpLocks noChangeAspect="1"/>
              </p:cNvGrpSpPr>
              <p:nvPr/>
            </p:nvGrpSpPr>
            <p:grpSpPr bwMode="auto">
              <a:xfrm>
                <a:off x="9115602" y="1190843"/>
                <a:ext cx="423508" cy="363252"/>
                <a:chOff x="5877" y="839"/>
                <a:chExt cx="246" cy="211"/>
              </a:xfrm>
            </p:grpSpPr>
            <p:sp>
              <p:nvSpPr>
                <p:cNvPr id="103" name="Freeform 21"/>
                <p:cNvSpPr>
                  <a:spLocks noEditPoints="1"/>
                </p:cNvSpPr>
                <p:nvPr/>
              </p:nvSpPr>
              <p:spPr bwMode="auto">
                <a:xfrm>
                  <a:off x="5877" y="839"/>
                  <a:ext cx="246" cy="211"/>
                </a:xfrm>
                <a:custGeom>
                  <a:avLst/>
                  <a:gdLst>
                    <a:gd name="T0" fmla="*/ 246 w 246"/>
                    <a:gd name="T1" fmla="*/ 18 h 211"/>
                    <a:gd name="T2" fmla="*/ 246 w 246"/>
                    <a:gd name="T3" fmla="*/ 9 h 211"/>
                    <a:gd name="T4" fmla="*/ 246 w 246"/>
                    <a:gd name="T5" fmla="*/ 0 h 211"/>
                    <a:gd name="T6" fmla="*/ 0 w 246"/>
                    <a:gd name="T7" fmla="*/ 0 h 211"/>
                    <a:gd name="T8" fmla="*/ 0 w 246"/>
                    <a:gd name="T9" fmla="*/ 9 h 211"/>
                    <a:gd name="T10" fmla="*/ 0 w 246"/>
                    <a:gd name="T11" fmla="*/ 18 h 211"/>
                    <a:gd name="T12" fmla="*/ 0 w 246"/>
                    <a:gd name="T13" fmla="*/ 193 h 211"/>
                    <a:gd name="T14" fmla="*/ 0 w 246"/>
                    <a:gd name="T15" fmla="*/ 202 h 211"/>
                    <a:gd name="T16" fmla="*/ 0 w 246"/>
                    <a:gd name="T17" fmla="*/ 211 h 211"/>
                    <a:gd name="T18" fmla="*/ 228 w 246"/>
                    <a:gd name="T19" fmla="*/ 211 h 211"/>
                    <a:gd name="T20" fmla="*/ 237 w 246"/>
                    <a:gd name="T21" fmla="*/ 211 h 211"/>
                    <a:gd name="T22" fmla="*/ 246 w 246"/>
                    <a:gd name="T23" fmla="*/ 211 h 211"/>
                    <a:gd name="T24" fmla="*/ 246 w 246"/>
                    <a:gd name="T25" fmla="*/ 18 h 211"/>
                    <a:gd name="T26" fmla="*/ 228 w 246"/>
                    <a:gd name="T27" fmla="*/ 18 h 211"/>
                    <a:gd name="T28" fmla="*/ 228 w 246"/>
                    <a:gd name="T29" fmla="*/ 53 h 211"/>
                    <a:gd name="T30" fmla="*/ 18 w 246"/>
                    <a:gd name="T31" fmla="*/ 53 h 211"/>
                    <a:gd name="T32" fmla="*/ 18 w 246"/>
                    <a:gd name="T33" fmla="*/ 18 h 211"/>
                    <a:gd name="T34" fmla="*/ 228 w 246"/>
                    <a:gd name="T35" fmla="*/ 18 h 211"/>
                    <a:gd name="T36" fmla="*/ 18 w 246"/>
                    <a:gd name="T37" fmla="*/ 193 h 211"/>
                    <a:gd name="T38" fmla="*/ 18 w 246"/>
                    <a:gd name="T39" fmla="*/ 70 h 211"/>
                    <a:gd name="T40" fmla="*/ 228 w 246"/>
                    <a:gd name="T41" fmla="*/ 70 h 211"/>
                    <a:gd name="T42" fmla="*/ 228 w 246"/>
                    <a:gd name="T43" fmla="*/ 193 h 211"/>
                    <a:gd name="T44" fmla="*/ 18 w 246"/>
                    <a:gd name="T45" fmla="*/ 19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6" h="211">
                      <a:moveTo>
                        <a:pt x="246" y="18"/>
                      </a:moveTo>
                      <a:lnTo>
                        <a:pt x="246" y="9"/>
                      </a:lnTo>
                      <a:lnTo>
                        <a:pt x="246" y="0"/>
                      </a:lnTo>
                      <a:lnTo>
                        <a:pt x="0" y="0"/>
                      </a:lnTo>
                      <a:lnTo>
                        <a:pt x="0" y="9"/>
                      </a:lnTo>
                      <a:lnTo>
                        <a:pt x="0" y="18"/>
                      </a:lnTo>
                      <a:lnTo>
                        <a:pt x="0" y="193"/>
                      </a:lnTo>
                      <a:lnTo>
                        <a:pt x="0" y="202"/>
                      </a:lnTo>
                      <a:lnTo>
                        <a:pt x="0" y="211"/>
                      </a:lnTo>
                      <a:lnTo>
                        <a:pt x="228" y="211"/>
                      </a:lnTo>
                      <a:lnTo>
                        <a:pt x="237" y="211"/>
                      </a:lnTo>
                      <a:lnTo>
                        <a:pt x="246" y="211"/>
                      </a:lnTo>
                      <a:lnTo>
                        <a:pt x="246" y="18"/>
                      </a:lnTo>
                      <a:close/>
                      <a:moveTo>
                        <a:pt x="228" y="18"/>
                      </a:moveTo>
                      <a:lnTo>
                        <a:pt x="228" y="53"/>
                      </a:lnTo>
                      <a:lnTo>
                        <a:pt x="18" y="53"/>
                      </a:lnTo>
                      <a:lnTo>
                        <a:pt x="18" y="18"/>
                      </a:lnTo>
                      <a:lnTo>
                        <a:pt x="228" y="18"/>
                      </a:lnTo>
                      <a:close/>
                      <a:moveTo>
                        <a:pt x="18" y="193"/>
                      </a:moveTo>
                      <a:lnTo>
                        <a:pt x="18" y="70"/>
                      </a:lnTo>
                      <a:lnTo>
                        <a:pt x="228" y="70"/>
                      </a:lnTo>
                      <a:lnTo>
                        <a:pt x="228" y="193"/>
                      </a:lnTo>
                      <a:lnTo>
                        <a:pt x="18" y="1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Oval 22"/>
                <p:cNvSpPr>
                  <a:spLocks noChangeArrowheads="1"/>
                </p:cNvSpPr>
                <p:nvPr/>
              </p:nvSpPr>
              <p:spPr bwMode="auto">
                <a:xfrm>
                  <a:off x="6070" y="865"/>
                  <a:ext cx="18"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Oval 23"/>
                <p:cNvSpPr>
                  <a:spLocks noChangeArrowheads="1"/>
                </p:cNvSpPr>
                <p:nvPr/>
              </p:nvSpPr>
              <p:spPr bwMode="auto">
                <a:xfrm>
                  <a:off x="6044" y="865"/>
                  <a:ext cx="17"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Oval 24"/>
                <p:cNvSpPr>
                  <a:spLocks noChangeArrowheads="1"/>
                </p:cNvSpPr>
                <p:nvPr/>
              </p:nvSpPr>
              <p:spPr bwMode="auto">
                <a:xfrm>
                  <a:off x="6018" y="865"/>
                  <a:ext cx="17"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8" name="TextBox 37"/>
            <p:cNvSpPr txBox="1"/>
            <p:nvPr/>
          </p:nvSpPr>
          <p:spPr>
            <a:xfrm>
              <a:off x="8290983" y="1612538"/>
              <a:ext cx="2072745" cy="729430"/>
            </a:xfrm>
            <a:prstGeom prst="rect">
              <a:avLst/>
            </a:prstGeom>
            <a:noFill/>
          </p:spPr>
          <p:txBody>
            <a:bodyPr wrap="square" lIns="182880" tIns="182880" rIns="45720" bIns="4572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30" normalizeH="0" baseline="0" noProof="0" dirty="0">
                  <a:ln>
                    <a:noFill/>
                  </a:ln>
                  <a:gradFill>
                    <a:gsLst>
                      <a:gs pos="0">
                        <a:schemeClr val="bg1"/>
                      </a:gs>
                      <a:gs pos="100000">
                        <a:schemeClr val="bg1"/>
                      </a:gs>
                    </a:gsLst>
                    <a:lin ang="5400000" scaled="0"/>
                  </a:gradFill>
                  <a:effectLst/>
                  <a:uLnTx/>
                  <a:uFillTx/>
                  <a:latin typeface="+mj-lt"/>
                  <a:ea typeface="Segoe UI" pitchFamily="34" charset="0"/>
                  <a:cs typeface="Segoe UI" pitchFamily="34" charset="0"/>
                </a:rPr>
                <a:t>OFFICE 365, EMS, AZURE AD, IMPLEMENTATION AND RECURRING REVENUE</a:t>
              </a:r>
            </a:p>
          </p:txBody>
        </p:sp>
      </p:grpSp>
      <p:grpSp>
        <p:nvGrpSpPr>
          <p:cNvPr id="13" name="Group 12"/>
          <p:cNvGrpSpPr/>
          <p:nvPr/>
        </p:nvGrpSpPr>
        <p:grpSpPr>
          <a:xfrm>
            <a:off x="10363729" y="1254450"/>
            <a:ext cx="2072746" cy="1481328"/>
            <a:chOff x="10363729" y="466038"/>
            <a:chExt cx="2072746" cy="1481328"/>
          </a:xfrm>
        </p:grpSpPr>
        <p:grpSp>
          <p:nvGrpSpPr>
            <p:cNvPr id="130" name="Group 129"/>
            <p:cNvGrpSpPr/>
            <p:nvPr/>
          </p:nvGrpSpPr>
          <p:grpSpPr>
            <a:xfrm>
              <a:off x="10363730" y="466038"/>
              <a:ext cx="2072745" cy="1481328"/>
              <a:chOff x="10363730" y="466038"/>
              <a:chExt cx="2072745" cy="1481328"/>
            </a:xfrm>
          </p:grpSpPr>
          <p:sp>
            <p:nvSpPr>
              <p:cNvPr id="90" name="Rectangle 89"/>
              <p:cNvSpPr/>
              <p:nvPr/>
            </p:nvSpPr>
            <p:spPr bwMode="auto">
              <a:xfrm>
                <a:off x="10363730" y="466038"/>
                <a:ext cx="2072745" cy="1481328"/>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3" name="Group 32"/>
              <p:cNvGrpSpPr>
                <a:grpSpLocks noChangeAspect="1"/>
              </p:cNvGrpSpPr>
              <p:nvPr/>
            </p:nvGrpSpPr>
            <p:grpSpPr bwMode="auto">
              <a:xfrm>
                <a:off x="11171836" y="558809"/>
                <a:ext cx="456533" cy="418199"/>
                <a:chOff x="3958" y="1052"/>
                <a:chExt cx="262" cy="240"/>
              </a:xfrm>
            </p:grpSpPr>
            <p:sp>
              <p:nvSpPr>
                <p:cNvPr id="115" name="Freeform 33"/>
                <p:cNvSpPr>
                  <a:spLocks/>
                </p:cNvSpPr>
                <p:nvPr/>
              </p:nvSpPr>
              <p:spPr bwMode="auto">
                <a:xfrm>
                  <a:off x="4165" y="1176"/>
                  <a:ext cx="55" cy="116"/>
                </a:xfrm>
                <a:custGeom>
                  <a:avLst/>
                  <a:gdLst>
                    <a:gd name="T0" fmla="*/ 0 w 55"/>
                    <a:gd name="T1" fmla="*/ 116 h 116"/>
                    <a:gd name="T2" fmla="*/ 55 w 55"/>
                    <a:gd name="T3" fmla="*/ 116 h 116"/>
                    <a:gd name="T4" fmla="*/ 55 w 55"/>
                    <a:gd name="T5" fmla="*/ 0 h 116"/>
                    <a:gd name="T6" fmla="*/ 0 w 55"/>
                    <a:gd name="T7" fmla="*/ 0 h 116"/>
                  </a:gdLst>
                  <a:ahLst/>
                  <a:cxnLst>
                    <a:cxn ang="0">
                      <a:pos x="T0" y="T1"/>
                    </a:cxn>
                    <a:cxn ang="0">
                      <a:pos x="T2" y="T3"/>
                    </a:cxn>
                    <a:cxn ang="0">
                      <a:pos x="T4" y="T5"/>
                    </a:cxn>
                    <a:cxn ang="0">
                      <a:pos x="T6" y="T7"/>
                    </a:cxn>
                  </a:cxnLst>
                  <a:rect l="0" t="0" r="r" b="b"/>
                  <a:pathLst>
                    <a:path w="55" h="116">
                      <a:moveTo>
                        <a:pt x="0" y="116"/>
                      </a:moveTo>
                      <a:lnTo>
                        <a:pt x="55" y="116"/>
                      </a:lnTo>
                      <a:lnTo>
                        <a:pt x="55" y="0"/>
                      </a:lnTo>
                      <a:lnTo>
                        <a:pt x="0" y="0"/>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Rectangle 34"/>
                <p:cNvSpPr>
                  <a:spLocks noChangeArrowheads="1"/>
                </p:cNvSpPr>
                <p:nvPr/>
              </p:nvSpPr>
              <p:spPr bwMode="auto">
                <a:xfrm>
                  <a:off x="3958" y="1085"/>
                  <a:ext cx="172" cy="207"/>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Freeform 35"/>
                <p:cNvSpPr>
                  <a:spLocks/>
                </p:cNvSpPr>
                <p:nvPr/>
              </p:nvSpPr>
              <p:spPr bwMode="auto">
                <a:xfrm>
                  <a:off x="4023" y="1231"/>
                  <a:ext cx="42" cy="61"/>
                </a:xfrm>
                <a:custGeom>
                  <a:avLst/>
                  <a:gdLst>
                    <a:gd name="T0" fmla="*/ 19 w 19"/>
                    <a:gd name="T1" fmla="*/ 28 h 28"/>
                    <a:gd name="T2" fmla="*/ 19 w 19"/>
                    <a:gd name="T3" fmla="*/ 10 h 28"/>
                    <a:gd name="T4" fmla="*/ 10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10" y="0"/>
                      </a:cubicBezTo>
                      <a:cubicBezTo>
                        <a:pt x="4" y="0"/>
                        <a:pt x="0" y="5"/>
                        <a:pt x="0" y="10"/>
                      </a:cubicBezTo>
                      <a:cubicBezTo>
                        <a:pt x="0" y="28"/>
                        <a:pt x="0" y="28"/>
                        <a:pt x="0" y="28"/>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Rectangle 36"/>
                <p:cNvSpPr>
                  <a:spLocks noChangeArrowheads="1"/>
                </p:cNvSpPr>
                <p:nvPr/>
              </p:nvSpPr>
              <p:spPr bwMode="auto">
                <a:xfrm>
                  <a:off x="3992" y="1052"/>
                  <a:ext cx="46" cy="33"/>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Rectangle 37"/>
                <p:cNvSpPr>
                  <a:spLocks noChangeArrowheads="1"/>
                </p:cNvSpPr>
                <p:nvPr/>
              </p:nvSpPr>
              <p:spPr bwMode="auto">
                <a:xfrm>
                  <a:off x="4084" y="1122"/>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38"/>
                <p:cNvSpPr>
                  <a:spLocks noChangeArrowheads="1"/>
                </p:cNvSpPr>
                <p:nvPr/>
              </p:nvSpPr>
              <p:spPr bwMode="auto">
                <a:xfrm>
                  <a:off x="4084" y="1168"/>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39"/>
                <p:cNvSpPr>
                  <a:spLocks noChangeArrowheads="1"/>
                </p:cNvSpPr>
                <p:nvPr/>
              </p:nvSpPr>
              <p:spPr bwMode="auto">
                <a:xfrm>
                  <a:off x="4165" y="1203"/>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40"/>
                <p:cNvSpPr>
                  <a:spLocks noChangeArrowheads="1"/>
                </p:cNvSpPr>
                <p:nvPr/>
              </p:nvSpPr>
              <p:spPr bwMode="auto">
                <a:xfrm>
                  <a:off x="3986" y="1122"/>
                  <a:ext cx="17" cy="17"/>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41"/>
                <p:cNvSpPr>
                  <a:spLocks noChangeArrowheads="1"/>
                </p:cNvSpPr>
                <p:nvPr/>
              </p:nvSpPr>
              <p:spPr bwMode="auto">
                <a:xfrm>
                  <a:off x="3986" y="1168"/>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Rectangle 42"/>
                <p:cNvSpPr>
                  <a:spLocks noChangeArrowheads="1"/>
                </p:cNvSpPr>
                <p:nvPr/>
              </p:nvSpPr>
              <p:spPr bwMode="auto">
                <a:xfrm>
                  <a:off x="4036" y="1122"/>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Rectangle 43"/>
                <p:cNvSpPr>
                  <a:spLocks noChangeArrowheads="1"/>
                </p:cNvSpPr>
                <p:nvPr/>
              </p:nvSpPr>
              <p:spPr bwMode="auto">
                <a:xfrm>
                  <a:off x="4036" y="1168"/>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9" name="TextBox 38"/>
            <p:cNvSpPr txBox="1"/>
            <p:nvPr/>
          </p:nvSpPr>
          <p:spPr>
            <a:xfrm>
              <a:off x="10363729" y="1070600"/>
              <a:ext cx="2072745" cy="729430"/>
            </a:xfrm>
            <a:prstGeom prst="rect">
              <a:avLst/>
            </a:prstGeom>
            <a:noFill/>
          </p:spPr>
          <p:txBody>
            <a:bodyPr wrap="square" lIns="182880" tIns="182880" rIns="45720" bIns="4572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30" normalizeH="0" baseline="0" noProof="0" dirty="0">
                  <a:ln>
                    <a:noFill/>
                  </a:ln>
                  <a:gradFill>
                    <a:gsLst>
                      <a:gs pos="0">
                        <a:schemeClr val="bg1"/>
                      </a:gs>
                      <a:gs pos="100000">
                        <a:schemeClr val="bg1"/>
                      </a:gs>
                    </a:gsLst>
                    <a:lin ang="5400000" scaled="0"/>
                  </a:gradFill>
                  <a:effectLst/>
                  <a:uLnTx/>
                  <a:uFillTx/>
                  <a:latin typeface="+mj-lt"/>
                  <a:ea typeface="Segoe UI" pitchFamily="34" charset="0"/>
                  <a:cs typeface="Segoe UI" pitchFamily="34" charset="0"/>
                </a:rPr>
                <a:t>IP AND NEW INDUSTRY/ FUNCTION SCENARIOS</a:t>
              </a:r>
              <a:br>
                <a:rPr kumimoji="0" lang="en-US" sz="1200" b="1" i="0" u="none" strike="noStrike" kern="0" cap="none" spc="-30" normalizeH="0" baseline="0" noProof="0" dirty="0">
                  <a:ln>
                    <a:noFill/>
                  </a:ln>
                  <a:gradFill>
                    <a:gsLst>
                      <a:gs pos="0">
                        <a:schemeClr val="bg1"/>
                      </a:gs>
                      <a:gs pos="100000">
                        <a:schemeClr val="bg1"/>
                      </a:gs>
                    </a:gsLst>
                    <a:lin ang="5400000" scaled="0"/>
                  </a:gradFill>
                  <a:effectLst/>
                  <a:uLnTx/>
                  <a:uFillTx/>
                  <a:latin typeface="+mj-lt"/>
                  <a:ea typeface="Segoe UI" pitchFamily="34" charset="0"/>
                  <a:cs typeface="Segoe UI" pitchFamily="34" charset="0"/>
                </a:rPr>
              </a:br>
              <a:r>
                <a:rPr kumimoji="0" lang="en-US" sz="1200" b="1" i="0" u="none" strike="noStrike" kern="0" cap="none" spc="-30" normalizeH="0" baseline="0" noProof="0" dirty="0">
                  <a:ln>
                    <a:noFill/>
                  </a:ln>
                  <a:gradFill>
                    <a:gsLst>
                      <a:gs pos="0">
                        <a:schemeClr val="bg1"/>
                      </a:gs>
                      <a:gs pos="100000">
                        <a:schemeClr val="bg1"/>
                      </a:gs>
                    </a:gsLst>
                    <a:lin ang="5400000" scaled="0"/>
                  </a:gradFill>
                  <a:effectLst/>
                  <a:uLnTx/>
                  <a:uFillTx/>
                  <a:latin typeface="+mj-lt"/>
                  <a:ea typeface="Segoe UI" pitchFamily="34" charset="0"/>
                  <a:cs typeface="Segoe UI" pitchFamily="34" charset="0"/>
                </a:rPr>
                <a:t>PROJECTS</a:t>
              </a:r>
            </a:p>
          </p:txBody>
        </p:sp>
      </p:grpSp>
      <p:sp>
        <p:nvSpPr>
          <p:cNvPr id="109" name="Freeform 108"/>
          <p:cNvSpPr/>
          <p:nvPr/>
        </p:nvSpPr>
        <p:spPr bwMode="auto">
          <a:xfrm>
            <a:off x="1" y="2735778"/>
            <a:ext cx="12436473" cy="4258747"/>
          </a:xfrm>
          <a:custGeom>
            <a:avLst/>
            <a:gdLst>
              <a:gd name="connsiteX0" fmla="*/ 0 w 12436473"/>
              <a:gd name="connsiteY0" fmla="*/ 2779363 h 4258747"/>
              <a:gd name="connsiteX1" fmla="*/ 2072745 w 12436473"/>
              <a:gd name="connsiteY1" fmla="*/ 2779363 h 4258747"/>
              <a:gd name="connsiteX2" fmla="*/ 2072745 w 12436473"/>
              <a:gd name="connsiteY2" fmla="*/ 4258747 h 4258747"/>
              <a:gd name="connsiteX3" fmla="*/ 0 w 12436473"/>
              <a:gd name="connsiteY3" fmla="*/ 4258747 h 4258747"/>
              <a:gd name="connsiteX4" fmla="*/ 2072746 w 12436473"/>
              <a:gd name="connsiteY4" fmla="*/ 2191117 h 4258747"/>
              <a:gd name="connsiteX5" fmla="*/ 4145491 w 12436473"/>
              <a:gd name="connsiteY5" fmla="*/ 2191117 h 4258747"/>
              <a:gd name="connsiteX6" fmla="*/ 4145491 w 12436473"/>
              <a:gd name="connsiteY6" fmla="*/ 4258747 h 4258747"/>
              <a:gd name="connsiteX7" fmla="*/ 2072746 w 12436473"/>
              <a:gd name="connsiteY7" fmla="*/ 4258747 h 4258747"/>
              <a:gd name="connsiteX8" fmla="*/ 4145491 w 12436473"/>
              <a:gd name="connsiteY8" fmla="*/ 1758443 h 4258747"/>
              <a:gd name="connsiteX9" fmla="*/ 6218236 w 12436473"/>
              <a:gd name="connsiteY9" fmla="*/ 1758443 h 4258747"/>
              <a:gd name="connsiteX10" fmla="*/ 6218236 w 12436473"/>
              <a:gd name="connsiteY10" fmla="*/ 4258747 h 4258747"/>
              <a:gd name="connsiteX11" fmla="*/ 4145491 w 12436473"/>
              <a:gd name="connsiteY11" fmla="*/ 4258747 h 4258747"/>
              <a:gd name="connsiteX12" fmla="*/ 8290982 w 12436473"/>
              <a:gd name="connsiteY12" fmla="*/ 690597 h 4258747"/>
              <a:gd name="connsiteX13" fmla="*/ 10363727 w 12436473"/>
              <a:gd name="connsiteY13" fmla="*/ 690597 h 4258747"/>
              <a:gd name="connsiteX14" fmla="*/ 10363727 w 12436473"/>
              <a:gd name="connsiteY14" fmla="*/ 4258747 h 4258747"/>
              <a:gd name="connsiteX15" fmla="*/ 8290983 w 12436473"/>
              <a:gd name="connsiteY15" fmla="*/ 4258747 h 4258747"/>
              <a:gd name="connsiteX16" fmla="*/ 8290982 w 12436473"/>
              <a:gd name="connsiteY16" fmla="*/ 4258747 h 4258747"/>
              <a:gd name="connsiteX17" fmla="*/ 6218238 w 12436473"/>
              <a:gd name="connsiteY17" fmla="*/ 4258747 h 4258747"/>
              <a:gd name="connsiteX18" fmla="*/ 6218238 w 12436473"/>
              <a:gd name="connsiteY18" fmla="*/ 1352369 h 4258747"/>
              <a:gd name="connsiteX19" fmla="*/ 8290982 w 12436473"/>
              <a:gd name="connsiteY19" fmla="*/ 1352369 h 4258747"/>
              <a:gd name="connsiteX20" fmla="*/ 10363728 w 12436473"/>
              <a:gd name="connsiteY20" fmla="*/ 0 h 4258747"/>
              <a:gd name="connsiteX21" fmla="*/ 12436473 w 12436473"/>
              <a:gd name="connsiteY21" fmla="*/ 0 h 4258747"/>
              <a:gd name="connsiteX22" fmla="*/ 12436473 w 12436473"/>
              <a:gd name="connsiteY22" fmla="*/ 4258747 h 4258747"/>
              <a:gd name="connsiteX23" fmla="*/ 10363728 w 12436473"/>
              <a:gd name="connsiteY23" fmla="*/ 4258747 h 425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36473" h="4258747">
                <a:moveTo>
                  <a:pt x="0" y="2779363"/>
                </a:moveTo>
                <a:lnTo>
                  <a:pt x="2072745" y="2779363"/>
                </a:lnTo>
                <a:lnTo>
                  <a:pt x="2072745" y="4258747"/>
                </a:lnTo>
                <a:lnTo>
                  <a:pt x="0" y="4258747"/>
                </a:lnTo>
                <a:close/>
                <a:moveTo>
                  <a:pt x="2072746" y="2191117"/>
                </a:moveTo>
                <a:lnTo>
                  <a:pt x="4145491" y="2191117"/>
                </a:lnTo>
                <a:lnTo>
                  <a:pt x="4145491" y="4258747"/>
                </a:lnTo>
                <a:lnTo>
                  <a:pt x="2072746" y="4258747"/>
                </a:lnTo>
                <a:close/>
                <a:moveTo>
                  <a:pt x="4145491" y="1758443"/>
                </a:moveTo>
                <a:lnTo>
                  <a:pt x="6218236" y="1758443"/>
                </a:lnTo>
                <a:lnTo>
                  <a:pt x="6218236" y="4258747"/>
                </a:lnTo>
                <a:lnTo>
                  <a:pt x="4145491" y="4258747"/>
                </a:lnTo>
                <a:close/>
                <a:moveTo>
                  <a:pt x="8290982" y="690597"/>
                </a:moveTo>
                <a:lnTo>
                  <a:pt x="10363727" y="690597"/>
                </a:lnTo>
                <a:lnTo>
                  <a:pt x="10363727" y="4258747"/>
                </a:lnTo>
                <a:lnTo>
                  <a:pt x="8290983" y="4258747"/>
                </a:lnTo>
                <a:lnTo>
                  <a:pt x="8290982" y="4258747"/>
                </a:lnTo>
                <a:lnTo>
                  <a:pt x="6218238" y="4258747"/>
                </a:lnTo>
                <a:lnTo>
                  <a:pt x="6218238" y="1352369"/>
                </a:lnTo>
                <a:lnTo>
                  <a:pt x="8290982" y="1352369"/>
                </a:lnTo>
                <a:close/>
                <a:moveTo>
                  <a:pt x="10363728" y="0"/>
                </a:moveTo>
                <a:lnTo>
                  <a:pt x="12436473" y="0"/>
                </a:lnTo>
                <a:lnTo>
                  <a:pt x="12436473" y="4258747"/>
                </a:lnTo>
                <a:lnTo>
                  <a:pt x="10363728" y="4258747"/>
                </a:lnTo>
                <a:close/>
              </a:path>
            </a:pathLst>
          </a:custGeom>
          <a:blipFill>
            <a:blip r:embed="rId3"/>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Freeform 108"/>
          <p:cNvSpPr/>
          <p:nvPr/>
        </p:nvSpPr>
        <p:spPr bwMode="auto">
          <a:xfrm>
            <a:off x="1" y="2735778"/>
            <a:ext cx="12436473" cy="4258747"/>
          </a:xfrm>
          <a:custGeom>
            <a:avLst/>
            <a:gdLst>
              <a:gd name="connsiteX0" fmla="*/ 0 w 12436473"/>
              <a:gd name="connsiteY0" fmla="*/ 2779363 h 4258747"/>
              <a:gd name="connsiteX1" fmla="*/ 2072745 w 12436473"/>
              <a:gd name="connsiteY1" fmla="*/ 2779363 h 4258747"/>
              <a:gd name="connsiteX2" fmla="*/ 2072745 w 12436473"/>
              <a:gd name="connsiteY2" fmla="*/ 4258747 h 4258747"/>
              <a:gd name="connsiteX3" fmla="*/ 0 w 12436473"/>
              <a:gd name="connsiteY3" fmla="*/ 4258747 h 4258747"/>
              <a:gd name="connsiteX4" fmla="*/ 2072746 w 12436473"/>
              <a:gd name="connsiteY4" fmla="*/ 2191117 h 4258747"/>
              <a:gd name="connsiteX5" fmla="*/ 4145491 w 12436473"/>
              <a:gd name="connsiteY5" fmla="*/ 2191117 h 4258747"/>
              <a:gd name="connsiteX6" fmla="*/ 4145491 w 12436473"/>
              <a:gd name="connsiteY6" fmla="*/ 4258747 h 4258747"/>
              <a:gd name="connsiteX7" fmla="*/ 2072746 w 12436473"/>
              <a:gd name="connsiteY7" fmla="*/ 4258747 h 4258747"/>
              <a:gd name="connsiteX8" fmla="*/ 4145491 w 12436473"/>
              <a:gd name="connsiteY8" fmla="*/ 1758443 h 4258747"/>
              <a:gd name="connsiteX9" fmla="*/ 6218236 w 12436473"/>
              <a:gd name="connsiteY9" fmla="*/ 1758443 h 4258747"/>
              <a:gd name="connsiteX10" fmla="*/ 6218236 w 12436473"/>
              <a:gd name="connsiteY10" fmla="*/ 4258747 h 4258747"/>
              <a:gd name="connsiteX11" fmla="*/ 4145491 w 12436473"/>
              <a:gd name="connsiteY11" fmla="*/ 4258747 h 4258747"/>
              <a:gd name="connsiteX12" fmla="*/ 8290982 w 12436473"/>
              <a:gd name="connsiteY12" fmla="*/ 690597 h 4258747"/>
              <a:gd name="connsiteX13" fmla="*/ 10363727 w 12436473"/>
              <a:gd name="connsiteY13" fmla="*/ 690597 h 4258747"/>
              <a:gd name="connsiteX14" fmla="*/ 10363727 w 12436473"/>
              <a:gd name="connsiteY14" fmla="*/ 4258747 h 4258747"/>
              <a:gd name="connsiteX15" fmla="*/ 8290983 w 12436473"/>
              <a:gd name="connsiteY15" fmla="*/ 4258747 h 4258747"/>
              <a:gd name="connsiteX16" fmla="*/ 8290982 w 12436473"/>
              <a:gd name="connsiteY16" fmla="*/ 4258747 h 4258747"/>
              <a:gd name="connsiteX17" fmla="*/ 6218238 w 12436473"/>
              <a:gd name="connsiteY17" fmla="*/ 4258747 h 4258747"/>
              <a:gd name="connsiteX18" fmla="*/ 6218238 w 12436473"/>
              <a:gd name="connsiteY18" fmla="*/ 1352369 h 4258747"/>
              <a:gd name="connsiteX19" fmla="*/ 8290982 w 12436473"/>
              <a:gd name="connsiteY19" fmla="*/ 1352369 h 4258747"/>
              <a:gd name="connsiteX20" fmla="*/ 10363728 w 12436473"/>
              <a:gd name="connsiteY20" fmla="*/ 0 h 4258747"/>
              <a:gd name="connsiteX21" fmla="*/ 12436473 w 12436473"/>
              <a:gd name="connsiteY21" fmla="*/ 0 h 4258747"/>
              <a:gd name="connsiteX22" fmla="*/ 12436473 w 12436473"/>
              <a:gd name="connsiteY22" fmla="*/ 4258747 h 4258747"/>
              <a:gd name="connsiteX23" fmla="*/ 10363728 w 12436473"/>
              <a:gd name="connsiteY23" fmla="*/ 4258747 h 425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36473" h="4258747">
                <a:moveTo>
                  <a:pt x="0" y="2779363"/>
                </a:moveTo>
                <a:lnTo>
                  <a:pt x="2072745" y="2779363"/>
                </a:lnTo>
                <a:lnTo>
                  <a:pt x="2072745" y="4258747"/>
                </a:lnTo>
                <a:lnTo>
                  <a:pt x="0" y="4258747"/>
                </a:lnTo>
                <a:close/>
                <a:moveTo>
                  <a:pt x="2072746" y="2191117"/>
                </a:moveTo>
                <a:lnTo>
                  <a:pt x="4145491" y="2191117"/>
                </a:lnTo>
                <a:lnTo>
                  <a:pt x="4145491" y="4258747"/>
                </a:lnTo>
                <a:lnTo>
                  <a:pt x="2072746" y="4258747"/>
                </a:lnTo>
                <a:close/>
                <a:moveTo>
                  <a:pt x="4145491" y="1758443"/>
                </a:moveTo>
                <a:lnTo>
                  <a:pt x="6218236" y="1758443"/>
                </a:lnTo>
                <a:lnTo>
                  <a:pt x="6218236" y="4258747"/>
                </a:lnTo>
                <a:lnTo>
                  <a:pt x="4145491" y="4258747"/>
                </a:lnTo>
                <a:close/>
                <a:moveTo>
                  <a:pt x="8290982" y="690597"/>
                </a:moveTo>
                <a:lnTo>
                  <a:pt x="10363727" y="690597"/>
                </a:lnTo>
                <a:lnTo>
                  <a:pt x="10363727" y="4258747"/>
                </a:lnTo>
                <a:lnTo>
                  <a:pt x="8290983" y="4258747"/>
                </a:lnTo>
                <a:lnTo>
                  <a:pt x="8290982" y="4258747"/>
                </a:lnTo>
                <a:lnTo>
                  <a:pt x="6218238" y="4258747"/>
                </a:lnTo>
                <a:lnTo>
                  <a:pt x="6218238" y="1352369"/>
                </a:lnTo>
                <a:lnTo>
                  <a:pt x="8290982" y="1352369"/>
                </a:lnTo>
                <a:close/>
                <a:moveTo>
                  <a:pt x="10363728" y="0"/>
                </a:moveTo>
                <a:lnTo>
                  <a:pt x="12436473" y="0"/>
                </a:lnTo>
                <a:lnTo>
                  <a:pt x="12436473" y="4258747"/>
                </a:lnTo>
                <a:lnTo>
                  <a:pt x="10363728" y="4258747"/>
                </a:lnTo>
                <a:close/>
              </a:path>
            </a:pathLst>
          </a:custGeom>
          <a:solidFill>
            <a:schemeClr val="bg2">
              <a:lumMod val="1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Title 2"/>
          <p:cNvSpPr>
            <a:spLocks noGrp="1"/>
          </p:cNvSpPr>
          <p:nvPr>
            <p:ph type="title"/>
          </p:nvPr>
        </p:nvSpPr>
        <p:spPr>
          <a:xfrm>
            <a:off x="274639" y="295274"/>
            <a:ext cx="7958843" cy="914641"/>
          </a:xfrm>
        </p:spPr>
        <p:txBody>
          <a:bodyPr/>
          <a:lstStyle/>
          <a:p>
            <a:r>
              <a:rPr lang="en-US" dirty="0"/>
              <a:t>Windows 10 is your foundation </a:t>
            </a:r>
            <a:br>
              <a:rPr lang="en-US" dirty="0"/>
            </a:br>
            <a:r>
              <a:rPr lang="en-US" dirty="0"/>
              <a:t>for services revenue</a:t>
            </a:r>
            <a:endParaRPr lang="en-US" sz="2400" dirty="0">
              <a:gradFill>
                <a:gsLst>
                  <a:gs pos="0">
                    <a:schemeClr val="accent2"/>
                  </a:gs>
                  <a:gs pos="100000">
                    <a:schemeClr val="accent2"/>
                  </a:gs>
                </a:gsLst>
                <a:lin ang="5400000" scaled="0"/>
              </a:gradFill>
            </a:endParaRPr>
          </a:p>
        </p:txBody>
      </p:sp>
      <p:grpSp>
        <p:nvGrpSpPr>
          <p:cNvPr id="93" name="Group 92"/>
          <p:cNvGrpSpPr/>
          <p:nvPr/>
        </p:nvGrpSpPr>
        <p:grpSpPr>
          <a:xfrm>
            <a:off x="2072739" y="2288280"/>
            <a:ext cx="2133450" cy="998565"/>
            <a:chOff x="122387" y="1930860"/>
            <a:chExt cx="2133450" cy="998565"/>
          </a:xfrm>
        </p:grpSpPr>
        <p:sp>
          <p:nvSpPr>
            <p:cNvPr id="95" name="Freeform 94"/>
            <p:cNvSpPr/>
            <p:nvPr/>
          </p:nvSpPr>
          <p:spPr bwMode="auto">
            <a:xfrm rot="10800000">
              <a:off x="960437" y="2658455"/>
              <a:ext cx="314325" cy="270970"/>
            </a:xfrm>
            <a:custGeom>
              <a:avLst/>
              <a:gdLst>
                <a:gd name="connsiteX0" fmla="*/ 339548 w 679095"/>
                <a:gd name="connsiteY0" fmla="*/ 0 h 585427"/>
                <a:gd name="connsiteX1" fmla="*/ 679095 w 679095"/>
                <a:gd name="connsiteY1" fmla="*/ 585427 h 585427"/>
                <a:gd name="connsiteX2" fmla="*/ 579135 w 679095"/>
                <a:gd name="connsiteY2" fmla="*/ 585427 h 585427"/>
                <a:gd name="connsiteX3" fmla="*/ 339548 w 679095"/>
                <a:gd name="connsiteY3" fmla="*/ 172345 h 585427"/>
                <a:gd name="connsiteX4" fmla="*/ 99960 w 679095"/>
                <a:gd name="connsiteY4" fmla="*/ 585427 h 585427"/>
                <a:gd name="connsiteX5" fmla="*/ 0 w 679095"/>
                <a:gd name="connsiteY5" fmla="*/ 585427 h 585427"/>
                <a:gd name="connsiteX6" fmla="*/ 339548 w 679095"/>
                <a:gd name="connsiteY6" fmla="*/ 0 h 58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95" h="585427">
                  <a:moveTo>
                    <a:pt x="339548" y="0"/>
                  </a:moveTo>
                  <a:lnTo>
                    <a:pt x="679095" y="585427"/>
                  </a:lnTo>
                  <a:lnTo>
                    <a:pt x="579135" y="585427"/>
                  </a:lnTo>
                  <a:lnTo>
                    <a:pt x="339548" y="172345"/>
                  </a:lnTo>
                  <a:lnTo>
                    <a:pt x="99960" y="585427"/>
                  </a:lnTo>
                  <a:lnTo>
                    <a:pt x="0" y="585427"/>
                  </a:lnTo>
                  <a:lnTo>
                    <a:pt x="33954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00" name="Straight Connector 99"/>
            <p:cNvCxnSpPr/>
            <p:nvPr/>
          </p:nvCxnSpPr>
          <p:spPr>
            <a:xfrm>
              <a:off x="1245163" y="2672744"/>
              <a:ext cx="782074" cy="0"/>
            </a:xfrm>
            <a:prstGeom prst="line">
              <a:avLst/>
            </a:prstGeom>
            <a:ln w="38100" cap="sq">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292627" y="2672744"/>
              <a:ext cx="712215"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122387" y="1930860"/>
              <a:ext cx="2133450" cy="7940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t>Device </a:t>
              </a:r>
              <a:b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br>
              <a: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t>refresh</a:t>
              </a:r>
            </a:p>
          </p:txBody>
        </p:sp>
      </p:grpSp>
      <p:sp>
        <p:nvSpPr>
          <p:cNvPr id="17" name="Rectangle 16"/>
          <p:cNvSpPr/>
          <p:nvPr/>
        </p:nvSpPr>
        <p:spPr bwMode="auto">
          <a:xfrm>
            <a:off x="4789664" y="5610325"/>
            <a:ext cx="5009974" cy="112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chemeClr val="bg1"/>
                    </a:gs>
                    <a:gs pos="100000">
                      <a:schemeClr val="bg1"/>
                    </a:gs>
                  </a:gsLst>
                </a:gradFill>
                <a:effectLst/>
                <a:uLnTx/>
                <a:uFillTx/>
                <a:latin typeface="+mj-lt"/>
              </a:rPr>
              <a:t>PARTNER REVENUE BUILT ON WINDOWS 10</a:t>
            </a:r>
          </a:p>
        </p:txBody>
      </p:sp>
      <p:sp>
        <p:nvSpPr>
          <p:cNvPr id="114" name="TextBox 113"/>
          <p:cNvSpPr txBox="1"/>
          <p:nvPr/>
        </p:nvSpPr>
        <p:spPr>
          <a:xfrm>
            <a:off x="0" y="5522907"/>
            <a:ext cx="1448860" cy="412292"/>
          </a:xfrm>
          <a:prstGeom prst="rect">
            <a:avLst/>
          </a:prstGeom>
          <a:noFill/>
          <a:ln w="19050">
            <a:noFill/>
          </a:ln>
        </p:spPr>
        <p:txBody>
          <a:bodyPr wrap="none" lIns="182880" tIns="0" rIns="0" bIns="0" rtlCol="0" anchor="ctr">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00000">
                      <a:schemeClr val="bg1"/>
                    </a:gs>
                    <a:gs pos="0">
                      <a:schemeClr val="bg1"/>
                    </a:gs>
                  </a:gsLst>
                  <a:lin ang="5400000" scaled="0"/>
                </a:gradFill>
                <a:effectLst/>
                <a:uLnTx/>
                <a:uFillTx/>
                <a:latin typeface="Segoe UI" panose="020B0502040204020203" pitchFamily="34" charset="0"/>
                <a:cs typeface="Segoe UI" panose="020B0502040204020203" pitchFamily="34" charset="0"/>
              </a:rPr>
              <a:t>20–30% margin</a:t>
            </a:r>
          </a:p>
        </p:txBody>
      </p:sp>
      <p:grpSp>
        <p:nvGrpSpPr>
          <p:cNvPr id="19" name="Group 18"/>
          <p:cNvGrpSpPr/>
          <p:nvPr/>
        </p:nvGrpSpPr>
        <p:grpSpPr>
          <a:xfrm>
            <a:off x="2027237" y="4923426"/>
            <a:ext cx="2179060" cy="814928"/>
            <a:chOff x="2072745" y="4923426"/>
            <a:chExt cx="2179060" cy="814928"/>
          </a:xfrm>
        </p:grpSpPr>
        <p:sp>
          <p:nvSpPr>
            <p:cNvPr id="141" name="TextBox 140"/>
            <p:cNvSpPr txBox="1"/>
            <p:nvPr/>
          </p:nvSpPr>
          <p:spPr>
            <a:xfrm>
              <a:off x="2072746" y="4923426"/>
              <a:ext cx="1448860" cy="412292"/>
            </a:xfrm>
            <a:prstGeom prst="rect">
              <a:avLst/>
            </a:prstGeom>
            <a:noFill/>
            <a:ln w="19050">
              <a:noFill/>
            </a:ln>
          </p:spPr>
          <p:txBody>
            <a:bodyPr wrap="none" lIns="182880" tIns="0" rIns="0" bIns="0" rtlCol="0" anchor="ctr">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00000">
                        <a:schemeClr val="bg1"/>
                      </a:gs>
                      <a:gs pos="0">
                        <a:schemeClr val="bg1"/>
                      </a:gs>
                    </a:gsLst>
                    <a:lin ang="5400000" scaled="0"/>
                  </a:gradFill>
                  <a:effectLst/>
                  <a:uLnTx/>
                  <a:uFillTx/>
                  <a:latin typeface="Segoe UI" panose="020B0502040204020203" pitchFamily="34" charset="0"/>
                  <a:cs typeface="Segoe UI" panose="020B0502040204020203" pitchFamily="34" charset="0"/>
                </a:rPr>
                <a:t>5–15% margin</a:t>
              </a:r>
            </a:p>
          </p:txBody>
        </p:sp>
        <p:sp>
          <p:nvSpPr>
            <p:cNvPr id="142" name="TextBox 141"/>
            <p:cNvSpPr txBox="1"/>
            <p:nvPr/>
          </p:nvSpPr>
          <p:spPr>
            <a:xfrm>
              <a:off x="2072745" y="5326062"/>
              <a:ext cx="2179060" cy="412292"/>
            </a:xfrm>
            <a:prstGeom prst="rect">
              <a:avLst/>
            </a:prstGeom>
            <a:noFill/>
            <a:ln w="19050">
              <a:noFill/>
            </a:ln>
          </p:spPr>
          <p:txBody>
            <a:bodyPr wrap="square" lIns="182880" tIns="0" rIns="0" bIns="0" rtlCol="0" anchor="ctr">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00000">
                        <a:schemeClr val="bg1"/>
                      </a:gs>
                      <a:gs pos="0">
                        <a:schemeClr val="bg1"/>
                      </a:gs>
                    </a:gsLst>
                    <a:lin ang="5400000" scaled="0"/>
                  </a:gradFill>
                  <a:effectLst/>
                  <a:uLnTx/>
                  <a:uFillTx/>
                  <a:latin typeface="Segoe UI" panose="020B0502040204020203" pitchFamily="34" charset="0"/>
                  <a:cs typeface="Segoe UI" panose="020B0502040204020203" pitchFamily="34" charset="0"/>
                </a:rPr>
                <a:t>20–30% margin bundled as  monthly managed service</a:t>
              </a:r>
            </a:p>
          </p:txBody>
        </p:sp>
      </p:grpSp>
      <p:sp>
        <p:nvSpPr>
          <p:cNvPr id="143" name="TextBox 142"/>
          <p:cNvSpPr txBox="1"/>
          <p:nvPr/>
        </p:nvSpPr>
        <p:spPr>
          <a:xfrm>
            <a:off x="4145492" y="4506487"/>
            <a:ext cx="1448860" cy="412292"/>
          </a:xfrm>
          <a:prstGeom prst="rect">
            <a:avLst/>
          </a:prstGeom>
          <a:noFill/>
          <a:ln w="19050">
            <a:noFill/>
          </a:ln>
        </p:spPr>
        <p:txBody>
          <a:bodyPr wrap="none" lIns="182880" tIns="0" rIns="0" bIns="0" rtlCol="0" anchor="ctr">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00000">
                      <a:schemeClr val="bg1"/>
                    </a:gs>
                    <a:gs pos="0">
                      <a:schemeClr val="bg1"/>
                    </a:gs>
                  </a:gsLst>
                  <a:lin ang="5400000" scaled="0"/>
                </a:gradFill>
                <a:effectLst/>
                <a:uLnTx/>
                <a:uFillTx/>
                <a:latin typeface="Segoe UI" panose="020B0502040204020203" pitchFamily="34" charset="0"/>
                <a:cs typeface="Segoe UI" panose="020B0502040204020203" pitchFamily="34" charset="0"/>
              </a:rPr>
              <a:t>30–40% margin</a:t>
            </a:r>
          </a:p>
        </p:txBody>
      </p:sp>
      <p:sp>
        <p:nvSpPr>
          <p:cNvPr id="144" name="TextBox 143"/>
          <p:cNvSpPr txBox="1"/>
          <p:nvPr/>
        </p:nvSpPr>
        <p:spPr>
          <a:xfrm>
            <a:off x="6218237" y="4093432"/>
            <a:ext cx="1448860" cy="412292"/>
          </a:xfrm>
          <a:prstGeom prst="rect">
            <a:avLst/>
          </a:prstGeom>
          <a:noFill/>
          <a:ln w="19050">
            <a:noFill/>
          </a:ln>
        </p:spPr>
        <p:txBody>
          <a:bodyPr wrap="none" lIns="182880" tIns="0" rIns="0" bIns="0" rtlCol="0" anchor="ctr">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00000">
                      <a:schemeClr val="bg1"/>
                    </a:gs>
                    <a:gs pos="0">
                      <a:schemeClr val="bg1"/>
                    </a:gs>
                  </a:gsLst>
                  <a:lin ang="5400000" scaled="0"/>
                </a:gradFill>
                <a:effectLst/>
                <a:uLnTx/>
                <a:uFillTx/>
                <a:latin typeface="Segoe UI" panose="020B0502040204020203" pitchFamily="34" charset="0"/>
                <a:cs typeface="Segoe UI" panose="020B0502040204020203" pitchFamily="34" charset="0"/>
              </a:rPr>
              <a:t>40–50% margin</a:t>
            </a:r>
          </a:p>
        </p:txBody>
      </p:sp>
      <p:sp>
        <p:nvSpPr>
          <p:cNvPr id="145" name="TextBox 144"/>
          <p:cNvSpPr txBox="1"/>
          <p:nvPr/>
        </p:nvSpPr>
        <p:spPr>
          <a:xfrm>
            <a:off x="8290982" y="3424720"/>
            <a:ext cx="1448860" cy="412292"/>
          </a:xfrm>
          <a:prstGeom prst="rect">
            <a:avLst/>
          </a:prstGeom>
          <a:noFill/>
          <a:ln w="19050">
            <a:noFill/>
          </a:ln>
        </p:spPr>
        <p:txBody>
          <a:bodyPr wrap="none" lIns="182880" tIns="0" rIns="0" bIns="0" rtlCol="0" anchor="ctr">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00000">
                      <a:schemeClr val="bg1"/>
                    </a:gs>
                    <a:gs pos="0">
                      <a:schemeClr val="bg1"/>
                    </a:gs>
                  </a:gsLst>
                  <a:lin ang="5400000" scaled="0"/>
                </a:gradFill>
                <a:effectLst/>
                <a:uLnTx/>
                <a:uFillTx/>
                <a:latin typeface="Segoe UI" panose="020B0502040204020203" pitchFamily="34" charset="0"/>
                <a:cs typeface="Segoe UI" panose="020B0502040204020203" pitchFamily="34" charset="0"/>
              </a:rPr>
              <a:t>30–40% margin</a:t>
            </a:r>
          </a:p>
        </p:txBody>
      </p:sp>
      <p:grpSp>
        <p:nvGrpSpPr>
          <p:cNvPr id="20" name="Group 19"/>
          <p:cNvGrpSpPr/>
          <p:nvPr/>
        </p:nvGrpSpPr>
        <p:grpSpPr>
          <a:xfrm>
            <a:off x="10378581" y="2739068"/>
            <a:ext cx="1997197" cy="647648"/>
            <a:chOff x="10378581" y="2739068"/>
            <a:chExt cx="1997197" cy="647648"/>
          </a:xfrm>
        </p:grpSpPr>
        <p:sp>
          <p:nvSpPr>
            <p:cNvPr id="146" name="TextBox 145"/>
            <p:cNvSpPr txBox="1"/>
            <p:nvPr/>
          </p:nvSpPr>
          <p:spPr>
            <a:xfrm>
              <a:off x="10378581" y="2739068"/>
              <a:ext cx="1997197" cy="412292"/>
            </a:xfrm>
            <a:prstGeom prst="rect">
              <a:avLst/>
            </a:prstGeom>
            <a:noFill/>
            <a:ln w="19050">
              <a:noFill/>
            </a:ln>
          </p:spPr>
          <p:txBody>
            <a:bodyPr wrap="none" lIns="182880" tIns="0" rIns="0" bIns="0" rtlCol="0" anchor="ctr">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00000">
                        <a:schemeClr val="bg1"/>
                      </a:gs>
                      <a:gs pos="0">
                        <a:schemeClr val="bg1"/>
                      </a:gs>
                    </a:gsLst>
                    <a:lin ang="5400000" scaled="0"/>
                  </a:gradFill>
                  <a:effectLst/>
                  <a:uLnTx/>
                  <a:uFillTx/>
                  <a:latin typeface="Segoe UI" panose="020B0502040204020203" pitchFamily="34" charset="0"/>
                  <a:cs typeface="Segoe UI" panose="020B0502040204020203" pitchFamily="34" charset="0"/>
                </a:rPr>
                <a:t>30–40% project margin</a:t>
              </a:r>
            </a:p>
          </p:txBody>
        </p:sp>
        <p:sp>
          <p:nvSpPr>
            <p:cNvPr id="147" name="TextBox 146"/>
            <p:cNvSpPr txBox="1"/>
            <p:nvPr/>
          </p:nvSpPr>
          <p:spPr>
            <a:xfrm>
              <a:off x="10378581" y="2974424"/>
              <a:ext cx="1997197" cy="412292"/>
            </a:xfrm>
            <a:prstGeom prst="rect">
              <a:avLst/>
            </a:prstGeom>
            <a:noFill/>
            <a:ln w="19050">
              <a:noFill/>
            </a:ln>
          </p:spPr>
          <p:txBody>
            <a:bodyPr wrap="none" lIns="182880" tIns="0" rIns="0" bIns="0" rtlCol="0" anchor="ctr">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00000">
                        <a:schemeClr val="bg1"/>
                      </a:gs>
                      <a:gs pos="0">
                        <a:schemeClr val="bg1"/>
                      </a:gs>
                    </a:gsLst>
                    <a:lin ang="5400000" scaled="0"/>
                  </a:gradFill>
                  <a:effectLst/>
                  <a:uLnTx/>
                  <a:uFillTx/>
                  <a:latin typeface="Segoe UI" panose="020B0502040204020203" pitchFamily="34" charset="0"/>
                  <a:cs typeface="Segoe UI" panose="020B0502040204020203" pitchFamily="34" charset="0"/>
                </a:rPr>
                <a:t>40–60% IP margin</a:t>
              </a:r>
            </a:p>
          </p:txBody>
        </p:sp>
      </p:grpSp>
      <p:grpSp>
        <p:nvGrpSpPr>
          <p:cNvPr id="152" name="Group 151"/>
          <p:cNvGrpSpPr/>
          <p:nvPr/>
        </p:nvGrpSpPr>
        <p:grpSpPr>
          <a:xfrm>
            <a:off x="-3216" y="2389165"/>
            <a:ext cx="2133450" cy="1522002"/>
            <a:chOff x="122387" y="1407423"/>
            <a:chExt cx="2133450" cy="1522002"/>
          </a:xfrm>
        </p:grpSpPr>
        <p:sp>
          <p:nvSpPr>
            <p:cNvPr id="153" name="Freeform 152"/>
            <p:cNvSpPr/>
            <p:nvPr/>
          </p:nvSpPr>
          <p:spPr bwMode="auto">
            <a:xfrm rot="10800000">
              <a:off x="960437" y="2658455"/>
              <a:ext cx="314325" cy="270970"/>
            </a:xfrm>
            <a:custGeom>
              <a:avLst/>
              <a:gdLst>
                <a:gd name="connsiteX0" fmla="*/ 339548 w 679095"/>
                <a:gd name="connsiteY0" fmla="*/ 0 h 585427"/>
                <a:gd name="connsiteX1" fmla="*/ 679095 w 679095"/>
                <a:gd name="connsiteY1" fmla="*/ 585427 h 585427"/>
                <a:gd name="connsiteX2" fmla="*/ 579135 w 679095"/>
                <a:gd name="connsiteY2" fmla="*/ 585427 h 585427"/>
                <a:gd name="connsiteX3" fmla="*/ 339548 w 679095"/>
                <a:gd name="connsiteY3" fmla="*/ 172345 h 585427"/>
                <a:gd name="connsiteX4" fmla="*/ 99960 w 679095"/>
                <a:gd name="connsiteY4" fmla="*/ 585427 h 585427"/>
                <a:gd name="connsiteX5" fmla="*/ 0 w 679095"/>
                <a:gd name="connsiteY5" fmla="*/ 585427 h 585427"/>
                <a:gd name="connsiteX6" fmla="*/ 339548 w 679095"/>
                <a:gd name="connsiteY6" fmla="*/ 0 h 58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95" h="585427">
                  <a:moveTo>
                    <a:pt x="339548" y="0"/>
                  </a:moveTo>
                  <a:lnTo>
                    <a:pt x="679095" y="585427"/>
                  </a:lnTo>
                  <a:lnTo>
                    <a:pt x="579135" y="585427"/>
                  </a:lnTo>
                  <a:lnTo>
                    <a:pt x="339548" y="172345"/>
                  </a:lnTo>
                  <a:lnTo>
                    <a:pt x="99960" y="585427"/>
                  </a:lnTo>
                  <a:lnTo>
                    <a:pt x="0" y="585427"/>
                  </a:lnTo>
                  <a:lnTo>
                    <a:pt x="33954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4" name="Straight Connector 153"/>
            <p:cNvCxnSpPr/>
            <p:nvPr/>
          </p:nvCxnSpPr>
          <p:spPr>
            <a:xfrm>
              <a:off x="1245163" y="2672744"/>
              <a:ext cx="782074" cy="0"/>
            </a:xfrm>
            <a:prstGeom prst="line">
              <a:avLst/>
            </a:prstGeom>
            <a:ln w="38100" cap="sq">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292627" y="2672744"/>
              <a:ext cx="712215"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122387" y="1407423"/>
              <a:ext cx="2133450"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t>Windows 10 momentum/</a:t>
              </a:r>
              <a:b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br>
              <a: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t>customer </a:t>
              </a:r>
              <a:b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br>
              <a: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t>interest</a:t>
              </a:r>
            </a:p>
          </p:txBody>
        </p:sp>
      </p:grpSp>
      <p:sp>
        <p:nvSpPr>
          <p:cNvPr id="135" name="TextBox 134"/>
          <p:cNvSpPr txBox="1"/>
          <p:nvPr/>
        </p:nvSpPr>
        <p:spPr>
          <a:xfrm>
            <a:off x="4192182" y="1813665"/>
            <a:ext cx="4159192" cy="738664"/>
          </a:xfrm>
          <a:prstGeom prst="rect">
            <a:avLst/>
          </a:prstGeom>
          <a:noFill/>
        </p:spPr>
        <p:txBody>
          <a:bodyPr wrap="square" lIns="182880" tIns="146304" rIns="182880" bIns="146304" rtlCol="0">
            <a:sp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accent5"/>
                    </a:gs>
                    <a:gs pos="100000">
                      <a:schemeClr val="accent5"/>
                    </a:gs>
                  </a:gsLst>
                  <a:lin ang="5400000" scaled="0"/>
                </a:gradFill>
                <a:effectLst/>
                <a:uLnTx/>
                <a:uFillTx/>
                <a:ea typeface="Segoe UI" pitchFamily="34" charset="0"/>
                <a:cs typeface="Segoe UI" pitchFamily="34" charset="0"/>
              </a:rPr>
              <a:t>PARTNER MANAGED RECURRING </a:t>
            </a:r>
            <a:br>
              <a:rPr kumimoji="0" lang="en-US" sz="1600" b="0" i="0" u="none" strike="noStrike" kern="0" cap="none" spc="0" normalizeH="0" baseline="0" noProof="0" dirty="0">
                <a:ln>
                  <a:noFill/>
                </a:ln>
                <a:gradFill>
                  <a:gsLst>
                    <a:gs pos="0">
                      <a:schemeClr val="accent5"/>
                    </a:gs>
                    <a:gs pos="100000">
                      <a:schemeClr val="accent5"/>
                    </a:gs>
                  </a:gsLst>
                  <a:lin ang="5400000" scaled="0"/>
                </a:gradFill>
                <a:effectLst/>
                <a:uLnTx/>
                <a:uFillTx/>
                <a:ea typeface="Segoe UI" pitchFamily="34" charset="0"/>
                <a:cs typeface="Segoe UI" pitchFamily="34" charset="0"/>
              </a:rPr>
            </a:br>
            <a:r>
              <a:rPr kumimoji="0" lang="en-US" sz="1600" b="0" i="0" u="none" strike="noStrike" kern="0" cap="none" spc="0" normalizeH="0" baseline="0" noProof="0" dirty="0">
                <a:ln>
                  <a:noFill/>
                </a:ln>
                <a:gradFill>
                  <a:gsLst>
                    <a:gs pos="0">
                      <a:schemeClr val="accent5"/>
                    </a:gs>
                    <a:gs pos="100000">
                      <a:schemeClr val="accent5"/>
                    </a:gs>
                  </a:gsLst>
                  <a:lin ang="5400000" scaled="0"/>
                </a:gradFill>
                <a:effectLst/>
                <a:uLnTx/>
                <a:uFillTx/>
                <a:ea typeface="Segoe UI" pitchFamily="34" charset="0"/>
                <a:cs typeface="Segoe UI" pitchFamily="34" charset="0"/>
              </a:rPr>
              <a:t>REVENUE IS PRIMARY GROWTH DRIVER</a:t>
            </a:r>
          </a:p>
        </p:txBody>
      </p:sp>
      <p:cxnSp>
        <p:nvCxnSpPr>
          <p:cNvPr id="4" name="Straight Connector 3"/>
          <p:cNvCxnSpPr/>
          <p:nvPr/>
        </p:nvCxnSpPr>
        <p:spPr>
          <a:xfrm>
            <a:off x="4145492" y="2995613"/>
            <a:ext cx="0" cy="3998912"/>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45491" y="2995613"/>
            <a:ext cx="2072746" cy="0"/>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18237" y="2603134"/>
            <a:ext cx="0" cy="392479"/>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7764" y="2603134"/>
            <a:ext cx="2072746" cy="0"/>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8300510" y="1963465"/>
            <a:ext cx="0" cy="621939"/>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305835" y="1961511"/>
            <a:ext cx="2072746" cy="0"/>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378581" y="1961511"/>
            <a:ext cx="0" cy="5033014"/>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09" idx="6"/>
          </p:cNvCxnSpPr>
          <p:nvPr/>
        </p:nvCxnSpPr>
        <p:spPr>
          <a:xfrm flipH="1">
            <a:off x="4145492" y="6994525"/>
            <a:ext cx="6233090" cy="0"/>
          </a:xfrm>
          <a:prstGeom prst="line">
            <a:avLst/>
          </a:prstGeom>
          <a:ln w="381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0051254" y="3988653"/>
            <a:ext cx="2385220" cy="3005872"/>
            <a:chOff x="0" y="1896082"/>
            <a:chExt cx="2385220" cy="3005872"/>
          </a:xfrm>
        </p:grpSpPr>
        <p:grpSp>
          <p:nvGrpSpPr>
            <p:cNvPr id="15" name="Group 14"/>
            <p:cNvGrpSpPr/>
            <p:nvPr/>
          </p:nvGrpSpPr>
          <p:grpSpPr>
            <a:xfrm>
              <a:off x="27137" y="2229343"/>
              <a:ext cx="2133450" cy="1487144"/>
              <a:chOff x="122387" y="1442281"/>
              <a:chExt cx="2133450" cy="1487144"/>
            </a:xfrm>
          </p:grpSpPr>
          <p:sp>
            <p:nvSpPr>
              <p:cNvPr id="78" name="Freeform 77"/>
              <p:cNvSpPr/>
              <p:nvPr/>
            </p:nvSpPr>
            <p:spPr bwMode="auto">
              <a:xfrm rot="10800000">
                <a:off x="960437" y="2658455"/>
                <a:ext cx="314325" cy="270970"/>
              </a:xfrm>
              <a:custGeom>
                <a:avLst/>
                <a:gdLst>
                  <a:gd name="connsiteX0" fmla="*/ 339548 w 679095"/>
                  <a:gd name="connsiteY0" fmla="*/ 0 h 585427"/>
                  <a:gd name="connsiteX1" fmla="*/ 679095 w 679095"/>
                  <a:gd name="connsiteY1" fmla="*/ 585427 h 585427"/>
                  <a:gd name="connsiteX2" fmla="*/ 579135 w 679095"/>
                  <a:gd name="connsiteY2" fmla="*/ 585427 h 585427"/>
                  <a:gd name="connsiteX3" fmla="*/ 339548 w 679095"/>
                  <a:gd name="connsiteY3" fmla="*/ 172345 h 585427"/>
                  <a:gd name="connsiteX4" fmla="*/ 99960 w 679095"/>
                  <a:gd name="connsiteY4" fmla="*/ 585427 h 585427"/>
                  <a:gd name="connsiteX5" fmla="*/ 0 w 679095"/>
                  <a:gd name="connsiteY5" fmla="*/ 585427 h 585427"/>
                  <a:gd name="connsiteX6" fmla="*/ 339548 w 679095"/>
                  <a:gd name="connsiteY6" fmla="*/ 0 h 58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95" h="585427">
                    <a:moveTo>
                      <a:pt x="339548" y="0"/>
                    </a:moveTo>
                    <a:lnTo>
                      <a:pt x="679095" y="585427"/>
                    </a:lnTo>
                    <a:lnTo>
                      <a:pt x="579135" y="585427"/>
                    </a:lnTo>
                    <a:lnTo>
                      <a:pt x="339548" y="172345"/>
                    </a:lnTo>
                    <a:lnTo>
                      <a:pt x="99960" y="585427"/>
                    </a:lnTo>
                    <a:lnTo>
                      <a:pt x="0" y="585427"/>
                    </a:lnTo>
                    <a:lnTo>
                      <a:pt x="33954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8" name="Straight Connector 7"/>
              <p:cNvCxnSpPr/>
              <p:nvPr/>
            </p:nvCxnSpPr>
            <p:spPr>
              <a:xfrm>
                <a:off x="1245163" y="2672744"/>
                <a:ext cx="782074" cy="0"/>
              </a:xfrm>
              <a:prstGeom prst="line">
                <a:avLst/>
              </a:prstGeom>
              <a:ln w="38100" cap="sq">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92627" y="2672744"/>
                <a:ext cx="712215"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2387" y="1442281"/>
                <a:ext cx="2133450"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t>Windows 10 momentum/</a:t>
                </a:r>
                <a:b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br>
                <a: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t>customer </a:t>
                </a:r>
                <a:b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br>
                <a:r>
                  <a:rPr kumimoji="0" lang="en-US" sz="1800" b="0" i="0" u="none" strike="noStrike" kern="0" cap="none" spc="0" normalizeH="0" baseline="0" noProof="0" dirty="0">
                    <a:ln>
                      <a:noFill/>
                    </a:ln>
                    <a:gradFill>
                      <a:gsLst>
                        <a:gs pos="0">
                          <a:schemeClr val="accent2"/>
                        </a:gs>
                        <a:gs pos="100000">
                          <a:schemeClr val="accent2"/>
                        </a:gs>
                      </a:gsLst>
                      <a:lin ang="5400000" scaled="0"/>
                    </a:gradFill>
                    <a:effectLst/>
                    <a:uLnTx/>
                    <a:uFillTx/>
                    <a:ea typeface="Segoe UI" pitchFamily="34" charset="0"/>
                  </a:rPr>
                  <a:t>interest</a:t>
                </a:r>
                <a:endPar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grpSp>
        <p:sp>
          <p:nvSpPr>
            <p:cNvPr id="148" name="Rectangle 147"/>
            <p:cNvSpPr/>
            <p:nvPr/>
          </p:nvSpPr>
          <p:spPr bwMode="auto">
            <a:xfrm>
              <a:off x="0" y="1896082"/>
              <a:ext cx="2385220" cy="30058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9" name="TextBox 148"/>
            <p:cNvSpPr txBox="1"/>
            <p:nvPr/>
          </p:nvSpPr>
          <p:spPr>
            <a:xfrm>
              <a:off x="60578" y="2388694"/>
              <a:ext cx="2263946" cy="2218043"/>
            </a:xfrm>
            <a:prstGeom prst="rect">
              <a:avLst/>
            </a:prstGeom>
            <a:noFill/>
          </p:spPr>
          <p:txBody>
            <a:bodyPr wrap="square" lIns="182880" tIns="146304" rIns="182880" bIns="146304" rtlCol="0">
              <a:spAutoFit/>
            </a:bodyPr>
            <a:lstStyle/>
            <a:p>
              <a:pPr marL="57150" marR="0" lvl="0" indent="-5715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rPr>
                <a:t>“Windows 10 unlocks cloud profitability. Without Windows 10 we won’t have a successful cloud business”</a:t>
              </a:r>
            </a:p>
            <a:p>
              <a:pPr marL="57150" marR="0" lvl="0" indent="0" defTabSz="914400" eaLnBrk="1" fontAlgn="auto" latinLnBrk="0" hangingPunct="1">
                <a:lnSpc>
                  <a:spcPct val="90000"/>
                </a:lnSpc>
                <a:spcBef>
                  <a:spcPts val="1000"/>
                </a:spcBef>
                <a:spcAft>
                  <a:spcPts val="600"/>
                </a:spcAft>
                <a:buClrTx/>
                <a:buSzTx/>
                <a:buFontTx/>
                <a:buNone/>
                <a:tabLst/>
                <a:defRPr/>
              </a:pP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CHRIS HERTZ – FOUNDER</a:t>
              </a:r>
            </a:p>
          </p:txBody>
        </p:sp>
        <p:pic>
          <p:nvPicPr>
            <p:cNvPr id="151" name="Picture 15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81066" y="2139293"/>
              <a:ext cx="1569442" cy="210036"/>
            </a:xfrm>
            <a:prstGeom prst="rect">
              <a:avLst/>
            </a:prstGeom>
          </p:spPr>
        </p:pic>
      </p:grpSp>
    </p:spTree>
    <p:extLst>
      <p:ext uri="{BB962C8B-B14F-4D97-AF65-F5344CB8AC3E}">
        <p14:creationId xmlns:p14="http://schemas.microsoft.com/office/powerpoint/2010/main" val="89269714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4000">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14:bounceEnd="74000">
                                          <p:cBhvr additive="base">
                                            <p:cTn id="7" dur="1000" fill="hold"/>
                                            <p:tgtEl>
                                              <p:spTgt spid="112"/>
                                            </p:tgtEl>
                                            <p:attrNameLst>
                                              <p:attrName>ppt_x</p:attrName>
                                            </p:attrNameLst>
                                          </p:cBhvr>
                                          <p:tavLst>
                                            <p:tav tm="0">
                                              <p:val>
                                                <p:strVal val="#ppt_x"/>
                                              </p:val>
                                            </p:tav>
                                            <p:tav tm="100000">
                                              <p:val>
                                                <p:strVal val="#ppt_x"/>
                                              </p:val>
                                            </p:tav>
                                          </p:tavLst>
                                        </p:anim>
                                        <p:anim calcmode="lin" valueType="num" p14:bounceEnd="74000">
                                          <p:cBhvr additive="base">
                                            <p:cTn id="8" dur="1000" fill="hold"/>
                                            <p:tgtEl>
                                              <p:spTgt spid="1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4000">
                                      <p:stCondLst>
                                        <p:cond delay="0"/>
                                      </p:stCondLst>
                                      <p:childTnLst>
                                        <p:set>
                                          <p:cBhvr>
                                            <p:cTn id="10" dur="1" fill="hold">
                                              <p:stCondLst>
                                                <p:cond delay="0"/>
                                              </p:stCondLst>
                                            </p:cTn>
                                            <p:tgtEl>
                                              <p:spTgt spid="109"/>
                                            </p:tgtEl>
                                            <p:attrNameLst>
                                              <p:attrName>style.visibility</p:attrName>
                                            </p:attrNameLst>
                                          </p:cBhvr>
                                          <p:to>
                                            <p:strVal val="visible"/>
                                          </p:to>
                                        </p:set>
                                        <p:anim calcmode="lin" valueType="num" p14:bounceEnd="74000">
                                          <p:cBhvr additive="base">
                                            <p:cTn id="11" dur="1000" fill="hold"/>
                                            <p:tgtEl>
                                              <p:spTgt spid="109"/>
                                            </p:tgtEl>
                                            <p:attrNameLst>
                                              <p:attrName>ppt_x</p:attrName>
                                            </p:attrNameLst>
                                          </p:cBhvr>
                                          <p:tavLst>
                                            <p:tav tm="0">
                                              <p:val>
                                                <p:strVal val="#ppt_x"/>
                                              </p:val>
                                            </p:tav>
                                            <p:tav tm="100000">
                                              <p:val>
                                                <p:strVal val="#ppt_x"/>
                                              </p:val>
                                            </p:tav>
                                          </p:tavLst>
                                        </p:anim>
                                        <p:anim calcmode="lin" valueType="num" p14:bounceEnd="74000">
                                          <p:cBhvr additive="base">
                                            <p:cTn id="12" dur="1000" fill="hold"/>
                                            <p:tgtEl>
                                              <p:spTgt spid="10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decel="100000" fill="hold" grpId="0" nodeType="afterEffect">
                                      <p:stCondLst>
                                        <p:cond delay="30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750" fill="hold"/>
                                            <p:tgtEl>
                                              <p:spTgt spid="17"/>
                                            </p:tgtEl>
                                            <p:attrNameLst>
                                              <p:attrName>ppt_x</p:attrName>
                                            </p:attrNameLst>
                                          </p:cBhvr>
                                          <p:tavLst>
                                            <p:tav tm="0">
                                              <p:val>
                                                <p:strVal val="1+#ppt_w/2"/>
                                              </p:val>
                                            </p:tav>
                                            <p:tav tm="100000">
                                              <p:val>
                                                <p:strVal val="#ppt_x"/>
                                              </p:val>
                                            </p:tav>
                                          </p:tavLst>
                                        </p:anim>
                                        <p:anim calcmode="lin" valueType="num">
                                          <p:cBhvr additive="base">
                                            <p:cTn id="17" dur="750" fill="hold"/>
                                            <p:tgtEl>
                                              <p:spTgt spid="17"/>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3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050"/>
                                </p:stCondLst>
                                <p:childTnLst>
                                  <p:par>
                                    <p:cTn id="22" presetID="2" presetClass="entr" presetSubtype="4" decel="10000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3050"/>
                                </p:stCondLst>
                                <p:childTnLst>
                                  <p:par>
                                    <p:cTn id="30" presetID="22" presetClass="entr" presetSubtype="1" fill="hold" grpId="0"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up)">
                                          <p:cBhvr>
                                            <p:cTn id="32" dur="500"/>
                                            <p:tgtEl>
                                              <p:spTgt spid="114"/>
                                            </p:tgtEl>
                                          </p:cBhvr>
                                        </p:animEffect>
                                      </p:childTnLst>
                                    </p:cTn>
                                  </p:par>
                                </p:childTnLst>
                              </p:cTn>
                            </p:par>
                            <p:par>
                              <p:cTn id="33" fill="hold">
                                <p:stCondLst>
                                  <p:cond delay="3550"/>
                                </p:stCondLst>
                                <p:childTnLst>
                                  <p:par>
                                    <p:cTn id="34" presetID="2" presetClass="entr" presetSubtype="4" decel="10000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1000" fill="hold"/>
                                            <p:tgtEl>
                                              <p:spTgt spid="6"/>
                                            </p:tgtEl>
                                            <p:attrNameLst>
                                              <p:attrName>ppt_x</p:attrName>
                                            </p:attrNameLst>
                                          </p:cBhvr>
                                          <p:tavLst>
                                            <p:tav tm="0">
                                              <p:val>
                                                <p:strVal val="#ppt_x"/>
                                              </p:val>
                                            </p:tav>
                                            <p:tav tm="100000">
                                              <p:val>
                                                <p:strVal val="#ppt_x"/>
                                              </p:val>
                                            </p:tav>
                                          </p:tavLst>
                                        </p:anim>
                                        <p:anim calcmode="lin" valueType="num">
                                          <p:cBhvr additive="base">
                                            <p:cTn id="37" dur="1000" fill="hold"/>
                                            <p:tgtEl>
                                              <p:spTgt spid="6"/>
                                            </p:tgtEl>
                                            <p:attrNameLst>
                                              <p:attrName>ppt_y</p:attrName>
                                            </p:attrNameLst>
                                          </p:cBhvr>
                                          <p:tavLst>
                                            <p:tav tm="0">
                                              <p:val>
                                                <p:strVal val="1+#ppt_h/2"/>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childTnLst>
                              </p:cTn>
                            </p:par>
                            <p:par>
                              <p:cTn id="41" fill="hold">
                                <p:stCondLst>
                                  <p:cond delay="4550"/>
                                </p:stCondLst>
                                <p:childTnLst>
                                  <p:par>
                                    <p:cTn id="42" presetID="22" presetClass="entr" presetSubtype="1"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childTnLst>
                              </p:cTn>
                            </p:par>
                            <p:par>
                              <p:cTn id="45" fill="hold">
                                <p:stCondLst>
                                  <p:cond delay="5050"/>
                                </p:stCondLst>
                                <p:childTnLst>
                                  <p:par>
                                    <p:cTn id="46" presetID="2" presetClass="entr" presetSubtype="4" decel="10000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1000" fill="hold"/>
                                            <p:tgtEl>
                                              <p:spTgt spid="7"/>
                                            </p:tgtEl>
                                            <p:attrNameLst>
                                              <p:attrName>ppt_x</p:attrName>
                                            </p:attrNameLst>
                                          </p:cBhvr>
                                          <p:tavLst>
                                            <p:tav tm="0">
                                              <p:val>
                                                <p:strVal val="#ppt_x"/>
                                              </p:val>
                                            </p:tav>
                                            <p:tav tm="100000">
                                              <p:val>
                                                <p:strVal val="#ppt_x"/>
                                              </p:val>
                                            </p:tav>
                                          </p:tavLst>
                                        </p:anim>
                                        <p:anim calcmode="lin" valueType="num">
                                          <p:cBhvr additive="base">
                                            <p:cTn id="49" dur="1000" fill="hold"/>
                                            <p:tgtEl>
                                              <p:spTgt spid="7"/>
                                            </p:tgtEl>
                                            <p:attrNameLst>
                                              <p:attrName>ppt_y</p:attrName>
                                            </p:attrNameLst>
                                          </p:cBhvr>
                                          <p:tavLst>
                                            <p:tav tm="0">
                                              <p:val>
                                                <p:strVal val="1+#ppt_h/2"/>
                                              </p:val>
                                            </p:tav>
                                            <p:tav tm="100000">
                                              <p:val>
                                                <p:strVal val="#ppt_y"/>
                                              </p:val>
                                            </p:tav>
                                          </p:tavLst>
                                        </p:anim>
                                      </p:childTnLst>
                                    </p:cTn>
                                  </p:par>
                                </p:childTnLst>
                              </p:cTn>
                            </p:par>
                            <p:par>
                              <p:cTn id="50" fill="hold">
                                <p:stCondLst>
                                  <p:cond delay="6050"/>
                                </p:stCondLst>
                                <p:childTnLst>
                                  <p:par>
                                    <p:cTn id="51" presetID="22" presetClass="entr" presetSubtype="1" fill="hold" grpId="0" nodeType="afterEffect">
                                      <p:stCondLst>
                                        <p:cond delay="0"/>
                                      </p:stCondLst>
                                      <p:childTnLst>
                                        <p:set>
                                          <p:cBhvr>
                                            <p:cTn id="52" dur="1" fill="hold">
                                              <p:stCondLst>
                                                <p:cond delay="0"/>
                                              </p:stCondLst>
                                            </p:cTn>
                                            <p:tgtEl>
                                              <p:spTgt spid="143"/>
                                            </p:tgtEl>
                                            <p:attrNameLst>
                                              <p:attrName>style.visibility</p:attrName>
                                            </p:attrNameLst>
                                          </p:cBhvr>
                                          <p:to>
                                            <p:strVal val="visible"/>
                                          </p:to>
                                        </p:set>
                                        <p:animEffect transition="in" filter="wipe(up)">
                                          <p:cBhvr>
                                            <p:cTn id="53" dur="500"/>
                                            <p:tgtEl>
                                              <p:spTgt spid="143"/>
                                            </p:tgtEl>
                                          </p:cBhvr>
                                        </p:animEffect>
                                      </p:childTnLst>
                                    </p:cTn>
                                  </p:par>
                                </p:childTnLst>
                              </p:cTn>
                            </p:par>
                            <p:par>
                              <p:cTn id="54" fill="hold">
                                <p:stCondLst>
                                  <p:cond delay="6550"/>
                                </p:stCondLst>
                                <p:childTnLst>
                                  <p:par>
                                    <p:cTn id="55" presetID="2" presetClass="entr" presetSubtype="4" decel="100000"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1000" fill="hold"/>
                                            <p:tgtEl>
                                              <p:spTgt spid="9"/>
                                            </p:tgtEl>
                                            <p:attrNameLst>
                                              <p:attrName>ppt_x</p:attrName>
                                            </p:attrNameLst>
                                          </p:cBhvr>
                                          <p:tavLst>
                                            <p:tav tm="0">
                                              <p:val>
                                                <p:strVal val="#ppt_x"/>
                                              </p:val>
                                            </p:tav>
                                            <p:tav tm="100000">
                                              <p:val>
                                                <p:strVal val="#ppt_x"/>
                                              </p:val>
                                            </p:tav>
                                          </p:tavLst>
                                        </p:anim>
                                        <p:anim calcmode="lin" valueType="num">
                                          <p:cBhvr additive="base">
                                            <p:cTn id="58" dur="1000" fill="hold"/>
                                            <p:tgtEl>
                                              <p:spTgt spid="9"/>
                                            </p:tgtEl>
                                            <p:attrNameLst>
                                              <p:attrName>ppt_y</p:attrName>
                                            </p:attrNameLst>
                                          </p:cBhvr>
                                          <p:tavLst>
                                            <p:tav tm="0">
                                              <p:val>
                                                <p:strVal val="1+#ppt_h/2"/>
                                              </p:val>
                                            </p:tav>
                                            <p:tav tm="100000">
                                              <p:val>
                                                <p:strVal val="#ppt_y"/>
                                              </p:val>
                                            </p:tav>
                                          </p:tavLst>
                                        </p:anim>
                                      </p:childTnLst>
                                    </p:cTn>
                                  </p:par>
                                </p:childTnLst>
                              </p:cTn>
                            </p:par>
                            <p:par>
                              <p:cTn id="59" fill="hold">
                                <p:stCondLst>
                                  <p:cond delay="7550"/>
                                </p:stCondLst>
                                <p:childTnLst>
                                  <p:par>
                                    <p:cTn id="60" presetID="22" presetClass="entr" presetSubtype="1" fill="hold" grpId="0" nodeType="afterEffect">
                                      <p:stCondLst>
                                        <p:cond delay="0"/>
                                      </p:stCondLst>
                                      <p:childTnLst>
                                        <p:set>
                                          <p:cBhvr>
                                            <p:cTn id="61" dur="1" fill="hold">
                                              <p:stCondLst>
                                                <p:cond delay="0"/>
                                              </p:stCondLst>
                                            </p:cTn>
                                            <p:tgtEl>
                                              <p:spTgt spid="144"/>
                                            </p:tgtEl>
                                            <p:attrNameLst>
                                              <p:attrName>style.visibility</p:attrName>
                                            </p:attrNameLst>
                                          </p:cBhvr>
                                          <p:to>
                                            <p:strVal val="visible"/>
                                          </p:to>
                                        </p:set>
                                        <p:animEffect transition="in" filter="wipe(up)">
                                          <p:cBhvr>
                                            <p:cTn id="62" dur="500"/>
                                            <p:tgtEl>
                                              <p:spTgt spid="144"/>
                                            </p:tgtEl>
                                          </p:cBhvr>
                                        </p:animEffect>
                                      </p:childTnLst>
                                    </p:cTn>
                                  </p:par>
                                </p:childTnLst>
                              </p:cTn>
                            </p:par>
                            <p:par>
                              <p:cTn id="63" fill="hold">
                                <p:stCondLst>
                                  <p:cond delay="8050"/>
                                </p:stCondLst>
                                <p:childTnLst>
                                  <p:par>
                                    <p:cTn id="64" presetID="2" presetClass="entr" presetSubtype="4" decel="100000" fill="hold" nodeType="after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additive="base">
                                            <p:cTn id="66" dur="1000" fill="hold"/>
                                            <p:tgtEl>
                                              <p:spTgt spid="11"/>
                                            </p:tgtEl>
                                            <p:attrNameLst>
                                              <p:attrName>ppt_x</p:attrName>
                                            </p:attrNameLst>
                                          </p:cBhvr>
                                          <p:tavLst>
                                            <p:tav tm="0">
                                              <p:val>
                                                <p:strVal val="#ppt_x"/>
                                              </p:val>
                                            </p:tav>
                                            <p:tav tm="100000">
                                              <p:val>
                                                <p:strVal val="#ppt_x"/>
                                              </p:val>
                                            </p:tav>
                                          </p:tavLst>
                                        </p:anim>
                                        <p:anim calcmode="lin" valueType="num">
                                          <p:cBhvr additive="base">
                                            <p:cTn id="67" dur="1000" fill="hold"/>
                                            <p:tgtEl>
                                              <p:spTgt spid="11"/>
                                            </p:tgtEl>
                                            <p:attrNameLst>
                                              <p:attrName>ppt_y</p:attrName>
                                            </p:attrNameLst>
                                          </p:cBhvr>
                                          <p:tavLst>
                                            <p:tav tm="0">
                                              <p:val>
                                                <p:strVal val="1+#ppt_h/2"/>
                                              </p:val>
                                            </p:tav>
                                            <p:tav tm="100000">
                                              <p:val>
                                                <p:strVal val="#ppt_y"/>
                                              </p:val>
                                            </p:tav>
                                          </p:tavLst>
                                        </p:anim>
                                      </p:childTnLst>
                                    </p:cTn>
                                  </p:par>
                                </p:childTnLst>
                              </p:cTn>
                            </p:par>
                            <p:par>
                              <p:cTn id="68" fill="hold">
                                <p:stCondLst>
                                  <p:cond delay="9050"/>
                                </p:stCondLst>
                                <p:childTnLst>
                                  <p:par>
                                    <p:cTn id="69" presetID="22" presetClass="entr" presetSubtype="1" fill="hold" grpId="0" nodeType="afterEffect">
                                      <p:stCondLst>
                                        <p:cond delay="0"/>
                                      </p:stCondLst>
                                      <p:childTnLst>
                                        <p:set>
                                          <p:cBhvr>
                                            <p:cTn id="70" dur="1" fill="hold">
                                              <p:stCondLst>
                                                <p:cond delay="0"/>
                                              </p:stCondLst>
                                            </p:cTn>
                                            <p:tgtEl>
                                              <p:spTgt spid="145"/>
                                            </p:tgtEl>
                                            <p:attrNameLst>
                                              <p:attrName>style.visibility</p:attrName>
                                            </p:attrNameLst>
                                          </p:cBhvr>
                                          <p:to>
                                            <p:strVal val="visible"/>
                                          </p:to>
                                        </p:set>
                                        <p:animEffect transition="in" filter="wipe(up)">
                                          <p:cBhvr>
                                            <p:cTn id="71" dur="500"/>
                                            <p:tgtEl>
                                              <p:spTgt spid="145"/>
                                            </p:tgtEl>
                                          </p:cBhvr>
                                        </p:animEffect>
                                      </p:childTnLst>
                                    </p:cTn>
                                  </p:par>
                                </p:childTnLst>
                              </p:cTn>
                            </p:par>
                            <p:par>
                              <p:cTn id="72" fill="hold">
                                <p:stCondLst>
                                  <p:cond delay="9550"/>
                                </p:stCondLst>
                                <p:childTnLst>
                                  <p:par>
                                    <p:cTn id="73" presetID="2" presetClass="entr" presetSubtype="4" decel="10000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1000" fill="hold"/>
                                            <p:tgtEl>
                                              <p:spTgt spid="13"/>
                                            </p:tgtEl>
                                            <p:attrNameLst>
                                              <p:attrName>ppt_x</p:attrName>
                                            </p:attrNameLst>
                                          </p:cBhvr>
                                          <p:tavLst>
                                            <p:tav tm="0">
                                              <p:val>
                                                <p:strVal val="#ppt_x"/>
                                              </p:val>
                                            </p:tav>
                                            <p:tav tm="100000">
                                              <p:val>
                                                <p:strVal val="#ppt_x"/>
                                              </p:val>
                                            </p:tav>
                                          </p:tavLst>
                                        </p:anim>
                                        <p:anim calcmode="lin" valueType="num">
                                          <p:cBhvr additive="base">
                                            <p:cTn id="76" dur="1000" fill="hold"/>
                                            <p:tgtEl>
                                              <p:spTgt spid="13"/>
                                            </p:tgtEl>
                                            <p:attrNameLst>
                                              <p:attrName>ppt_y</p:attrName>
                                            </p:attrNameLst>
                                          </p:cBhvr>
                                          <p:tavLst>
                                            <p:tav tm="0">
                                              <p:val>
                                                <p:strVal val="1+#ppt_h/2"/>
                                              </p:val>
                                            </p:tav>
                                            <p:tav tm="100000">
                                              <p:val>
                                                <p:strVal val="#ppt_y"/>
                                              </p:val>
                                            </p:tav>
                                          </p:tavLst>
                                        </p:anim>
                                      </p:childTnLst>
                                    </p:cTn>
                                  </p:par>
                                </p:childTnLst>
                              </p:cTn>
                            </p:par>
                            <p:par>
                              <p:cTn id="77" fill="hold">
                                <p:stCondLst>
                                  <p:cond delay="10550"/>
                                </p:stCondLst>
                                <p:childTnLst>
                                  <p:par>
                                    <p:cTn id="78" presetID="22" presetClass="entr" presetSubtype="1"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up)">
                                          <p:cBhvr>
                                            <p:cTn id="80" dur="500"/>
                                            <p:tgtEl>
                                              <p:spTgt spid="20"/>
                                            </p:tgtEl>
                                          </p:cBhvr>
                                        </p:animEffect>
                                      </p:childTnLst>
                                    </p:cTn>
                                  </p:par>
                                </p:childTnLst>
                              </p:cTn>
                            </p:par>
                            <p:par>
                              <p:cTn id="81" fill="hold">
                                <p:stCondLst>
                                  <p:cond delay="11050"/>
                                </p:stCondLst>
                                <p:childTnLst>
                                  <p:par>
                                    <p:cTn id="82" presetID="10" presetClass="entr" presetSubtype="0" fill="hold" grpId="0" nodeType="after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par>
                                    <p:cTn id="85" presetID="22" presetClass="entr" presetSubtype="4" fill="hold"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down)">
                                          <p:cBhvr>
                                            <p:cTn id="87" dur="500"/>
                                            <p:tgtEl>
                                              <p:spTgt spid="4"/>
                                            </p:tgtEl>
                                          </p:cBhvr>
                                        </p:animEffect>
                                      </p:childTnLst>
                                    </p:cTn>
                                  </p:par>
                                </p:childTnLst>
                              </p:cTn>
                            </p:par>
                            <p:par>
                              <p:cTn id="88" fill="hold">
                                <p:stCondLst>
                                  <p:cond delay="11550"/>
                                </p:stCondLst>
                                <p:childTnLst>
                                  <p:par>
                                    <p:cTn id="89" presetID="22" presetClass="entr" presetSubtype="8" fill="hold"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left)">
                                          <p:cBhvr>
                                            <p:cTn id="91" dur="400"/>
                                            <p:tgtEl>
                                              <p:spTgt spid="24"/>
                                            </p:tgtEl>
                                          </p:cBhvr>
                                        </p:animEffect>
                                      </p:childTnLst>
                                    </p:cTn>
                                  </p:par>
                                </p:childTnLst>
                              </p:cTn>
                            </p:par>
                            <p:par>
                              <p:cTn id="92" fill="hold">
                                <p:stCondLst>
                                  <p:cond delay="11950"/>
                                </p:stCondLst>
                                <p:childTnLst>
                                  <p:par>
                                    <p:cTn id="93" presetID="22" presetClass="entr" presetSubtype="4"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200"/>
                                            <p:tgtEl>
                                              <p:spTgt spid="28"/>
                                            </p:tgtEl>
                                          </p:cBhvr>
                                        </p:animEffect>
                                      </p:childTnLst>
                                    </p:cTn>
                                  </p:par>
                                </p:childTnLst>
                              </p:cTn>
                            </p:par>
                            <p:par>
                              <p:cTn id="96" fill="hold">
                                <p:stCondLst>
                                  <p:cond delay="12150"/>
                                </p:stCondLst>
                                <p:childTnLst>
                                  <p:par>
                                    <p:cTn id="97" presetID="22" presetClass="entr" presetSubtype="8" fill="hold" nodeType="afterEffect">
                                      <p:stCondLst>
                                        <p:cond delay="0"/>
                                      </p:stCondLst>
                                      <p:childTnLst>
                                        <p:set>
                                          <p:cBhvr>
                                            <p:cTn id="98" dur="1" fill="hold">
                                              <p:stCondLst>
                                                <p:cond delay="0"/>
                                              </p:stCondLst>
                                            </p:cTn>
                                            <p:tgtEl>
                                              <p:spTgt spid="126"/>
                                            </p:tgtEl>
                                            <p:attrNameLst>
                                              <p:attrName>style.visibility</p:attrName>
                                            </p:attrNameLst>
                                          </p:cBhvr>
                                          <p:to>
                                            <p:strVal val="visible"/>
                                          </p:to>
                                        </p:set>
                                        <p:animEffect transition="in" filter="wipe(left)">
                                          <p:cBhvr>
                                            <p:cTn id="99" dur="400"/>
                                            <p:tgtEl>
                                              <p:spTgt spid="126"/>
                                            </p:tgtEl>
                                          </p:cBhvr>
                                        </p:animEffect>
                                      </p:childTnLst>
                                    </p:cTn>
                                  </p:par>
                                </p:childTnLst>
                              </p:cTn>
                            </p:par>
                            <p:par>
                              <p:cTn id="100" fill="hold">
                                <p:stCondLst>
                                  <p:cond delay="12550"/>
                                </p:stCondLst>
                                <p:childTnLst>
                                  <p:par>
                                    <p:cTn id="101" presetID="22" presetClass="entr" presetSubtype="4" fill="hold" nodeType="afterEffect">
                                      <p:stCondLst>
                                        <p:cond delay="0"/>
                                      </p:stCondLst>
                                      <p:childTnLst>
                                        <p:set>
                                          <p:cBhvr>
                                            <p:cTn id="102" dur="1" fill="hold">
                                              <p:stCondLst>
                                                <p:cond delay="0"/>
                                              </p:stCondLst>
                                            </p:cTn>
                                            <p:tgtEl>
                                              <p:spTgt spid="131"/>
                                            </p:tgtEl>
                                            <p:attrNameLst>
                                              <p:attrName>style.visibility</p:attrName>
                                            </p:attrNameLst>
                                          </p:cBhvr>
                                          <p:to>
                                            <p:strVal val="visible"/>
                                          </p:to>
                                        </p:set>
                                        <p:animEffect transition="in" filter="wipe(down)">
                                          <p:cBhvr>
                                            <p:cTn id="103" dur="200"/>
                                            <p:tgtEl>
                                              <p:spTgt spid="131"/>
                                            </p:tgtEl>
                                          </p:cBhvr>
                                        </p:animEffect>
                                      </p:childTnLst>
                                    </p:cTn>
                                  </p:par>
                                </p:childTnLst>
                              </p:cTn>
                            </p:par>
                            <p:par>
                              <p:cTn id="104" fill="hold">
                                <p:stCondLst>
                                  <p:cond delay="12750"/>
                                </p:stCondLst>
                                <p:childTnLst>
                                  <p:par>
                                    <p:cTn id="105" presetID="22" presetClass="entr" presetSubtype="8" fill="hold" nodeType="afterEffect">
                                      <p:stCondLst>
                                        <p:cond delay="0"/>
                                      </p:stCondLst>
                                      <p:childTnLst>
                                        <p:set>
                                          <p:cBhvr>
                                            <p:cTn id="106" dur="1" fill="hold">
                                              <p:stCondLst>
                                                <p:cond delay="0"/>
                                              </p:stCondLst>
                                            </p:cTn>
                                            <p:tgtEl>
                                              <p:spTgt spid="132"/>
                                            </p:tgtEl>
                                            <p:attrNameLst>
                                              <p:attrName>style.visibility</p:attrName>
                                            </p:attrNameLst>
                                          </p:cBhvr>
                                          <p:to>
                                            <p:strVal val="visible"/>
                                          </p:to>
                                        </p:set>
                                        <p:animEffect transition="in" filter="wipe(left)">
                                          <p:cBhvr>
                                            <p:cTn id="107" dur="400"/>
                                            <p:tgtEl>
                                              <p:spTgt spid="132"/>
                                            </p:tgtEl>
                                          </p:cBhvr>
                                        </p:animEffect>
                                      </p:childTnLst>
                                    </p:cTn>
                                  </p:par>
                                </p:childTnLst>
                              </p:cTn>
                            </p:par>
                            <p:par>
                              <p:cTn id="108" fill="hold">
                                <p:stCondLst>
                                  <p:cond delay="13150"/>
                                </p:stCondLst>
                                <p:childTnLst>
                                  <p:par>
                                    <p:cTn id="109" presetID="22" presetClass="entr" presetSubtype="1" fill="hold" nodeType="afterEffect">
                                      <p:stCondLst>
                                        <p:cond delay="0"/>
                                      </p:stCondLst>
                                      <p:childTnLst>
                                        <p:set>
                                          <p:cBhvr>
                                            <p:cTn id="110" dur="1" fill="hold">
                                              <p:stCondLst>
                                                <p:cond delay="0"/>
                                              </p:stCondLst>
                                            </p:cTn>
                                            <p:tgtEl>
                                              <p:spTgt spid="133"/>
                                            </p:tgtEl>
                                            <p:attrNameLst>
                                              <p:attrName>style.visibility</p:attrName>
                                            </p:attrNameLst>
                                          </p:cBhvr>
                                          <p:to>
                                            <p:strVal val="visible"/>
                                          </p:to>
                                        </p:set>
                                        <p:animEffect transition="in" filter="wipe(up)">
                                          <p:cBhvr>
                                            <p:cTn id="111" dur="300"/>
                                            <p:tgtEl>
                                              <p:spTgt spid="133"/>
                                            </p:tgtEl>
                                          </p:cBhvr>
                                        </p:animEffect>
                                      </p:childTnLst>
                                    </p:cTn>
                                  </p:par>
                                </p:childTnLst>
                              </p:cTn>
                            </p:par>
                            <p:par>
                              <p:cTn id="112" fill="hold">
                                <p:stCondLst>
                                  <p:cond delay="13450"/>
                                </p:stCondLst>
                                <p:childTnLst>
                                  <p:par>
                                    <p:cTn id="113" presetID="22" presetClass="entr" presetSubtype="2" fill="hold" nodeType="after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right)">
                                          <p:cBhvr>
                                            <p:cTn id="115" dur="300"/>
                                            <p:tgtEl>
                                              <p:spTgt spid="32"/>
                                            </p:tgtEl>
                                          </p:cBhvr>
                                        </p:animEffect>
                                      </p:childTnLst>
                                    </p:cTn>
                                  </p:par>
                                  <p:par>
                                    <p:cTn id="116" presetID="2" presetClass="entr" presetSubtype="2" decel="100000" fill="hold" nodeType="withEffect">
                                      <p:stCondLst>
                                        <p:cond delay="300"/>
                                      </p:stCondLst>
                                      <p:childTnLst>
                                        <p:set>
                                          <p:cBhvr>
                                            <p:cTn id="117" dur="1" fill="hold">
                                              <p:stCondLst>
                                                <p:cond delay="0"/>
                                              </p:stCondLst>
                                            </p:cTn>
                                            <p:tgtEl>
                                              <p:spTgt spid="21"/>
                                            </p:tgtEl>
                                            <p:attrNameLst>
                                              <p:attrName>style.visibility</p:attrName>
                                            </p:attrNameLst>
                                          </p:cBhvr>
                                          <p:to>
                                            <p:strVal val="visible"/>
                                          </p:to>
                                        </p:set>
                                        <p:anim calcmode="lin" valueType="num">
                                          <p:cBhvr additive="base">
                                            <p:cTn id="118" dur="1000" fill="hold"/>
                                            <p:tgtEl>
                                              <p:spTgt spid="21"/>
                                            </p:tgtEl>
                                            <p:attrNameLst>
                                              <p:attrName>ppt_x</p:attrName>
                                            </p:attrNameLst>
                                          </p:cBhvr>
                                          <p:tavLst>
                                            <p:tav tm="0">
                                              <p:val>
                                                <p:strVal val="1+#ppt_w/2"/>
                                              </p:val>
                                            </p:tav>
                                            <p:tav tm="100000">
                                              <p:val>
                                                <p:strVal val="#ppt_x"/>
                                              </p:val>
                                            </p:tav>
                                          </p:tavLst>
                                        </p:anim>
                                        <p:anim calcmode="lin" valueType="num">
                                          <p:cBhvr additive="base">
                                            <p:cTn id="119"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2" grpId="0" animBg="1"/>
          <p:bldP spid="3" grpId="0"/>
          <p:bldP spid="17" grpId="0"/>
          <p:bldP spid="114" grpId="0"/>
          <p:bldP spid="143" grpId="0"/>
          <p:bldP spid="144" grpId="0"/>
          <p:bldP spid="145" grpId="0"/>
          <p:bldP spid="1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000" fill="hold"/>
                                            <p:tgtEl>
                                              <p:spTgt spid="112"/>
                                            </p:tgtEl>
                                            <p:attrNameLst>
                                              <p:attrName>ppt_x</p:attrName>
                                            </p:attrNameLst>
                                          </p:cBhvr>
                                          <p:tavLst>
                                            <p:tav tm="0">
                                              <p:val>
                                                <p:strVal val="#ppt_x"/>
                                              </p:val>
                                            </p:tav>
                                            <p:tav tm="100000">
                                              <p:val>
                                                <p:strVal val="#ppt_x"/>
                                              </p:val>
                                            </p:tav>
                                          </p:tavLst>
                                        </p:anim>
                                        <p:anim calcmode="lin" valueType="num">
                                          <p:cBhvr additive="base">
                                            <p:cTn id="8" dur="1000" fill="hold"/>
                                            <p:tgtEl>
                                              <p:spTgt spid="1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anim calcmode="lin" valueType="num">
                                          <p:cBhvr additive="base">
                                            <p:cTn id="11" dur="1000" fill="hold"/>
                                            <p:tgtEl>
                                              <p:spTgt spid="109"/>
                                            </p:tgtEl>
                                            <p:attrNameLst>
                                              <p:attrName>ppt_x</p:attrName>
                                            </p:attrNameLst>
                                          </p:cBhvr>
                                          <p:tavLst>
                                            <p:tav tm="0">
                                              <p:val>
                                                <p:strVal val="#ppt_x"/>
                                              </p:val>
                                            </p:tav>
                                            <p:tav tm="100000">
                                              <p:val>
                                                <p:strVal val="#ppt_x"/>
                                              </p:val>
                                            </p:tav>
                                          </p:tavLst>
                                        </p:anim>
                                        <p:anim calcmode="lin" valueType="num">
                                          <p:cBhvr additive="base">
                                            <p:cTn id="12" dur="1000" fill="hold"/>
                                            <p:tgtEl>
                                              <p:spTgt spid="10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decel="100000" fill="hold" grpId="0" nodeType="afterEffect">
                                      <p:stCondLst>
                                        <p:cond delay="30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750" fill="hold"/>
                                            <p:tgtEl>
                                              <p:spTgt spid="17"/>
                                            </p:tgtEl>
                                            <p:attrNameLst>
                                              <p:attrName>ppt_x</p:attrName>
                                            </p:attrNameLst>
                                          </p:cBhvr>
                                          <p:tavLst>
                                            <p:tav tm="0">
                                              <p:val>
                                                <p:strVal val="1+#ppt_w/2"/>
                                              </p:val>
                                            </p:tav>
                                            <p:tav tm="100000">
                                              <p:val>
                                                <p:strVal val="#ppt_x"/>
                                              </p:val>
                                            </p:tav>
                                          </p:tavLst>
                                        </p:anim>
                                        <p:anim calcmode="lin" valueType="num">
                                          <p:cBhvr additive="base">
                                            <p:cTn id="17" dur="750" fill="hold"/>
                                            <p:tgtEl>
                                              <p:spTgt spid="17"/>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3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050"/>
                                </p:stCondLst>
                                <p:childTnLst>
                                  <p:par>
                                    <p:cTn id="22" presetID="2" presetClass="entr" presetSubtype="4" decel="10000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3050"/>
                                </p:stCondLst>
                                <p:childTnLst>
                                  <p:par>
                                    <p:cTn id="30" presetID="22" presetClass="entr" presetSubtype="1" fill="hold" grpId="0"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up)">
                                          <p:cBhvr>
                                            <p:cTn id="32" dur="500"/>
                                            <p:tgtEl>
                                              <p:spTgt spid="114"/>
                                            </p:tgtEl>
                                          </p:cBhvr>
                                        </p:animEffect>
                                      </p:childTnLst>
                                    </p:cTn>
                                  </p:par>
                                </p:childTnLst>
                              </p:cTn>
                            </p:par>
                            <p:par>
                              <p:cTn id="33" fill="hold">
                                <p:stCondLst>
                                  <p:cond delay="3550"/>
                                </p:stCondLst>
                                <p:childTnLst>
                                  <p:par>
                                    <p:cTn id="34" presetID="2" presetClass="entr" presetSubtype="4" decel="10000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1000" fill="hold"/>
                                            <p:tgtEl>
                                              <p:spTgt spid="6"/>
                                            </p:tgtEl>
                                            <p:attrNameLst>
                                              <p:attrName>ppt_x</p:attrName>
                                            </p:attrNameLst>
                                          </p:cBhvr>
                                          <p:tavLst>
                                            <p:tav tm="0">
                                              <p:val>
                                                <p:strVal val="#ppt_x"/>
                                              </p:val>
                                            </p:tav>
                                            <p:tav tm="100000">
                                              <p:val>
                                                <p:strVal val="#ppt_x"/>
                                              </p:val>
                                            </p:tav>
                                          </p:tavLst>
                                        </p:anim>
                                        <p:anim calcmode="lin" valueType="num">
                                          <p:cBhvr additive="base">
                                            <p:cTn id="37" dur="1000" fill="hold"/>
                                            <p:tgtEl>
                                              <p:spTgt spid="6"/>
                                            </p:tgtEl>
                                            <p:attrNameLst>
                                              <p:attrName>ppt_y</p:attrName>
                                            </p:attrNameLst>
                                          </p:cBhvr>
                                          <p:tavLst>
                                            <p:tav tm="0">
                                              <p:val>
                                                <p:strVal val="1+#ppt_h/2"/>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childTnLst>
                              </p:cTn>
                            </p:par>
                            <p:par>
                              <p:cTn id="41" fill="hold">
                                <p:stCondLst>
                                  <p:cond delay="4550"/>
                                </p:stCondLst>
                                <p:childTnLst>
                                  <p:par>
                                    <p:cTn id="42" presetID="22" presetClass="entr" presetSubtype="1"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childTnLst>
                              </p:cTn>
                            </p:par>
                            <p:par>
                              <p:cTn id="45" fill="hold">
                                <p:stCondLst>
                                  <p:cond delay="5050"/>
                                </p:stCondLst>
                                <p:childTnLst>
                                  <p:par>
                                    <p:cTn id="46" presetID="2" presetClass="entr" presetSubtype="4" decel="10000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1000" fill="hold"/>
                                            <p:tgtEl>
                                              <p:spTgt spid="7"/>
                                            </p:tgtEl>
                                            <p:attrNameLst>
                                              <p:attrName>ppt_x</p:attrName>
                                            </p:attrNameLst>
                                          </p:cBhvr>
                                          <p:tavLst>
                                            <p:tav tm="0">
                                              <p:val>
                                                <p:strVal val="#ppt_x"/>
                                              </p:val>
                                            </p:tav>
                                            <p:tav tm="100000">
                                              <p:val>
                                                <p:strVal val="#ppt_x"/>
                                              </p:val>
                                            </p:tav>
                                          </p:tavLst>
                                        </p:anim>
                                        <p:anim calcmode="lin" valueType="num">
                                          <p:cBhvr additive="base">
                                            <p:cTn id="49" dur="1000" fill="hold"/>
                                            <p:tgtEl>
                                              <p:spTgt spid="7"/>
                                            </p:tgtEl>
                                            <p:attrNameLst>
                                              <p:attrName>ppt_y</p:attrName>
                                            </p:attrNameLst>
                                          </p:cBhvr>
                                          <p:tavLst>
                                            <p:tav tm="0">
                                              <p:val>
                                                <p:strVal val="1+#ppt_h/2"/>
                                              </p:val>
                                            </p:tav>
                                            <p:tav tm="100000">
                                              <p:val>
                                                <p:strVal val="#ppt_y"/>
                                              </p:val>
                                            </p:tav>
                                          </p:tavLst>
                                        </p:anim>
                                      </p:childTnLst>
                                    </p:cTn>
                                  </p:par>
                                </p:childTnLst>
                              </p:cTn>
                            </p:par>
                            <p:par>
                              <p:cTn id="50" fill="hold">
                                <p:stCondLst>
                                  <p:cond delay="6050"/>
                                </p:stCondLst>
                                <p:childTnLst>
                                  <p:par>
                                    <p:cTn id="51" presetID="22" presetClass="entr" presetSubtype="1" fill="hold" grpId="0" nodeType="afterEffect">
                                      <p:stCondLst>
                                        <p:cond delay="0"/>
                                      </p:stCondLst>
                                      <p:childTnLst>
                                        <p:set>
                                          <p:cBhvr>
                                            <p:cTn id="52" dur="1" fill="hold">
                                              <p:stCondLst>
                                                <p:cond delay="0"/>
                                              </p:stCondLst>
                                            </p:cTn>
                                            <p:tgtEl>
                                              <p:spTgt spid="143"/>
                                            </p:tgtEl>
                                            <p:attrNameLst>
                                              <p:attrName>style.visibility</p:attrName>
                                            </p:attrNameLst>
                                          </p:cBhvr>
                                          <p:to>
                                            <p:strVal val="visible"/>
                                          </p:to>
                                        </p:set>
                                        <p:animEffect transition="in" filter="wipe(up)">
                                          <p:cBhvr>
                                            <p:cTn id="53" dur="500"/>
                                            <p:tgtEl>
                                              <p:spTgt spid="143"/>
                                            </p:tgtEl>
                                          </p:cBhvr>
                                        </p:animEffect>
                                      </p:childTnLst>
                                    </p:cTn>
                                  </p:par>
                                </p:childTnLst>
                              </p:cTn>
                            </p:par>
                            <p:par>
                              <p:cTn id="54" fill="hold">
                                <p:stCondLst>
                                  <p:cond delay="6550"/>
                                </p:stCondLst>
                                <p:childTnLst>
                                  <p:par>
                                    <p:cTn id="55" presetID="2" presetClass="entr" presetSubtype="4" decel="100000"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1000" fill="hold"/>
                                            <p:tgtEl>
                                              <p:spTgt spid="9"/>
                                            </p:tgtEl>
                                            <p:attrNameLst>
                                              <p:attrName>ppt_x</p:attrName>
                                            </p:attrNameLst>
                                          </p:cBhvr>
                                          <p:tavLst>
                                            <p:tav tm="0">
                                              <p:val>
                                                <p:strVal val="#ppt_x"/>
                                              </p:val>
                                            </p:tav>
                                            <p:tav tm="100000">
                                              <p:val>
                                                <p:strVal val="#ppt_x"/>
                                              </p:val>
                                            </p:tav>
                                          </p:tavLst>
                                        </p:anim>
                                        <p:anim calcmode="lin" valueType="num">
                                          <p:cBhvr additive="base">
                                            <p:cTn id="58" dur="1000" fill="hold"/>
                                            <p:tgtEl>
                                              <p:spTgt spid="9"/>
                                            </p:tgtEl>
                                            <p:attrNameLst>
                                              <p:attrName>ppt_y</p:attrName>
                                            </p:attrNameLst>
                                          </p:cBhvr>
                                          <p:tavLst>
                                            <p:tav tm="0">
                                              <p:val>
                                                <p:strVal val="1+#ppt_h/2"/>
                                              </p:val>
                                            </p:tav>
                                            <p:tav tm="100000">
                                              <p:val>
                                                <p:strVal val="#ppt_y"/>
                                              </p:val>
                                            </p:tav>
                                          </p:tavLst>
                                        </p:anim>
                                      </p:childTnLst>
                                    </p:cTn>
                                  </p:par>
                                </p:childTnLst>
                              </p:cTn>
                            </p:par>
                            <p:par>
                              <p:cTn id="59" fill="hold">
                                <p:stCondLst>
                                  <p:cond delay="7550"/>
                                </p:stCondLst>
                                <p:childTnLst>
                                  <p:par>
                                    <p:cTn id="60" presetID="22" presetClass="entr" presetSubtype="1" fill="hold" grpId="0" nodeType="afterEffect">
                                      <p:stCondLst>
                                        <p:cond delay="0"/>
                                      </p:stCondLst>
                                      <p:childTnLst>
                                        <p:set>
                                          <p:cBhvr>
                                            <p:cTn id="61" dur="1" fill="hold">
                                              <p:stCondLst>
                                                <p:cond delay="0"/>
                                              </p:stCondLst>
                                            </p:cTn>
                                            <p:tgtEl>
                                              <p:spTgt spid="144"/>
                                            </p:tgtEl>
                                            <p:attrNameLst>
                                              <p:attrName>style.visibility</p:attrName>
                                            </p:attrNameLst>
                                          </p:cBhvr>
                                          <p:to>
                                            <p:strVal val="visible"/>
                                          </p:to>
                                        </p:set>
                                        <p:animEffect transition="in" filter="wipe(up)">
                                          <p:cBhvr>
                                            <p:cTn id="62" dur="500"/>
                                            <p:tgtEl>
                                              <p:spTgt spid="144"/>
                                            </p:tgtEl>
                                          </p:cBhvr>
                                        </p:animEffect>
                                      </p:childTnLst>
                                    </p:cTn>
                                  </p:par>
                                </p:childTnLst>
                              </p:cTn>
                            </p:par>
                            <p:par>
                              <p:cTn id="63" fill="hold">
                                <p:stCondLst>
                                  <p:cond delay="8050"/>
                                </p:stCondLst>
                                <p:childTnLst>
                                  <p:par>
                                    <p:cTn id="64" presetID="2" presetClass="entr" presetSubtype="4" decel="100000" fill="hold" nodeType="after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additive="base">
                                            <p:cTn id="66" dur="1000" fill="hold"/>
                                            <p:tgtEl>
                                              <p:spTgt spid="11"/>
                                            </p:tgtEl>
                                            <p:attrNameLst>
                                              <p:attrName>ppt_x</p:attrName>
                                            </p:attrNameLst>
                                          </p:cBhvr>
                                          <p:tavLst>
                                            <p:tav tm="0">
                                              <p:val>
                                                <p:strVal val="#ppt_x"/>
                                              </p:val>
                                            </p:tav>
                                            <p:tav tm="100000">
                                              <p:val>
                                                <p:strVal val="#ppt_x"/>
                                              </p:val>
                                            </p:tav>
                                          </p:tavLst>
                                        </p:anim>
                                        <p:anim calcmode="lin" valueType="num">
                                          <p:cBhvr additive="base">
                                            <p:cTn id="67" dur="1000" fill="hold"/>
                                            <p:tgtEl>
                                              <p:spTgt spid="11"/>
                                            </p:tgtEl>
                                            <p:attrNameLst>
                                              <p:attrName>ppt_y</p:attrName>
                                            </p:attrNameLst>
                                          </p:cBhvr>
                                          <p:tavLst>
                                            <p:tav tm="0">
                                              <p:val>
                                                <p:strVal val="1+#ppt_h/2"/>
                                              </p:val>
                                            </p:tav>
                                            <p:tav tm="100000">
                                              <p:val>
                                                <p:strVal val="#ppt_y"/>
                                              </p:val>
                                            </p:tav>
                                          </p:tavLst>
                                        </p:anim>
                                      </p:childTnLst>
                                    </p:cTn>
                                  </p:par>
                                </p:childTnLst>
                              </p:cTn>
                            </p:par>
                            <p:par>
                              <p:cTn id="68" fill="hold">
                                <p:stCondLst>
                                  <p:cond delay="9050"/>
                                </p:stCondLst>
                                <p:childTnLst>
                                  <p:par>
                                    <p:cTn id="69" presetID="22" presetClass="entr" presetSubtype="1" fill="hold" grpId="0" nodeType="afterEffect">
                                      <p:stCondLst>
                                        <p:cond delay="0"/>
                                      </p:stCondLst>
                                      <p:childTnLst>
                                        <p:set>
                                          <p:cBhvr>
                                            <p:cTn id="70" dur="1" fill="hold">
                                              <p:stCondLst>
                                                <p:cond delay="0"/>
                                              </p:stCondLst>
                                            </p:cTn>
                                            <p:tgtEl>
                                              <p:spTgt spid="145"/>
                                            </p:tgtEl>
                                            <p:attrNameLst>
                                              <p:attrName>style.visibility</p:attrName>
                                            </p:attrNameLst>
                                          </p:cBhvr>
                                          <p:to>
                                            <p:strVal val="visible"/>
                                          </p:to>
                                        </p:set>
                                        <p:animEffect transition="in" filter="wipe(up)">
                                          <p:cBhvr>
                                            <p:cTn id="71" dur="500"/>
                                            <p:tgtEl>
                                              <p:spTgt spid="145"/>
                                            </p:tgtEl>
                                          </p:cBhvr>
                                        </p:animEffect>
                                      </p:childTnLst>
                                    </p:cTn>
                                  </p:par>
                                </p:childTnLst>
                              </p:cTn>
                            </p:par>
                            <p:par>
                              <p:cTn id="72" fill="hold">
                                <p:stCondLst>
                                  <p:cond delay="9550"/>
                                </p:stCondLst>
                                <p:childTnLst>
                                  <p:par>
                                    <p:cTn id="73" presetID="2" presetClass="entr" presetSubtype="4" decel="10000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1000" fill="hold"/>
                                            <p:tgtEl>
                                              <p:spTgt spid="13"/>
                                            </p:tgtEl>
                                            <p:attrNameLst>
                                              <p:attrName>ppt_x</p:attrName>
                                            </p:attrNameLst>
                                          </p:cBhvr>
                                          <p:tavLst>
                                            <p:tav tm="0">
                                              <p:val>
                                                <p:strVal val="#ppt_x"/>
                                              </p:val>
                                            </p:tav>
                                            <p:tav tm="100000">
                                              <p:val>
                                                <p:strVal val="#ppt_x"/>
                                              </p:val>
                                            </p:tav>
                                          </p:tavLst>
                                        </p:anim>
                                        <p:anim calcmode="lin" valueType="num">
                                          <p:cBhvr additive="base">
                                            <p:cTn id="76" dur="1000" fill="hold"/>
                                            <p:tgtEl>
                                              <p:spTgt spid="13"/>
                                            </p:tgtEl>
                                            <p:attrNameLst>
                                              <p:attrName>ppt_y</p:attrName>
                                            </p:attrNameLst>
                                          </p:cBhvr>
                                          <p:tavLst>
                                            <p:tav tm="0">
                                              <p:val>
                                                <p:strVal val="1+#ppt_h/2"/>
                                              </p:val>
                                            </p:tav>
                                            <p:tav tm="100000">
                                              <p:val>
                                                <p:strVal val="#ppt_y"/>
                                              </p:val>
                                            </p:tav>
                                          </p:tavLst>
                                        </p:anim>
                                      </p:childTnLst>
                                    </p:cTn>
                                  </p:par>
                                </p:childTnLst>
                              </p:cTn>
                            </p:par>
                            <p:par>
                              <p:cTn id="77" fill="hold">
                                <p:stCondLst>
                                  <p:cond delay="10550"/>
                                </p:stCondLst>
                                <p:childTnLst>
                                  <p:par>
                                    <p:cTn id="78" presetID="22" presetClass="entr" presetSubtype="1"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up)">
                                          <p:cBhvr>
                                            <p:cTn id="80" dur="500"/>
                                            <p:tgtEl>
                                              <p:spTgt spid="20"/>
                                            </p:tgtEl>
                                          </p:cBhvr>
                                        </p:animEffect>
                                      </p:childTnLst>
                                    </p:cTn>
                                  </p:par>
                                </p:childTnLst>
                              </p:cTn>
                            </p:par>
                            <p:par>
                              <p:cTn id="81" fill="hold">
                                <p:stCondLst>
                                  <p:cond delay="11050"/>
                                </p:stCondLst>
                                <p:childTnLst>
                                  <p:par>
                                    <p:cTn id="82" presetID="10" presetClass="entr" presetSubtype="0" fill="hold" grpId="0" nodeType="after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par>
                                    <p:cTn id="85" presetID="22" presetClass="entr" presetSubtype="4" fill="hold"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down)">
                                          <p:cBhvr>
                                            <p:cTn id="87" dur="500"/>
                                            <p:tgtEl>
                                              <p:spTgt spid="4"/>
                                            </p:tgtEl>
                                          </p:cBhvr>
                                        </p:animEffect>
                                      </p:childTnLst>
                                    </p:cTn>
                                  </p:par>
                                </p:childTnLst>
                              </p:cTn>
                            </p:par>
                            <p:par>
                              <p:cTn id="88" fill="hold">
                                <p:stCondLst>
                                  <p:cond delay="11550"/>
                                </p:stCondLst>
                                <p:childTnLst>
                                  <p:par>
                                    <p:cTn id="89" presetID="22" presetClass="entr" presetSubtype="8" fill="hold"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left)">
                                          <p:cBhvr>
                                            <p:cTn id="91" dur="400"/>
                                            <p:tgtEl>
                                              <p:spTgt spid="24"/>
                                            </p:tgtEl>
                                          </p:cBhvr>
                                        </p:animEffect>
                                      </p:childTnLst>
                                    </p:cTn>
                                  </p:par>
                                </p:childTnLst>
                              </p:cTn>
                            </p:par>
                            <p:par>
                              <p:cTn id="92" fill="hold">
                                <p:stCondLst>
                                  <p:cond delay="11950"/>
                                </p:stCondLst>
                                <p:childTnLst>
                                  <p:par>
                                    <p:cTn id="93" presetID="22" presetClass="entr" presetSubtype="4"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200"/>
                                            <p:tgtEl>
                                              <p:spTgt spid="28"/>
                                            </p:tgtEl>
                                          </p:cBhvr>
                                        </p:animEffect>
                                      </p:childTnLst>
                                    </p:cTn>
                                  </p:par>
                                </p:childTnLst>
                              </p:cTn>
                            </p:par>
                            <p:par>
                              <p:cTn id="96" fill="hold">
                                <p:stCondLst>
                                  <p:cond delay="12150"/>
                                </p:stCondLst>
                                <p:childTnLst>
                                  <p:par>
                                    <p:cTn id="97" presetID="22" presetClass="entr" presetSubtype="8" fill="hold" nodeType="afterEffect">
                                      <p:stCondLst>
                                        <p:cond delay="0"/>
                                      </p:stCondLst>
                                      <p:childTnLst>
                                        <p:set>
                                          <p:cBhvr>
                                            <p:cTn id="98" dur="1" fill="hold">
                                              <p:stCondLst>
                                                <p:cond delay="0"/>
                                              </p:stCondLst>
                                            </p:cTn>
                                            <p:tgtEl>
                                              <p:spTgt spid="126"/>
                                            </p:tgtEl>
                                            <p:attrNameLst>
                                              <p:attrName>style.visibility</p:attrName>
                                            </p:attrNameLst>
                                          </p:cBhvr>
                                          <p:to>
                                            <p:strVal val="visible"/>
                                          </p:to>
                                        </p:set>
                                        <p:animEffect transition="in" filter="wipe(left)">
                                          <p:cBhvr>
                                            <p:cTn id="99" dur="400"/>
                                            <p:tgtEl>
                                              <p:spTgt spid="126"/>
                                            </p:tgtEl>
                                          </p:cBhvr>
                                        </p:animEffect>
                                      </p:childTnLst>
                                    </p:cTn>
                                  </p:par>
                                </p:childTnLst>
                              </p:cTn>
                            </p:par>
                            <p:par>
                              <p:cTn id="100" fill="hold">
                                <p:stCondLst>
                                  <p:cond delay="12550"/>
                                </p:stCondLst>
                                <p:childTnLst>
                                  <p:par>
                                    <p:cTn id="101" presetID="22" presetClass="entr" presetSubtype="4" fill="hold" nodeType="afterEffect">
                                      <p:stCondLst>
                                        <p:cond delay="0"/>
                                      </p:stCondLst>
                                      <p:childTnLst>
                                        <p:set>
                                          <p:cBhvr>
                                            <p:cTn id="102" dur="1" fill="hold">
                                              <p:stCondLst>
                                                <p:cond delay="0"/>
                                              </p:stCondLst>
                                            </p:cTn>
                                            <p:tgtEl>
                                              <p:spTgt spid="131"/>
                                            </p:tgtEl>
                                            <p:attrNameLst>
                                              <p:attrName>style.visibility</p:attrName>
                                            </p:attrNameLst>
                                          </p:cBhvr>
                                          <p:to>
                                            <p:strVal val="visible"/>
                                          </p:to>
                                        </p:set>
                                        <p:animEffect transition="in" filter="wipe(down)">
                                          <p:cBhvr>
                                            <p:cTn id="103" dur="200"/>
                                            <p:tgtEl>
                                              <p:spTgt spid="131"/>
                                            </p:tgtEl>
                                          </p:cBhvr>
                                        </p:animEffect>
                                      </p:childTnLst>
                                    </p:cTn>
                                  </p:par>
                                </p:childTnLst>
                              </p:cTn>
                            </p:par>
                            <p:par>
                              <p:cTn id="104" fill="hold">
                                <p:stCondLst>
                                  <p:cond delay="12750"/>
                                </p:stCondLst>
                                <p:childTnLst>
                                  <p:par>
                                    <p:cTn id="105" presetID="22" presetClass="entr" presetSubtype="8" fill="hold" nodeType="afterEffect">
                                      <p:stCondLst>
                                        <p:cond delay="0"/>
                                      </p:stCondLst>
                                      <p:childTnLst>
                                        <p:set>
                                          <p:cBhvr>
                                            <p:cTn id="106" dur="1" fill="hold">
                                              <p:stCondLst>
                                                <p:cond delay="0"/>
                                              </p:stCondLst>
                                            </p:cTn>
                                            <p:tgtEl>
                                              <p:spTgt spid="132"/>
                                            </p:tgtEl>
                                            <p:attrNameLst>
                                              <p:attrName>style.visibility</p:attrName>
                                            </p:attrNameLst>
                                          </p:cBhvr>
                                          <p:to>
                                            <p:strVal val="visible"/>
                                          </p:to>
                                        </p:set>
                                        <p:animEffect transition="in" filter="wipe(left)">
                                          <p:cBhvr>
                                            <p:cTn id="107" dur="400"/>
                                            <p:tgtEl>
                                              <p:spTgt spid="132"/>
                                            </p:tgtEl>
                                          </p:cBhvr>
                                        </p:animEffect>
                                      </p:childTnLst>
                                    </p:cTn>
                                  </p:par>
                                </p:childTnLst>
                              </p:cTn>
                            </p:par>
                            <p:par>
                              <p:cTn id="108" fill="hold">
                                <p:stCondLst>
                                  <p:cond delay="13150"/>
                                </p:stCondLst>
                                <p:childTnLst>
                                  <p:par>
                                    <p:cTn id="109" presetID="22" presetClass="entr" presetSubtype="1" fill="hold" nodeType="afterEffect">
                                      <p:stCondLst>
                                        <p:cond delay="0"/>
                                      </p:stCondLst>
                                      <p:childTnLst>
                                        <p:set>
                                          <p:cBhvr>
                                            <p:cTn id="110" dur="1" fill="hold">
                                              <p:stCondLst>
                                                <p:cond delay="0"/>
                                              </p:stCondLst>
                                            </p:cTn>
                                            <p:tgtEl>
                                              <p:spTgt spid="133"/>
                                            </p:tgtEl>
                                            <p:attrNameLst>
                                              <p:attrName>style.visibility</p:attrName>
                                            </p:attrNameLst>
                                          </p:cBhvr>
                                          <p:to>
                                            <p:strVal val="visible"/>
                                          </p:to>
                                        </p:set>
                                        <p:animEffect transition="in" filter="wipe(up)">
                                          <p:cBhvr>
                                            <p:cTn id="111" dur="300"/>
                                            <p:tgtEl>
                                              <p:spTgt spid="133"/>
                                            </p:tgtEl>
                                          </p:cBhvr>
                                        </p:animEffect>
                                      </p:childTnLst>
                                    </p:cTn>
                                  </p:par>
                                </p:childTnLst>
                              </p:cTn>
                            </p:par>
                            <p:par>
                              <p:cTn id="112" fill="hold">
                                <p:stCondLst>
                                  <p:cond delay="13450"/>
                                </p:stCondLst>
                                <p:childTnLst>
                                  <p:par>
                                    <p:cTn id="113" presetID="22" presetClass="entr" presetSubtype="2" fill="hold" nodeType="after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right)">
                                          <p:cBhvr>
                                            <p:cTn id="115" dur="300"/>
                                            <p:tgtEl>
                                              <p:spTgt spid="32"/>
                                            </p:tgtEl>
                                          </p:cBhvr>
                                        </p:animEffect>
                                      </p:childTnLst>
                                    </p:cTn>
                                  </p:par>
                                  <p:par>
                                    <p:cTn id="116" presetID="2" presetClass="entr" presetSubtype="2" decel="100000" fill="hold" nodeType="withEffect">
                                      <p:stCondLst>
                                        <p:cond delay="300"/>
                                      </p:stCondLst>
                                      <p:childTnLst>
                                        <p:set>
                                          <p:cBhvr>
                                            <p:cTn id="117" dur="1" fill="hold">
                                              <p:stCondLst>
                                                <p:cond delay="0"/>
                                              </p:stCondLst>
                                            </p:cTn>
                                            <p:tgtEl>
                                              <p:spTgt spid="21"/>
                                            </p:tgtEl>
                                            <p:attrNameLst>
                                              <p:attrName>style.visibility</p:attrName>
                                            </p:attrNameLst>
                                          </p:cBhvr>
                                          <p:to>
                                            <p:strVal val="visible"/>
                                          </p:to>
                                        </p:set>
                                        <p:anim calcmode="lin" valueType="num">
                                          <p:cBhvr additive="base">
                                            <p:cTn id="118" dur="1000" fill="hold"/>
                                            <p:tgtEl>
                                              <p:spTgt spid="21"/>
                                            </p:tgtEl>
                                            <p:attrNameLst>
                                              <p:attrName>ppt_x</p:attrName>
                                            </p:attrNameLst>
                                          </p:cBhvr>
                                          <p:tavLst>
                                            <p:tav tm="0">
                                              <p:val>
                                                <p:strVal val="1+#ppt_w/2"/>
                                              </p:val>
                                            </p:tav>
                                            <p:tav tm="100000">
                                              <p:val>
                                                <p:strVal val="#ppt_x"/>
                                              </p:val>
                                            </p:tav>
                                          </p:tavLst>
                                        </p:anim>
                                        <p:anim calcmode="lin" valueType="num">
                                          <p:cBhvr additive="base">
                                            <p:cTn id="119"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2" grpId="0" animBg="1"/>
          <p:bldP spid="3" grpId="0"/>
          <p:bldP spid="17" grpId="0"/>
          <p:bldP spid="114" grpId="0"/>
          <p:bldP spid="143" grpId="0"/>
          <p:bldP spid="144" grpId="0"/>
          <p:bldP spid="145" grpId="0"/>
          <p:bldP spid="13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Strong opportunities for all types of partners</a:t>
            </a:r>
          </a:p>
        </p:txBody>
      </p:sp>
      <p:grpSp>
        <p:nvGrpSpPr>
          <p:cNvPr id="9" name="Group 8"/>
          <p:cNvGrpSpPr/>
          <p:nvPr/>
        </p:nvGrpSpPr>
        <p:grpSpPr>
          <a:xfrm>
            <a:off x="4264455" y="1213174"/>
            <a:ext cx="3907567" cy="2680591"/>
            <a:chOff x="4264177" y="1212849"/>
            <a:chExt cx="3908121" cy="2680971"/>
          </a:xfrm>
        </p:grpSpPr>
        <p:sp>
          <p:nvSpPr>
            <p:cNvPr id="6" name="Rectangle 5"/>
            <p:cNvSpPr/>
            <p:nvPr/>
          </p:nvSpPr>
          <p:spPr bwMode="auto">
            <a:xfrm>
              <a:off x="4264177" y="1212849"/>
              <a:ext cx="3908121" cy="76199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6" tIns="146283" rIns="182854" bIns="146283" numCol="1" rtlCol="0" anchor="ctr"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399" b="1" i="0" u="none" strike="noStrike" kern="0" cap="none" spc="0" normalizeH="0" baseline="0" noProof="0" dirty="0">
                  <a:ln>
                    <a:noFill/>
                  </a:ln>
                  <a:gradFill>
                    <a:gsLst>
                      <a:gs pos="2917">
                        <a:schemeClr val="bg1"/>
                      </a:gs>
                      <a:gs pos="30000">
                        <a:schemeClr val="bg1"/>
                      </a:gs>
                    </a:gsLst>
                    <a:lin ang="5400000" scaled="0"/>
                  </a:gradFill>
                  <a:effectLst/>
                  <a:uLnTx/>
                  <a:uFillTx/>
                </a:rPr>
                <a:t>MANAGED CLOUD SERVICES</a:t>
              </a:r>
            </a:p>
          </p:txBody>
        </p:sp>
        <p:sp>
          <p:nvSpPr>
            <p:cNvPr id="40" name="Rectangle 39"/>
            <p:cNvSpPr/>
            <p:nvPr/>
          </p:nvSpPr>
          <p:spPr bwMode="auto">
            <a:xfrm>
              <a:off x="4264177" y="1974847"/>
              <a:ext cx="3908121" cy="19189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Windows Enterprise E3 and E5 </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O365</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EMS with Azure AD, MDM</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CRM Online</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Application Management (Azure)</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Bundled Devices </a:t>
              </a:r>
            </a:p>
            <a:p>
              <a:pPr marL="0" marR="0" lvl="0" indent="0" defTabSz="932293" eaLnBrk="1" fontAlgn="base" latinLnBrk="0" hangingPunct="1">
                <a:lnSpc>
                  <a:spcPct val="90000"/>
                </a:lnSpc>
                <a:spcBef>
                  <a:spcPct val="0"/>
                </a:spcBef>
                <a:spcAft>
                  <a:spcPts val="1000"/>
                </a:spcAft>
                <a:buClrTx/>
                <a:buSzTx/>
                <a:buFontTx/>
                <a:buNone/>
                <a:tabLst/>
                <a:defRPr/>
              </a:pPr>
              <a:endPar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2" name="Picture 1"/>
            <p:cNvPicPr>
              <a:picLocks noChangeAspect="1"/>
            </p:cNvPicPr>
            <p:nvPr/>
          </p:nvPicPr>
          <p:blipFill>
            <a:blip r:embed="rId3">
              <a:lum bright="100000"/>
            </a:blip>
            <a:stretch>
              <a:fillRect/>
            </a:stretch>
          </p:blipFill>
          <p:spPr>
            <a:xfrm>
              <a:off x="4419762" y="1431941"/>
              <a:ext cx="435836" cy="314606"/>
            </a:xfrm>
            <a:prstGeom prst="rect">
              <a:avLst/>
            </a:prstGeom>
          </p:spPr>
        </p:pic>
      </p:grpSp>
      <p:grpSp>
        <p:nvGrpSpPr>
          <p:cNvPr id="14" name="Group 13"/>
          <p:cNvGrpSpPr/>
          <p:nvPr/>
        </p:nvGrpSpPr>
        <p:grpSpPr>
          <a:xfrm>
            <a:off x="275481" y="3978207"/>
            <a:ext cx="3907567" cy="2687238"/>
            <a:chOff x="274638" y="3978275"/>
            <a:chExt cx="3908121" cy="2687619"/>
          </a:xfrm>
        </p:grpSpPr>
        <p:sp>
          <p:nvSpPr>
            <p:cNvPr id="17" name="Rectangle 16"/>
            <p:cNvSpPr/>
            <p:nvPr/>
          </p:nvSpPr>
          <p:spPr bwMode="auto">
            <a:xfrm>
              <a:off x="274638" y="3978275"/>
              <a:ext cx="3908121" cy="761999"/>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6" tIns="146283" rIns="182854" bIns="146283" numCol="1" rtlCol="0" anchor="ctr"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399" b="1" i="0" u="none" strike="noStrike" kern="0" cap="none" spc="0" normalizeH="0" baseline="0" noProof="0" dirty="0">
                  <a:ln>
                    <a:noFill/>
                  </a:ln>
                  <a:gradFill>
                    <a:gsLst>
                      <a:gs pos="2917">
                        <a:schemeClr val="bg1"/>
                      </a:gs>
                      <a:gs pos="30000">
                        <a:schemeClr val="bg1"/>
                      </a:gs>
                    </a:gsLst>
                    <a:lin ang="5400000" scaled="0"/>
                  </a:gradFill>
                  <a:effectLst/>
                  <a:uLnTx/>
                  <a:uFillTx/>
                </a:rPr>
                <a:t>SECURITY SERVICES</a:t>
              </a:r>
            </a:p>
          </p:txBody>
        </p:sp>
        <p:sp>
          <p:nvSpPr>
            <p:cNvPr id="42" name="Rectangle 41"/>
            <p:cNvSpPr/>
            <p:nvPr/>
          </p:nvSpPr>
          <p:spPr bwMode="auto">
            <a:xfrm>
              <a:off x="274638" y="4746921"/>
              <a:ext cx="3908121" cy="19189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Advanced Threat Protection</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Windows Information Protection</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Passport for Work</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Device Guard</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Multi-Factor Authentication</a:t>
              </a:r>
            </a:p>
            <a:p>
              <a:pPr marL="0" marR="0" lvl="0" indent="0" defTabSz="932293" eaLnBrk="1" fontAlgn="base" latinLnBrk="0" hangingPunct="1">
                <a:lnSpc>
                  <a:spcPct val="90000"/>
                </a:lnSpc>
                <a:spcBef>
                  <a:spcPct val="0"/>
                </a:spcBef>
                <a:spcAft>
                  <a:spcPts val="1000"/>
                </a:spcAft>
                <a:buClrTx/>
                <a:buSzTx/>
                <a:buFontTx/>
                <a:buNone/>
                <a:tabLst/>
                <a:defRPr/>
              </a:pPr>
              <a:endPar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45" name="Picture 44"/>
            <p:cNvPicPr>
              <a:picLocks noChangeAspect="1"/>
            </p:cNvPicPr>
            <p:nvPr/>
          </p:nvPicPr>
          <p:blipFill>
            <a:blip r:embed="rId4">
              <a:lum bright="100000"/>
            </a:blip>
            <a:stretch>
              <a:fillRect/>
            </a:stretch>
          </p:blipFill>
          <p:spPr>
            <a:xfrm>
              <a:off x="463690" y="4176599"/>
              <a:ext cx="334479" cy="365349"/>
            </a:xfrm>
            <a:prstGeom prst="rect">
              <a:avLst/>
            </a:prstGeom>
          </p:spPr>
        </p:pic>
      </p:grpSp>
      <p:grpSp>
        <p:nvGrpSpPr>
          <p:cNvPr id="3" name="Group 2"/>
          <p:cNvGrpSpPr/>
          <p:nvPr/>
        </p:nvGrpSpPr>
        <p:grpSpPr>
          <a:xfrm>
            <a:off x="275481" y="1213174"/>
            <a:ext cx="3907567" cy="2680591"/>
            <a:chOff x="274638" y="1212849"/>
            <a:chExt cx="3908121" cy="2680971"/>
          </a:xfrm>
        </p:grpSpPr>
        <p:sp>
          <p:nvSpPr>
            <p:cNvPr id="5" name="Rectangle 4"/>
            <p:cNvSpPr/>
            <p:nvPr/>
          </p:nvSpPr>
          <p:spPr bwMode="auto">
            <a:xfrm>
              <a:off x="274638" y="1212849"/>
              <a:ext cx="3908121" cy="76199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6" tIns="146283" rIns="182854" bIns="146283" numCol="1" rtlCol="0" anchor="ctr"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399" b="1" i="0" u="none" strike="noStrike" kern="0" cap="none" spc="0" normalizeH="0" baseline="0" noProof="0" dirty="0">
                  <a:ln>
                    <a:noFill/>
                  </a:ln>
                  <a:gradFill>
                    <a:gsLst>
                      <a:gs pos="2917">
                        <a:schemeClr val="bg1"/>
                      </a:gs>
                      <a:gs pos="30000">
                        <a:schemeClr val="bg1"/>
                      </a:gs>
                    </a:gsLst>
                    <a:lin ang="5400000" scaled="0"/>
                  </a:gradFill>
                  <a:effectLst/>
                  <a:uLnTx/>
                  <a:uFillTx/>
                </a:rPr>
                <a:t>SYSTEM INTEGRATION</a:t>
              </a:r>
            </a:p>
          </p:txBody>
        </p:sp>
        <p:sp>
          <p:nvSpPr>
            <p:cNvPr id="8" name="Rectangle 7"/>
            <p:cNvSpPr/>
            <p:nvPr/>
          </p:nvSpPr>
          <p:spPr bwMode="auto">
            <a:xfrm>
              <a:off x="274638" y="1974847"/>
              <a:ext cx="3908121" cy="19189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Deployment Projects, LTSB</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Application Testing as a Service</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Application Migration (App Store)</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Security Project Implementation</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Device Margins</a:t>
              </a:r>
            </a:p>
          </p:txBody>
        </p:sp>
        <p:pic>
          <p:nvPicPr>
            <p:cNvPr id="11" name="Picture 10"/>
            <p:cNvPicPr>
              <a:picLocks noChangeAspect="1"/>
            </p:cNvPicPr>
            <p:nvPr/>
          </p:nvPicPr>
          <p:blipFill>
            <a:blip r:embed="rId5">
              <a:lum bright="100000"/>
            </a:blip>
            <a:stretch>
              <a:fillRect/>
            </a:stretch>
          </p:blipFill>
          <p:spPr>
            <a:xfrm>
              <a:off x="433527" y="1381198"/>
              <a:ext cx="415564" cy="416091"/>
            </a:xfrm>
            <a:prstGeom prst="rect">
              <a:avLst/>
            </a:prstGeom>
          </p:spPr>
        </p:pic>
      </p:grpSp>
      <p:grpSp>
        <p:nvGrpSpPr>
          <p:cNvPr id="16" name="Group 15"/>
          <p:cNvGrpSpPr/>
          <p:nvPr/>
        </p:nvGrpSpPr>
        <p:grpSpPr>
          <a:xfrm>
            <a:off x="8253429" y="3978207"/>
            <a:ext cx="3907567" cy="2687238"/>
            <a:chOff x="8253717" y="3978275"/>
            <a:chExt cx="3908121" cy="2687619"/>
          </a:xfrm>
        </p:grpSpPr>
        <p:sp>
          <p:nvSpPr>
            <p:cNvPr id="19" name="Rectangle 18"/>
            <p:cNvSpPr/>
            <p:nvPr/>
          </p:nvSpPr>
          <p:spPr bwMode="auto">
            <a:xfrm>
              <a:off x="8253717" y="3978275"/>
              <a:ext cx="3908121" cy="76199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6" tIns="146283" rIns="182854" bIns="146283" numCol="1" rtlCol="0" anchor="ctr"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399" b="1" i="0" u="none" strike="noStrike" kern="0" cap="none" spc="0" normalizeH="0" baseline="0" noProof="0" dirty="0">
                  <a:ln>
                    <a:noFill/>
                  </a:ln>
                  <a:gradFill>
                    <a:gsLst>
                      <a:gs pos="2917">
                        <a:schemeClr val="bg1"/>
                      </a:gs>
                      <a:gs pos="30000">
                        <a:schemeClr val="bg1"/>
                      </a:gs>
                    </a:gsLst>
                    <a:lin ang="5400000" scaled="0"/>
                  </a:gradFill>
                  <a:effectLst/>
                  <a:uLnTx/>
                  <a:uFillTx/>
                </a:rPr>
                <a:t>ISV/IP REVENUE</a:t>
              </a:r>
            </a:p>
          </p:txBody>
        </p:sp>
        <p:sp>
          <p:nvSpPr>
            <p:cNvPr id="44" name="Rectangle 43"/>
            <p:cNvSpPr/>
            <p:nvPr/>
          </p:nvSpPr>
          <p:spPr bwMode="auto">
            <a:xfrm>
              <a:off x="8253717" y="4746921"/>
              <a:ext cx="3908121" cy="19189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228557" marR="0" lvl="0" indent="-228557"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Application Development (Azure)</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ISV Software Updates and Extensions leveraging Touch, Mobility, Security…</a:t>
              </a:r>
            </a:p>
            <a:p>
              <a:pPr marL="228557" marR="0" lvl="0" indent="-228557"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Templates and Integrations</a:t>
              </a:r>
            </a:p>
          </p:txBody>
        </p:sp>
        <p:pic>
          <p:nvPicPr>
            <p:cNvPr id="12" name="Picture 11"/>
            <p:cNvPicPr>
              <a:picLocks noChangeAspect="1"/>
            </p:cNvPicPr>
            <p:nvPr/>
          </p:nvPicPr>
          <p:blipFill>
            <a:blip r:embed="rId6">
              <a:lum bright="100000"/>
            </a:blip>
            <a:stretch>
              <a:fillRect/>
            </a:stretch>
          </p:blipFill>
          <p:spPr>
            <a:xfrm>
              <a:off x="8435974" y="4158389"/>
              <a:ext cx="409447" cy="401767"/>
            </a:xfrm>
            <a:prstGeom prst="rect">
              <a:avLst/>
            </a:prstGeom>
          </p:spPr>
        </p:pic>
      </p:grpSp>
      <p:grpSp>
        <p:nvGrpSpPr>
          <p:cNvPr id="10" name="Group 9"/>
          <p:cNvGrpSpPr/>
          <p:nvPr/>
        </p:nvGrpSpPr>
        <p:grpSpPr>
          <a:xfrm>
            <a:off x="8253429" y="1213174"/>
            <a:ext cx="3907567" cy="2680591"/>
            <a:chOff x="8253717" y="1212849"/>
            <a:chExt cx="3908121" cy="2680971"/>
          </a:xfrm>
        </p:grpSpPr>
        <p:sp>
          <p:nvSpPr>
            <p:cNvPr id="7" name="Rectangle 6"/>
            <p:cNvSpPr/>
            <p:nvPr/>
          </p:nvSpPr>
          <p:spPr bwMode="auto">
            <a:xfrm>
              <a:off x="8253717" y="1212849"/>
              <a:ext cx="3908121" cy="761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6" tIns="146283" rIns="182854" bIns="146283" numCol="1" rtlCol="0" anchor="ctr"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399" b="1" i="0" u="none" strike="noStrike" kern="0" cap="none" spc="0" normalizeH="0" baseline="0" noProof="0" dirty="0">
                  <a:ln>
                    <a:noFill/>
                  </a:ln>
                  <a:gradFill>
                    <a:gsLst>
                      <a:gs pos="2917">
                        <a:schemeClr val="bg1"/>
                      </a:gs>
                      <a:gs pos="30000">
                        <a:schemeClr val="bg1"/>
                      </a:gs>
                    </a:gsLst>
                    <a:lin ang="5400000" scaled="0"/>
                  </a:gradFill>
                  <a:effectLst/>
                  <a:uLnTx/>
                  <a:uFillTx/>
                </a:rPr>
                <a:t>SALES &amp; LICENSING REVENUE</a:t>
              </a:r>
            </a:p>
          </p:txBody>
        </p:sp>
        <p:sp>
          <p:nvSpPr>
            <p:cNvPr id="41" name="Rectangle 40"/>
            <p:cNvSpPr/>
            <p:nvPr/>
          </p:nvSpPr>
          <p:spPr bwMode="auto">
            <a:xfrm>
              <a:off x="8253717" y="1974847"/>
              <a:ext cx="3908121" cy="19189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SW Licensing Margins (traditional EA)</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Cloud Solution Provider Incentives</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Device Margins (Surface Book, Premium Devices, and New Form Factors)</a:t>
              </a:r>
            </a:p>
          </p:txBody>
        </p:sp>
        <p:pic>
          <p:nvPicPr>
            <p:cNvPr id="13" name="Picture 12"/>
            <p:cNvPicPr>
              <a:picLocks noChangeAspect="1"/>
            </p:cNvPicPr>
            <p:nvPr/>
          </p:nvPicPr>
          <p:blipFill>
            <a:blip r:embed="rId7">
              <a:lum bright="100000"/>
            </a:blip>
            <a:stretch>
              <a:fillRect/>
            </a:stretch>
          </p:blipFill>
          <p:spPr>
            <a:xfrm>
              <a:off x="8478321" y="1373951"/>
              <a:ext cx="352747" cy="415985"/>
            </a:xfrm>
            <a:prstGeom prst="rect">
              <a:avLst/>
            </a:prstGeom>
          </p:spPr>
        </p:pic>
      </p:grpSp>
      <p:grpSp>
        <p:nvGrpSpPr>
          <p:cNvPr id="15" name="Group 14"/>
          <p:cNvGrpSpPr/>
          <p:nvPr/>
        </p:nvGrpSpPr>
        <p:grpSpPr>
          <a:xfrm>
            <a:off x="4264455" y="3978207"/>
            <a:ext cx="3907567" cy="2687238"/>
            <a:chOff x="4264177" y="3978275"/>
            <a:chExt cx="3908121" cy="2687619"/>
          </a:xfrm>
        </p:grpSpPr>
        <p:sp>
          <p:nvSpPr>
            <p:cNvPr id="18" name="Rectangle 17"/>
            <p:cNvSpPr/>
            <p:nvPr/>
          </p:nvSpPr>
          <p:spPr bwMode="auto">
            <a:xfrm>
              <a:off x="4264177" y="3978275"/>
              <a:ext cx="3908121" cy="76199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6" tIns="146283" rIns="182854" bIns="146283" numCol="1" rtlCol="0" anchor="ctr" anchorCtr="0" compatLnSpc="1">
              <a:prstTxWarp prst="textNoShape">
                <a:avLst/>
              </a:prstTxWarp>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399" b="1" i="0" u="none" strike="noStrike" kern="0" cap="none" spc="0" normalizeH="0" baseline="0" noProof="0" dirty="0">
                  <a:ln>
                    <a:noFill/>
                  </a:ln>
                  <a:gradFill>
                    <a:gsLst>
                      <a:gs pos="2917">
                        <a:schemeClr val="bg1"/>
                      </a:gs>
                      <a:gs pos="30000">
                        <a:schemeClr val="bg1"/>
                      </a:gs>
                    </a:gsLst>
                    <a:lin ang="5400000" scaled="0"/>
                  </a:gradFill>
                  <a:effectLst/>
                  <a:uLnTx/>
                  <a:uFillTx/>
                </a:rPr>
                <a:t>OUTSOURCED IT SERVICES</a:t>
              </a:r>
            </a:p>
          </p:txBody>
        </p:sp>
        <p:sp>
          <p:nvSpPr>
            <p:cNvPr id="43" name="Rectangle 42"/>
            <p:cNvSpPr/>
            <p:nvPr/>
          </p:nvSpPr>
          <p:spPr bwMode="auto">
            <a:xfrm>
              <a:off x="4264177" y="4746921"/>
              <a:ext cx="3908121" cy="19189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Helpdesk/Support Services</a:t>
              </a:r>
            </a:p>
            <a:p>
              <a:pPr marL="0" marR="0" lvl="0" indent="0" defTabSz="932293" eaLnBrk="1" fontAlgn="base" latinLnBrk="0" hangingPunct="1">
                <a:lnSpc>
                  <a:spcPct val="90000"/>
                </a:lnSpc>
                <a:spcBef>
                  <a:spcPct val="0"/>
                </a:spcBef>
                <a:spcAft>
                  <a:spcPts val="8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rPr>
                <a:t>Device Management</a:t>
              </a:r>
            </a:p>
          </p:txBody>
        </p:sp>
        <p:pic>
          <p:nvPicPr>
            <p:cNvPr id="20" name="Picture 19"/>
            <p:cNvPicPr>
              <a:picLocks noChangeAspect="1"/>
            </p:cNvPicPr>
            <p:nvPr/>
          </p:nvPicPr>
          <p:blipFill>
            <a:blip r:embed="rId8">
              <a:lum bright="100000"/>
            </a:blip>
            <a:stretch>
              <a:fillRect/>
            </a:stretch>
          </p:blipFill>
          <p:spPr>
            <a:xfrm>
              <a:off x="4399124" y="4171212"/>
              <a:ext cx="443942" cy="376120"/>
            </a:xfrm>
            <a:prstGeom prst="rect">
              <a:avLst/>
            </a:prstGeom>
          </p:spPr>
        </p:pic>
      </p:grpSp>
    </p:spTree>
    <p:extLst>
      <p:ext uri="{BB962C8B-B14F-4D97-AF65-F5344CB8AC3E}">
        <p14:creationId xmlns:p14="http://schemas.microsoft.com/office/powerpoint/2010/main" val="4173729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200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2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717" y="1"/>
            <a:ext cx="4662524" cy="6993786"/>
          </a:xfrm>
          <a:prstGeom prst="rect">
            <a:avLst/>
          </a:prstGeom>
        </p:spPr>
      </p:pic>
      <p:pic>
        <p:nvPicPr>
          <p:cNvPr id="2" name="Picture 1"/>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65345" y="0"/>
            <a:ext cx="7771131" cy="6993786"/>
          </a:xfrm>
          <a:prstGeom prst="rect">
            <a:avLst/>
          </a:prstGeom>
        </p:spPr>
      </p:pic>
      <p:sp>
        <p:nvSpPr>
          <p:cNvPr id="8" name="Rectangle 7"/>
          <p:cNvSpPr/>
          <p:nvPr/>
        </p:nvSpPr>
        <p:spPr bwMode="auto">
          <a:xfrm>
            <a:off x="4665346" y="2684153"/>
            <a:ext cx="6582091" cy="162548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15929">
                      <a:schemeClr val="tx1"/>
                    </a:gs>
                    <a:gs pos="43000">
                      <a:schemeClr val="tx1"/>
                    </a:gs>
                  </a:gsLst>
                  <a:lin ang="5400000" scaled="1"/>
                </a:gradFill>
                <a:effectLst/>
                <a:uLnTx/>
                <a:uFillTx/>
              </a:rPr>
              <a:t>HOW TO TALK TO CUSTOMERS ABOUT WINDOWS 10</a:t>
            </a:r>
            <a:endParaRPr kumimoji="0" lang="en-US" sz="3200" b="0" i="0" u="none" strike="noStrike" kern="0" cap="none" spc="0" normalizeH="0" baseline="0" noProof="0" dirty="0">
              <a:ln>
                <a:noFill/>
              </a:ln>
              <a:gradFill>
                <a:gsLst>
                  <a:gs pos="15929">
                    <a:schemeClr val="tx1"/>
                  </a:gs>
                  <a:gs pos="43000">
                    <a:schemeClr val="tx1"/>
                  </a:gs>
                </a:gsLst>
                <a:lin ang="5400000" scaled="1"/>
              </a:gradFill>
              <a:effectLst/>
              <a:uLnTx/>
              <a:uFillTx/>
              <a:ea typeface="Segoe UI" pitchFamily="34" charset="0"/>
              <a:cs typeface="Segoe UI" pitchFamily="34" charset="0"/>
            </a:endParaRPr>
          </a:p>
        </p:txBody>
      </p:sp>
      <p:cxnSp>
        <p:nvCxnSpPr>
          <p:cNvPr id="12" name="Straight Connector 11"/>
          <p:cNvCxnSpPr/>
          <p:nvPr/>
        </p:nvCxnSpPr>
        <p:spPr>
          <a:xfrm>
            <a:off x="11247437" y="2684153"/>
            <a:ext cx="0" cy="162548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59672" y="4308081"/>
            <a:ext cx="658776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65347" y="-1"/>
            <a:ext cx="0" cy="6994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65347" y="2688915"/>
            <a:ext cx="658209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086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1" fill="hold" nodeType="withEffect">
                                  <p:stCondLst>
                                    <p:cond delay="75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2" fill="hold" nodeType="withEffect">
                                  <p:stCondLst>
                                    <p:cond delay="100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500"/>
                                        <p:tgtEl>
                                          <p:spTgt spid="1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36" name="Group 35"/>
          <p:cNvGrpSpPr/>
          <p:nvPr/>
        </p:nvGrpSpPr>
        <p:grpSpPr>
          <a:xfrm>
            <a:off x="0" y="3494998"/>
            <a:ext cx="4235938" cy="3499527"/>
            <a:chOff x="-1" y="3490247"/>
            <a:chExt cx="4149407" cy="3500023"/>
          </a:xfrm>
        </p:grpSpPr>
        <p:pic>
          <p:nvPicPr>
            <p:cNvPr id="37" name="Picture 3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1524" y="3490247"/>
              <a:ext cx="4142232" cy="3500023"/>
            </a:xfrm>
            <a:prstGeom prst="rect">
              <a:avLst/>
            </a:prstGeom>
          </p:spPr>
        </p:pic>
        <p:sp>
          <p:nvSpPr>
            <p:cNvPr id="38" name="Rectangle 37"/>
            <p:cNvSpPr/>
            <p:nvPr/>
          </p:nvSpPr>
          <p:spPr bwMode="auto">
            <a:xfrm rot="10800000">
              <a:off x="-1" y="5428183"/>
              <a:ext cx="4149407" cy="1561292"/>
            </a:xfrm>
            <a:prstGeom prst="rect">
              <a:avLst/>
            </a:prstGeom>
            <a:gradFill>
              <a:gsLst>
                <a:gs pos="5000">
                  <a:schemeClr val="tx1">
                    <a:lumMod val="50000"/>
                    <a:alpha val="56000"/>
                  </a:schemeClr>
                </a:gs>
                <a:gs pos="100000">
                  <a:schemeClr val="tx1">
                    <a:lumMod val="50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182854" rIns="274281" bIns="18285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9" name="Picture 3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87620" y="5710631"/>
              <a:ext cx="1316285" cy="996395"/>
            </a:xfrm>
            <a:prstGeom prst="rect">
              <a:avLst/>
            </a:prstGeom>
          </p:spPr>
        </p:pic>
      </p:grpSp>
      <p:grpSp>
        <p:nvGrpSpPr>
          <p:cNvPr id="40" name="Group 39"/>
          <p:cNvGrpSpPr/>
          <p:nvPr/>
        </p:nvGrpSpPr>
        <p:grpSpPr>
          <a:xfrm>
            <a:off x="8246169" y="3474085"/>
            <a:ext cx="4190306" cy="3520440"/>
            <a:chOff x="8287067" y="3495136"/>
            <a:chExt cx="4149407" cy="3500024"/>
          </a:xfrm>
        </p:grpSpPr>
        <p:pic>
          <p:nvPicPr>
            <p:cNvPr id="41" name="Picture 40"/>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294136" y="3495136"/>
              <a:ext cx="4142232" cy="3500024"/>
            </a:xfrm>
            <a:prstGeom prst="rect">
              <a:avLst/>
            </a:prstGeom>
          </p:spPr>
        </p:pic>
        <p:sp>
          <p:nvSpPr>
            <p:cNvPr id="42" name="Rectangle 41"/>
            <p:cNvSpPr/>
            <p:nvPr/>
          </p:nvSpPr>
          <p:spPr bwMode="auto">
            <a:xfrm rot="10800000">
              <a:off x="8287067" y="5428183"/>
              <a:ext cx="4149407" cy="1561292"/>
            </a:xfrm>
            <a:prstGeom prst="rect">
              <a:avLst/>
            </a:prstGeom>
            <a:gradFill>
              <a:gsLst>
                <a:gs pos="0">
                  <a:schemeClr val="tx1">
                    <a:lumMod val="50000"/>
                    <a:alpha val="30000"/>
                  </a:schemeClr>
                </a:gs>
                <a:gs pos="100000">
                  <a:schemeClr val="tx1">
                    <a:lumMod val="50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182854" rIns="274281" bIns="18285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3" name="Picture 42"/>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t="-6826" r="33571"/>
            <a:stretch/>
          </p:blipFill>
          <p:spPr>
            <a:xfrm>
              <a:off x="10115852" y="6128206"/>
              <a:ext cx="1892172" cy="475800"/>
            </a:xfrm>
            <a:prstGeom prst="rect">
              <a:avLst/>
            </a:prstGeom>
          </p:spPr>
        </p:pic>
      </p:grpSp>
      <p:grpSp>
        <p:nvGrpSpPr>
          <p:cNvPr id="28" name="Group 27"/>
          <p:cNvGrpSpPr/>
          <p:nvPr/>
        </p:nvGrpSpPr>
        <p:grpSpPr>
          <a:xfrm>
            <a:off x="8286242" y="-1"/>
            <a:ext cx="4153169" cy="3520441"/>
            <a:chOff x="8292612" y="-1"/>
            <a:chExt cx="4153757" cy="3504734"/>
          </a:xfrm>
        </p:grpSpPr>
        <p:pic>
          <p:nvPicPr>
            <p:cNvPr id="29" name="Picture 28"/>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8292612" y="-1"/>
              <a:ext cx="4153757" cy="3504733"/>
            </a:xfrm>
            <a:prstGeom prst="rect">
              <a:avLst/>
            </a:prstGeom>
          </p:spPr>
        </p:pic>
        <p:pic>
          <p:nvPicPr>
            <p:cNvPr id="30" name="Picture 29"/>
            <p:cNvPicPr>
              <a:picLocks noChangeAspect="1"/>
            </p:cNvPicPr>
            <p:nvPr/>
          </p:nvPicPr>
          <p:blipFill>
            <a:blip r:embed="rId10" cstate="print">
              <a:lum bright="32000"/>
              <a:extLst>
                <a:ext uri="{BEBA8EAE-BF5A-486C-A8C5-ECC9F3942E4B}">
                  <a14:imgProps xmlns:a14="http://schemas.microsoft.com/office/drawing/2010/main">
                    <a14:imgLayer r:embed="rId11">
                      <a14:imgEffect>
                        <a14:saturation sat="0"/>
                      </a14:imgEffect>
                      <a14:imgEffect>
                        <a14:brightnessContrast bright="29000"/>
                      </a14:imgEffect>
                    </a14:imgLayer>
                  </a14:imgProps>
                </a:ext>
                <a:ext uri="{28A0092B-C50C-407E-A947-70E740481C1C}">
                  <a14:useLocalDpi xmlns:a14="http://schemas.microsoft.com/office/drawing/2010/main"/>
                </a:ext>
              </a:extLst>
            </a:blip>
            <a:stretch>
              <a:fillRect/>
            </a:stretch>
          </p:blipFill>
          <p:spPr>
            <a:xfrm>
              <a:off x="10862706" y="2447993"/>
              <a:ext cx="1035900" cy="705707"/>
            </a:xfrm>
            <a:prstGeom prst="rect">
              <a:avLst/>
            </a:prstGeom>
          </p:spPr>
        </p:pic>
        <p:sp>
          <p:nvSpPr>
            <p:cNvPr id="31" name="Rectangle 30"/>
            <p:cNvSpPr/>
            <p:nvPr/>
          </p:nvSpPr>
          <p:spPr bwMode="auto">
            <a:xfrm rot="10800000">
              <a:off x="8294027" y="2447993"/>
              <a:ext cx="4149407" cy="1056740"/>
            </a:xfrm>
            <a:prstGeom prst="rect">
              <a:avLst/>
            </a:prstGeom>
            <a:gradFill>
              <a:gsLst>
                <a:gs pos="0">
                  <a:schemeClr val="tx1">
                    <a:lumMod val="50000"/>
                    <a:alpha val="30000"/>
                  </a:schemeClr>
                </a:gs>
                <a:gs pos="100000">
                  <a:schemeClr val="tx1">
                    <a:lumMod val="50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182854" rIns="274281" bIns="18285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5" name="Group 24"/>
          <p:cNvGrpSpPr/>
          <p:nvPr/>
        </p:nvGrpSpPr>
        <p:grpSpPr>
          <a:xfrm>
            <a:off x="4154085" y="-27359"/>
            <a:ext cx="4123322" cy="7021883"/>
            <a:chOff x="4153792" y="176330"/>
            <a:chExt cx="4123907" cy="7022879"/>
          </a:xfrm>
        </p:grpSpPr>
        <p:pic>
          <p:nvPicPr>
            <p:cNvPr id="26" name="Picture 25"/>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4153792" y="176330"/>
              <a:ext cx="4123907" cy="7022879"/>
            </a:xfrm>
            <a:prstGeom prst="rect">
              <a:avLst/>
            </a:prstGeom>
          </p:spPr>
        </p:pic>
        <p:pic>
          <p:nvPicPr>
            <p:cNvPr id="27" name="Picture 2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66751" y="6095251"/>
              <a:ext cx="2702972" cy="727880"/>
            </a:xfrm>
            <a:prstGeom prst="rect">
              <a:avLst/>
            </a:prstGeom>
          </p:spPr>
        </p:pic>
      </p:grpSp>
      <p:grpSp>
        <p:nvGrpSpPr>
          <p:cNvPr id="10" name="Group 9"/>
          <p:cNvGrpSpPr/>
          <p:nvPr/>
        </p:nvGrpSpPr>
        <p:grpSpPr>
          <a:xfrm>
            <a:off x="882" y="496"/>
            <a:ext cx="4233672" cy="3502152"/>
            <a:chOff x="-6751513" y="2885569"/>
            <a:chExt cx="4233672" cy="3502152"/>
          </a:xfrm>
        </p:grpSpPr>
        <p:pic>
          <p:nvPicPr>
            <p:cNvPr id="6" name="Picture 5"/>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6751513" y="2885569"/>
              <a:ext cx="4233672" cy="3502152"/>
            </a:xfrm>
            <a:prstGeom prst="rect">
              <a:avLst/>
            </a:prstGeom>
          </p:spPr>
        </p:pic>
        <p:sp>
          <p:nvSpPr>
            <p:cNvPr id="34" name="Rectangle 33"/>
            <p:cNvSpPr/>
            <p:nvPr/>
          </p:nvSpPr>
          <p:spPr bwMode="auto">
            <a:xfrm rot="10800000">
              <a:off x="-6751512" y="4826650"/>
              <a:ext cx="4233189" cy="1561071"/>
            </a:xfrm>
            <a:prstGeom prst="rect">
              <a:avLst/>
            </a:prstGeom>
            <a:gradFill>
              <a:gsLst>
                <a:gs pos="0">
                  <a:schemeClr val="tx1">
                    <a:lumMod val="50000"/>
                    <a:alpha val="30000"/>
                  </a:schemeClr>
                </a:gs>
                <a:gs pos="100000">
                  <a:schemeClr val="tx1">
                    <a:lumMod val="50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182854" rIns="274281" bIns="18285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5" name="Picture 3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313562" y="5723304"/>
              <a:ext cx="1874429" cy="367413"/>
            </a:xfrm>
            <a:prstGeom prst="rect">
              <a:avLst/>
            </a:prstGeom>
          </p:spPr>
        </p:pic>
      </p:grpSp>
      <p:sp>
        <p:nvSpPr>
          <p:cNvPr id="16" name="Rectangle 15"/>
          <p:cNvSpPr/>
          <p:nvPr/>
        </p:nvSpPr>
        <p:spPr bwMode="auto">
          <a:xfrm>
            <a:off x="883" y="498"/>
            <a:ext cx="12434076" cy="1257614"/>
          </a:xfrm>
          <a:prstGeom prst="rect">
            <a:avLst/>
          </a:prstGeom>
          <a:gradFill>
            <a:gsLst>
              <a:gs pos="0">
                <a:schemeClr val="tx1">
                  <a:lumMod val="50000"/>
                  <a:alpha val="30000"/>
                </a:schemeClr>
              </a:gs>
              <a:gs pos="100000">
                <a:schemeClr val="tx1">
                  <a:lumMod val="50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182854" rIns="274281" bIns="18285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rot="10800000">
            <a:off x="883" y="5515195"/>
            <a:ext cx="12434076" cy="1478833"/>
          </a:xfrm>
          <a:prstGeom prst="rect">
            <a:avLst/>
          </a:prstGeom>
          <a:gradFill>
            <a:gsLst>
              <a:gs pos="0">
                <a:schemeClr val="tx1">
                  <a:lumMod val="50000"/>
                  <a:alpha val="30000"/>
                </a:schemeClr>
              </a:gs>
              <a:gs pos="100000">
                <a:schemeClr val="tx1">
                  <a:lumMod val="50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182854" rIns="274281" bIns="18285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ectangle 6"/>
          <p:cNvSpPr/>
          <p:nvPr/>
        </p:nvSpPr>
        <p:spPr bwMode="auto">
          <a:xfrm>
            <a:off x="2613083" y="2830382"/>
            <a:ext cx="7210309" cy="1320611"/>
          </a:xfrm>
          <a:prstGeom prst="rect">
            <a:avLst/>
          </a:prstGeom>
          <a:solidFill>
            <a:srgbClr val="0078D7">
              <a:alpha val="8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182854" rIns="274281" bIns="18285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extBox 7"/>
          <p:cNvSpPr txBox="1"/>
          <p:nvPr/>
        </p:nvSpPr>
        <p:spPr>
          <a:xfrm>
            <a:off x="2639841" y="3222980"/>
            <a:ext cx="7156794" cy="651486"/>
          </a:xfrm>
          <a:prstGeom prst="rect">
            <a:avLst/>
          </a:prstGeom>
          <a:noFill/>
        </p:spPr>
        <p:txBody>
          <a:bodyPr wrap="square" lIns="274281" tIns="182854" rIns="274281" bIns="182854" rtlCol="0" anchor="ctr">
            <a:noAutofit/>
          </a:bodyPr>
          <a:lstStyle/>
          <a:p>
            <a:pPr marL="0" marR="0" lvl="0" indent="0" algn="ctr" defTabSz="932563" eaLnBrk="1" fontAlgn="auto" latinLnBrk="0" hangingPunct="1">
              <a:lnSpc>
                <a:spcPct val="80000"/>
              </a:lnSpc>
              <a:spcBef>
                <a:spcPts val="0"/>
              </a:spcBef>
              <a:spcAft>
                <a:spcPts val="0"/>
              </a:spcAft>
              <a:buClrTx/>
              <a:buSzTx/>
              <a:buFontTx/>
              <a:buNone/>
              <a:tabLst/>
              <a:defRPr/>
            </a:pPr>
            <a:r>
              <a:rPr kumimoji="0" lang="en-US" sz="4799" b="0" i="0" u="none" strike="noStrike" kern="0" cap="none" spc="-300" normalizeH="0" baseline="0" noProof="0" dirty="0">
                <a:ln>
                  <a:noFill/>
                </a:ln>
                <a:solidFill>
                  <a:srgbClr val="FFFFFF"/>
                </a:solidFill>
                <a:effectLst/>
                <a:uLnTx/>
                <a:uFillTx/>
                <a:latin typeface="Segoe UI Light"/>
                <a:ea typeface="Segoe UI Black" panose="020B0A02040204020203" pitchFamily="34" charset="0"/>
                <a:cs typeface="Segoe UI" panose="020B0502040204020203" pitchFamily="34" charset="0"/>
              </a:rPr>
              <a:t>DIGITAL TRANSFORMATION</a:t>
            </a:r>
          </a:p>
        </p:txBody>
      </p:sp>
      <p:sp>
        <p:nvSpPr>
          <p:cNvPr id="46" name="TextBox 45"/>
          <p:cNvSpPr txBox="1"/>
          <p:nvPr/>
        </p:nvSpPr>
        <p:spPr>
          <a:xfrm>
            <a:off x="2639840" y="3388204"/>
            <a:ext cx="7156794" cy="914780"/>
          </a:xfrm>
          <a:prstGeom prst="rect">
            <a:avLst/>
          </a:prstGeom>
          <a:noFill/>
        </p:spPr>
        <p:txBody>
          <a:bodyPr wrap="square" lIns="274281" tIns="182854" rIns="274281" bIns="182854" rtlCol="0" anchor="ctr">
            <a:noAutofit/>
          </a:bodyPr>
          <a:lstStyle/>
          <a:p>
            <a:pPr marL="0" marR="0" lvl="0" indent="0" algn="ctr" defTabSz="932563" eaLnBrk="1" fontAlgn="auto" latinLnBrk="0" hangingPunct="1">
              <a:lnSpc>
                <a:spcPct val="80000"/>
              </a:lnSpc>
              <a:spcBef>
                <a:spcPts val="0"/>
              </a:spcBef>
              <a:spcAft>
                <a:spcPts val="0"/>
              </a:spcAft>
              <a:buClrTx/>
              <a:buSzTx/>
              <a:buFontTx/>
              <a:buNone/>
              <a:tabLst/>
              <a:defRPr/>
            </a:pPr>
            <a:r>
              <a:rPr kumimoji="0" lang="en-US" sz="4799" b="0" i="0" u="none" strike="noStrike" kern="0" cap="all" spc="300"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Is everywhere</a:t>
            </a:r>
          </a:p>
        </p:txBody>
      </p:sp>
      <p:cxnSp>
        <p:nvCxnSpPr>
          <p:cNvPr id="20" name="Straight Connector 19"/>
          <p:cNvCxnSpPr>
            <a:endCxn id="7" idx="1"/>
          </p:cNvCxnSpPr>
          <p:nvPr/>
        </p:nvCxnSpPr>
        <p:spPr>
          <a:xfrm flipV="1">
            <a:off x="0" y="3490688"/>
            <a:ext cx="2613083" cy="431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4230170" y="-5718"/>
            <a:ext cx="4051688" cy="2588580"/>
            <a:chOff x="4230170" y="-5718"/>
            <a:chExt cx="4051688" cy="2588580"/>
          </a:xfrm>
        </p:grpSpPr>
        <p:cxnSp>
          <p:nvCxnSpPr>
            <p:cNvPr id="14" name="Straight Connector 13"/>
            <p:cNvCxnSpPr/>
            <p:nvPr/>
          </p:nvCxnSpPr>
          <p:spPr>
            <a:xfrm>
              <a:off x="4230170" y="-5718"/>
              <a:ext cx="0" cy="258858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281858" y="-5718"/>
              <a:ext cx="0" cy="258858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flipH="1">
            <a:off x="9823392" y="3520439"/>
            <a:ext cx="2613083"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4149701" y="4435474"/>
            <a:ext cx="4136541" cy="2553334"/>
            <a:chOff x="4149701" y="4435474"/>
            <a:chExt cx="4136541" cy="2553334"/>
          </a:xfrm>
        </p:grpSpPr>
        <p:cxnSp>
          <p:nvCxnSpPr>
            <p:cNvPr id="44" name="Straight Connector 43"/>
            <p:cNvCxnSpPr/>
            <p:nvPr/>
          </p:nvCxnSpPr>
          <p:spPr>
            <a:xfrm flipV="1">
              <a:off x="8286242" y="4435474"/>
              <a:ext cx="0" cy="255333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149701" y="4438650"/>
              <a:ext cx="0" cy="255015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 name="Straight Connector 52"/>
          <p:cNvCxnSpPr/>
          <p:nvPr/>
        </p:nvCxnSpPr>
        <p:spPr>
          <a:xfrm>
            <a:off x="2613083" y="4435474"/>
            <a:ext cx="7210309"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823392" y="2582862"/>
            <a:ext cx="0" cy="1852612"/>
          </a:xfrm>
          <a:prstGeom prst="line">
            <a:avLst/>
          </a:prstGeom>
          <a:ln w="19050" cap="sq">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613083" y="2582862"/>
            <a:ext cx="7210309"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613083" y="2582862"/>
            <a:ext cx="0" cy="1852612"/>
          </a:xfrm>
          <a:prstGeom prst="line">
            <a:avLst/>
          </a:prstGeom>
          <a:ln w="19050" cap="sq">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325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0-#ppt_w/2"/>
                                          </p:val>
                                        </p:tav>
                                        <p:tav tm="100000">
                                          <p:val>
                                            <p:strVal val="#ppt_x"/>
                                          </p:val>
                                        </p:tav>
                                      </p:tavLst>
                                    </p:anim>
                                    <p:anim calcmode="lin" valueType="num">
                                      <p:cBhvr additive="base">
                                        <p:cTn id="8" dur="75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ppt_x"/>
                                          </p:val>
                                        </p:tav>
                                        <p:tav tm="100000">
                                          <p:val>
                                            <p:strVal val="#ppt_x"/>
                                          </p:val>
                                        </p:tav>
                                      </p:tavLst>
                                    </p:anim>
                                    <p:anim calcmode="lin" valueType="num">
                                      <p:cBhvr additive="base">
                                        <p:cTn id="12" dur="75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3" decel="10000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750" fill="hold"/>
                                        <p:tgtEl>
                                          <p:spTgt spid="28"/>
                                        </p:tgtEl>
                                        <p:attrNameLst>
                                          <p:attrName>ppt_x</p:attrName>
                                        </p:attrNameLst>
                                      </p:cBhvr>
                                      <p:tavLst>
                                        <p:tav tm="0">
                                          <p:val>
                                            <p:strVal val="1+#ppt_w/2"/>
                                          </p:val>
                                        </p:tav>
                                        <p:tav tm="100000">
                                          <p:val>
                                            <p:strVal val="#ppt_x"/>
                                          </p:val>
                                        </p:tav>
                                      </p:tavLst>
                                    </p:anim>
                                    <p:anim calcmode="lin" valueType="num">
                                      <p:cBhvr additive="base">
                                        <p:cTn id="16" dur="75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6" decel="10000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750" fill="hold"/>
                                        <p:tgtEl>
                                          <p:spTgt spid="40"/>
                                        </p:tgtEl>
                                        <p:attrNameLst>
                                          <p:attrName>ppt_x</p:attrName>
                                        </p:attrNameLst>
                                      </p:cBhvr>
                                      <p:tavLst>
                                        <p:tav tm="0">
                                          <p:val>
                                            <p:strVal val="1+#ppt_w/2"/>
                                          </p:val>
                                        </p:tav>
                                        <p:tav tm="100000">
                                          <p:val>
                                            <p:strVal val="#ppt_x"/>
                                          </p:val>
                                        </p:tav>
                                      </p:tavLst>
                                    </p:anim>
                                    <p:anim calcmode="lin" valueType="num">
                                      <p:cBhvr additive="base">
                                        <p:cTn id="20" dur="75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9" decel="10000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childTnLst>
                          </p:cTn>
                        </p:par>
                        <p:par>
                          <p:cTn id="25" fill="hold">
                            <p:stCondLst>
                              <p:cond delay="750"/>
                            </p:stCondLst>
                            <p:childTnLst>
                              <p:par>
                                <p:cTn id="26" presetID="54" presetClass="path" presetSubtype="0" accel="50000" decel="50000" fill="hold" grpId="0" nodeType="afterEffect">
                                  <p:stCondLst>
                                    <p:cond delay="0"/>
                                  </p:stCondLst>
                                  <p:childTnLst>
                                    <p:animMotion origin="layout" path="M 0 -2.14707E-6 L 0 0.00046 L 0 0.00091 " pathEditMode="relative" rAng="0" ptsTypes="AAA">
                                      <p:cBhvr>
                                        <p:cTn id="27" dur="500" fill="hold"/>
                                        <p:tgtEl>
                                          <p:spTgt spid="7"/>
                                        </p:tgtEl>
                                        <p:attrNameLst>
                                          <p:attrName>ppt_x</p:attrName>
                                          <p:attrName>ppt_y</p:attrName>
                                        </p:attrNameLst>
                                      </p:cBhvr>
                                      <p:rCtr x="0" y="45"/>
                                    </p:animMotion>
                                    <p:animScale>
                                      <p:cBhvr>
                                        <p:cTn id="28" dur="500" fill="hold">
                                          <p:stCondLst>
                                            <p:cond delay="0"/>
                                          </p:stCondLst>
                                        </p:cTn>
                                        <p:tgtEl>
                                          <p:spTgt spid="7"/>
                                        </p:tgtEl>
                                      </p:cBhvr>
                                      <p:from x="100000" y="100000"/>
                                      <p:to x="100000" y="140414"/>
                                    </p:animScale>
                                    <p:animRot by="0">
                                      <p:cBhvr>
                                        <p:cTn id="29" dur="500" fill="hold">
                                          <p:stCondLst>
                                            <p:cond delay="0"/>
                                          </p:stCondLst>
                                        </p:cTn>
                                        <p:tgtEl>
                                          <p:spTgt spid="7"/>
                                        </p:tgtEl>
                                        <p:attrNameLst>
                                          <p:attrName>r</p:attrName>
                                        </p:attrNameLst>
                                      </p:cBhvr>
                                    </p:animRot>
                                  </p:childTnLst>
                                </p:cTn>
                              </p:par>
                              <p:par>
                                <p:cTn id="30" presetID="41" presetClass="path" presetSubtype="0" accel="50000" decel="50000" fill="hold" grpId="0" nodeType="withEffect">
                                  <p:stCondLst>
                                    <p:cond delay="0"/>
                                  </p:stCondLst>
                                  <p:childTnLst>
                                    <p:animMotion origin="layout" path="M 0 -2.82342E-6 L 0 -0.02065 L 0 -0.0413 " pathEditMode="relative" rAng="0" ptsTypes="AAA">
                                      <p:cBhvr>
                                        <p:cTn id="31" dur="500" fill="hold"/>
                                        <p:tgtEl>
                                          <p:spTgt spid="8"/>
                                        </p:tgtEl>
                                        <p:attrNameLst>
                                          <p:attrName>ppt_x</p:attrName>
                                          <p:attrName>ppt_y</p:attrName>
                                        </p:attrNameLst>
                                      </p:cBhvr>
                                      <p:rCtr x="0" y="-2065"/>
                                    </p:animMotion>
                                    <p:animScale>
                                      <p:cBhvr>
                                        <p:cTn id="32" dur="500" fill="hold">
                                          <p:stCondLst>
                                            <p:cond delay="0"/>
                                          </p:stCondLst>
                                        </p:cTn>
                                        <p:tgtEl>
                                          <p:spTgt spid="8"/>
                                        </p:tgtEl>
                                      </p:cBhvr>
                                      <p:from x="100000" y="100000"/>
                                      <p:to x="100000" y="100000"/>
                                    </p:animScale>
                                    <p:animRot by="0">
                                      <p:cBhvr>
                                        <p:cTn id="33" dur="500" fill="hold">
                                          <p:stCondLst>
                                            <p:cond delay="0"/>
                                          </p:stCondLst>
                                        </p:cTn>
                                        <p:tgtEl>
                                          <p:spTgt spid="8"/>
                                        </p:tgtEl>
                                        <p:attrNameLst>
                                          <p:attrName>r</p:attrName>
                                        </p:attrNameLst>
                                      </p:cBhvr>
                                    </p:animRot>
                                  </p:childTnLst>
                                </p:cTn>
                              </p:par>
                              <p:par>
                                <p:cTn id="34" presetID="10" presetClass="entr" presetSubtype="0" fill="hold" grpId="0" nodeType="withEffect">
                                  <p:stCondLst>
                                    <p:cond delay="25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childTnLst>
                          </p:cTn>
                        </p:par>
                        <p:par>
                          <p:cTn id="37" fill="hold">
                            <p:stCondLst>
                              <p:cond delay="1500"/>
                            </p:stCondLst>
                            <p:childTnLst>
                              <p:par>
                                <p:cTn id="38" presetID="22" presetClass="entr" presetSubtype="4"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down)">
                                      <p:cBhvr>
                                        <p:cTn id="40" dur="500"/>
                                        <p:tgtEl>
                                          <p:spTgt spid="63"/>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wipe(left)">
                                      <p:cBhvr>
                                        <p:cTn id="44" dur="500"/>
                                        <p:tgtEl>
                                          <p:spTgt spid="59"/>
                                        </p:tgtEl>
                                      </p:cBhvr>
                                    </p:animEffect>
                                  </p:childTnLst>
                                </p:cTn>
                              </p:par>
                            </p:childTnLst>
                          </p:cTn>
                        </p:par>
                        <p:par>
                          <p:cTn id="45" fill="hold">
                            <p:stCondLst>
                              <p:cond delay="2500"/>
                            </p:stCondLst>
                            <p:childTnLst>
                              <p:par>
                                <p:cTn id="46" presetID="22" presetClass="entr" presetSubtype="1"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up)">
                                      <p:cBhvr>
                                        <p:cTn id="48" dur="500"/>
                                        <p:tgtEl>
                                          <p:spTgt spid="56"/>
                                        </p:tgtEl>
                                      </p:cBhvr>
                                    </p:animEffect>
                                  </p:childTnLst>
                                </p:cTn>
                              </p:par>
                            </p:childTnLst>
                          </p:cTn>
                        </p:par>
                        <p:par>
                          <p:cTn id="49" fill="hold">
                            <p:stCondLst>
                              <p:cond delay="3000"/>
                            </p:stCondLst>
                            <p:childTnLst>
                              <p:par>
                                <p:cTn id="50" presetID="22" presetClass="entr" presetSubtype="2" fill="hold"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childTnLst>
                          </p:cTn>
                        </p:par>
                        <p:par>
                          <p:cTn id="53" fill="hold">
                            <p:stCondLst>
                              <p:cond delay="3500"/>
                            </p:stCondLst>
                            <p:childTnLst>
                              <p:par>
                                <p:cTn id="54" presetID="22" presetClass="entr" presetSubtype="1" fill="hold" nodeType="after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wipe(up)">
                                      <p:cBhvr>
                                        <p:cTn id="56" dur="500"/>
                                        <p:tgtEl>
                                          <p:spTgt spid="66"/>
                                        </p:tgtEl>
                                      </p:cBhvr>
                                    </p:animEffect>
                                  </p:childTnLst>
                                </p:cTn>
                              </p:par>
                              <p:par>
                                <p:cTn id="57" presetID="22" presetClass="entr" presetSubtype="4"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wipe(down)">
                                      <p:cBhvr>
                                        <p:cTn id="59" dur="500"/>
                                        <p:tgtEl>
                                          <p:spTgt spid="67"/>
                                        </p:tgtEl>
                                      </p:cBhvr>
                                    </p:animEffect>
                                  </p:childTnLst>
                                </p:cTn>
                              </p:par>
                              <p:par>
                                <p:cTn id="60" presetID="22" presetClass="entr" presetSubtype="2"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right)">
                                      <p:cBhvr>
                                        <p:cTn id="62" dur="500"/>
                                        <p:tgtEl>
                                          <p:spTgt spid="32"/>
                                        </p:tgtEl>
                                      </p:cBhvr>
                                    </p:animEffect>
                                  </p:childTnLst>
                                </p:cTn>
                              </p:par>
                              <p:par>
                                <p:cTn id="63" presetID="22" presetClass="entr" presetSubtype="8"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7882" y="295994"/>
            <a:ext cx="5940355" cy="729109"/>
          </a:xfrm>
        </p:spPr>
        <p:txBody>
          <a:bodyPr/>
          <a:lstStyle/>
          <a:p>
            <a:r>
              <a:rPr lang="en-US" dirty="0"/>
              <a:t>Customers told us…  </a:t>
            </a:r>
          </a:p>
        </p:txBody>
      </p:sp>
      <p:sp>
        <p:nvSpPr>
          <p:cNvPr id="10" name="Rectangle 9"/>
          <p:cNvSpPr/>
          <p:nvPr/>
        </p:nvSpPr>
        <p:spPr bwMode="auto">
          <a:xfrm>
            <a:off x="457200" y="4636201"/>
            <a:ext cx="2737684" cy="12922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I’m worried about security threats and managing the risk </a:t>
            </a:r>
            <a:b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b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to my business</a:t>
            </a:r>
          </a:p>
          <a:p>
            <a:pPr marL="0" marR="0" lvl="0" indent="0" defTabSz="932597"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endParaRPr>
          </a:p>
        </p:txBody>
      </p:sp>
      <p:sp>
        <p:nvSpPr>
          <p:cNvPr id="16" name="Rectangle 15"/>
          <p:cNvSpPr/>
          <p:nvPr/>
        </p:nvSpPr>
        <p:spPr bwMode="auto">
          <a:xfrm>
            <a:off x="3237602" y="4640263"/>
            <a:ext cx="2842349" cy="12913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My employees need </a:t>
            </a:r>
            <a:b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b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to be productive on every device they use </a:t>
            </a:r>
          </a:p>
          <a:p>
            <a:pPr marL="0" marR="0" lvl="0" indent="0" defTabSz="932597"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endParaRPr>
          </a:p>
        </p:txBody>
      </p:sp>
      <p:sp>
        <p:nvSpPr>
          <p:cNvPr id="17" name="Rectangle 16"/>
          <p:cNvSpPr/>
          <p:nvPr/>
        </p:nvSpPr>
        <p:spPr bwMode="auto">
          <a:xfrm>
            <a:off x="6122668" y="4636202"/>
            <a:ext cx="2896351" cy="12922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Old PC Tech, infrastructure and processes drive up costs and slow business agility</a:t>
            </a:r>
          </a:p>
        </p:txBody>
      </p:sp>
      <p:sp>
        <p:nvSpPr>
          <p:cNvPr id="18" name="Rectangle 17"/>
          <p:cNvSpPr/>
          <p:nvPr/>
        </p:nvSpPr>
        <p:spPr bwMode="auto">
          <a:xfrm>
            <a:off x="9061736" y="4636202"/>
            <a:ext cx="2909079" cy="12922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We need to capitalize </a:t>
            </a:r>
            <a:b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b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on new business opportunities quickly</a:t>
            </a:r>
          </a:p>
          <a:p>
            <a:pPr marL="0" marR="0" lvl="0" indent="0" defTabSz="932597"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endParaRP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238413" y="1211262"/>
            <a:ext cx="2841538" cy="3429001"/>
          </a:xfrm>
          <a:prstGeom prst="rect">
            <a:avLst/>
          </a:prstGeom>
          <a:ln>
            <a:noFill/>
          </a:ln>
        </p:spPr>
      </p:pic>
      <p:pic>
        <p:nvPicPr>
          <p:cNvPr id="7" name="Picture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061736" y="1211262"/>
            <a:ext cx="2908268" cy="3429001"/>
          </a:xfrm>
          <a:prstGeom prst="rect">
            <a:avLst/>
          </a:prstGeom>
          <a:ln>
            <a:noFill/>
          </a:ln>
        </p:spPr>
      </p:pic>
      <p:pic>
        <p:nvPicPr>
          <p:cNvPr id="9" name="Picture 2" descr="http://content.finda.photo/startupstockphotos/86510643826.jpg"/>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441177" y="1211263"/>
            <a:ext cx="2754519" cy="3429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122669" y="1211262"/>
            <a:ext cx="2896350" cy="3429001"/>
          </a:xfrm>
          <a:prstGeom prst="rect">
            <a:avLst/>
          </a:prstGeom>
        </p:spPr>
      </p:pic>
      <p:sp>
        <p:nvSpPr>
          <p:cNvPr id="24" name="Title 3"/>
          <p:cNvSpPr txBox="1">
            <a:spLocks/>
          </p:cNvSpPr>
          <p:nvPr/>
        </p:nvSpPr>
        <p:spPr>
          <a:xfrm>
            <a:off x="8504238" y="5968554"/>
            <a:ext cx="4343401" cy="72910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We listened…</a:t>
            </a:r>
          </a:p>
        </p:txBody>
      </p:sp>
    </p:spTree>
    <p:extLst>
      <p:ext uri="{BB962C8B-B14F-4D97-AF65-F5344CB8AC3E}">
        <p14:creationId xmlns:p14="http://schemas.microsoft.com/office/powerpoint/2010/main" val="5953708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52764" y="798593"/>
            <a:ext cx="4709680" cy="911990"/>
          </a:xfrm>
          <a:prstGeom prst="rect">
            <a:avLst/>
          </a:prstGeom>
        </p:spPr>
      </p:pic>
      <p:sp>
        <p:nvSpPr>
          <p:cNvPr id="5" name="TextBox 4"/>
          <p:cNvSpPr txBox="1"/>
          <p:nvPr/>
        </p:nvSpPr>
        <p:spPr>
          <a:xfrm>
            <a:off x="2197975" y="2023041"/>
            <a:ext cx="8040524" cy="472502"/>
          </a:xfrm>
          <a:prstGeom prst="rect">
            <a:avLst/>
          </a:prstGeom>
        </p:spPr>
        <p:txBody>
          <a:bodyPr vert="horz" wrap="square" lIns="93260" tIns="93260" rIns="93260" bIns="93260" rtlCol="0" anchor="ctr">
            <a:no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525252"/>
                </a:solidFill>
                <a:effectLst/>
                <a:uLnTx/>
                <a:uFillTx/>
                <a:latin typeface="+mj-lt"/>
                <a:ea typeface="Segoe UI Black" panose="020B0A02040204020203" pitchFamily="34" charset="0"/>
                <a:cs typeface="Segoe UI Semibold" panose="020B0702040204020203" pitchFamily="34" charset="0"/>
              </a:rPr>
              <a:t>DESIGNED FOR DIGITAL TRANSFORMATION </a:t>
            </a:r>
          </a:p>
        </p:txBody>
      </p:sp>
      <p:grpSp>
        <p:nvGrpSpPr>
          <p:cNvPr id="7" name="Group 6"/>
          <p:cNvGrpSpPr/>
          <p:nvPr/>
        </p:nvGrpSpPr>
        <p:grpSpPr>
          <a:xfrm>
            <a:off x="585736" y="3183905"/>
            <a:ext cx="2780350" cy="3073559"/>
            <a:chOff x="9058361" y="2977116"/>
            <a:chExt cx="2780350" cy="3073559"/>
          </a:xfrm>
        </p:grpSpPr>
        <p:sp>
          <p:nvSpPr>
            <p:cNvPr id="49" name="Rectangle 48"/>
            <p:cNvSpPr/>
            <p:nvPr/>
          </p:nvSpPr>
          <p:spPr bwMode="auto">
            <a:xfrm>
              <a:off x="9058361" y="2977116"/>
              <a:ext cx="2780350" cy="2690037"/>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 name="Group 11"/>
            <p:cNvGrpSpPr/>
            <p:nvPr/>
          </p:nvGrpSpPr>
          <p:grpSpPr>
            <a:xfrm>
              <a:off x="10210365" y="3491390"/>
              <a:ext cx="476342" cy="666879"/>
              <a:chOff x="1746251" y="6292851"/>
              <a:chExt cx="241300" cy="284163"/>
            </a:xfrm>
          </p:grpSpPr>
          <p:sp>
            <p:nvSpPr>
              <p:cNvPr id="14" name="Freeform 79"/>
              <p:cNvSpPr>
                <a:spLocks/>
              </p:cNvSpPr>
              <p:nvPr/>
            </p:nvSpPr>
            <p:spPr bwMode="auto">
              <a:xfrm>
                <a:off x="1746251" y="6292851"/>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sp>
            <p:nvSpPr>
              <p:cNvPr id="15" name="Freeform 80"/>
              <p:cNvSpPr>
                <a:spLocks/>
              </p:cNvSpPr>
              <p:nvPr/>
            </p:nvSpPr>
            <p:spPr bwMode="auto">
              <a:xfrm>
                <a:off x="1776413" y="6321426"/>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sp>
            <p:nvSpPr>
              <p:cNvPr id="16" name="Freeform 81"/>
              <p:cNvSpPr>
                <a:spLocks/>
              </p:cNvSpPr>
              <p:nvPr/>
            </p:nvSpPr>
            <p:spPr bwMode="auto">
              <a:xfrm>
                <a:off x="1814513" y="6351588"/>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grpSp>
        <p:sp>
          <p:nvSpPr>
            <p:cNvPr id="13" name="TextBox 12"/>
            <p:cNvSpPr txBox="1"/>
            <p:nvPr/>
          </p:nvSpPr>
          <p:spPr>
            <a:xfrm>
              <a:off x="9219319" y="4447242"/>
              <a:ext cx="2458435" cy="1603433"/>
            </a:xfrm>
            <a:prstGeom prst="rect">
              <a:avLst/>
            </a:prstGeom>
          </p:spPr>
          <p:txBody>
            <a:bodyPr vert="horz" wrap="square" lIns="93260" tIns="93260" rIns="93260" bIns="9326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525252"/>
                  </a:solidFill>
                  <a:effectLst/>
                  <a:uLnTx/>
                  <a:uFillTx/>
                  <a:ea typeface="Segoe UI" pitchFamily="34" charset="0"/>
                  <a:cs typeface="Segoe UI Semibold" panose="020B0702040204020203" pitchFamily="34" charset="0"/>
                </a:rPr>
                <a:t>Safer </a:t>
              </a:r>
              <a:r>
                <a:rPr kumimoji="0" lang="en-US" sz="1836" b="0" i="0" u="none" strike="noStrike" kern="0" cap="none" spc="0" normalizeH="0" baseline="0" noProof="0" dirty="0">
                  <a:ln>
                    <a:noFill/>
                  </a:ln>
                  <a:solidFill>
                    <a:srgbClr val="525252"/>
                  </a:solidFill>
                  <a:effectLst/>
                  <a:uLnTx/>
                  <a:uFillTx/>
                  <a:ea typeface="Segoe UI" pitchFamily="34" charset="0"/>
                  <a:cs typeface="Segoe UI Semibold" panose="020B0702040204020203" pitchFamily="34" charset="0"/>
                </a:rPr>
                <a:t>and</a:t>
              </a:r>
              <a:r>
                <a:rPr kumimoji="0" lang="en-US" sz="1836" b="1" i="0" u="none" strike="noStrike" kern="0" cap="none" spc="0" normalizeH="0" baseline="0" noProof="0" dirty="0">
                  <a:ln>
                    <a:noFill/>
                  </a:ln>
                  <a:solidFill>
                    <a:srgbClr val="525252"/>
                  </a:solidFill>
                  <a:effectLst/>
                  <a:uLnTx/>
                  <a:uFillTx/>
                  <a:ea typeface="Segoe UI" pitchFamily="34" charset="0"/>
                  <a:cs typeface="Segoe UI Semibold" panose="020B0702040204020203" pitchFamily="34" charset="0"/>
                </a:rPr>
                <a:t> more secure</a:t>
              </a:r>
            </a:p>
          </p:txBody>
        </p:sp>
      </p:grpSp>
      <p:grpSp>
        <p:nvGrpSpPr>
          <p:cNvPr id="11" name="Group 10"/>
          <p:cNvGrpSpPr/>
          <p:nvPr/>
        </p:nvGrpSpPr>
        <p:grpSpPr>
          <a:xfrm>
            <a:off x="9070388" y="3183905"/>
            <a:ext cx="2780350" cy="3073559"/>
            <a:chOff x="3409944" y="2977116"/>
            <a:chExt cx="2780350" cy="3073559"/>
          </a:xfrm>
        </p:grpSpPr>
        <p:sp>
          <p:nvSpPr>
            <p:cNvPr id="47" name="Rectangle 46"/>
            <p:cNvSpPr/>
            <p:nvPr/>
          </p:nvSpPr>
          <p:spPr bwMode="auto">
            <a:xfrm>
              <a:off x="3409944" y="2977116"/>
              <a:ext cx="2780350" cy="2690037"/>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TextBox 27"/>
            <p:cNvSpPr txBox="1"/>
            <p:nvPr/>
          </p:nvSpPr>
          <p:spPr>
            <a:xfrm>
              <a:off x="3577242" y="4447242"/>
              <a:ext cx="2458435" cy="1603433"/>
            </a:xfrm>
            <a:prstGeom prst="rect">
              <a:avLst/>
            </a:prstGeom>
          </p:spPr>
          <p:txBody>
            <a:bodyPr vert="horz" wrap="square" lIns="93260" tIns="93260" rIns="93260" bIns="9326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525252"/>
                  </a:solidFill>
                  <a:effectLst/>
                  <a:uLnTx/>
                  <a:uFillTx/>
                  <a:ea typeface="Segoe UI" pitchFamily="34" charset="0"/>
                  <a:cs typeface="Segoe UI Semibold" panose="020B0702040204020203" pitchFamily="34" charset="0"/>
                </a:rPr>
                <a:t>Powerful, modern devices</a:t>
              </a:r>
            </a:p>
          </p:txBody>
        </p:sp>
        <p:grpSp>
          <p:nvGrpSpPr>
            <p:cNvPr id="30" name="Group 29"/>
            <p:cNvGrpSpPr/>
            <p:nvPr/>
          </p:nvGrpSpPr>
          <p:grpSpPr>
            <a:xfrm>
              <a:off x="5252680" y="3631671"/>
              <a:ext cx="401591" cy="445819"/>
              <a:chOff x="10538935" y="3732774"/>
              <a:chExt cx="385318" cy="340252"/>
            </a:xfrm>
          </p:grpSpPr>
          <p:sp>
            <p:nvSpPr>
              <p:cNvPr id="44" name="Freeform 40"/>
              <p:cNvSpPr>
                <a:spLocks/>
              </p:cNvSpPr>
              <p:nvPr/>
            </p:nvSpPr>
            <p:spPr bwMode="auto">
              <a:xfrm>
                <a:off x="10538935" y="3732774"/>
                <a:ext cx="385318" cy="297438"/>
              </a:xfrm>
              <a:custGeom>
                <a:avLst/>
                <a:gdLst>
                  <a:gd name="T0" fmla="*/ 72 w 72"/>
                  <a:gd name="T1" fmla="*/ 5 h 56"/>
                  <a:gd name="T2" fmla="*/ 68 w 72"/>
                  <a:gd name="T3" fmla="*/ 0 h 56"/>
                  <a:gd name="T4" fmla="*/ 5 w 72"/>
                  <a:gd name="T5" fmla="*/ 0 h 56"/>
                  <a:gd name="T6" fmla="*/ 0 w 72"/>
                  <a:gd name="T7" fmla="*/ 5 h 56"/>
                  <a:gd name="T8" fmla="*/ 0 w 72"/>
                  <a:gd name="T9" fmla="*/ 52 h 56"/>
                  <a:gd name="T10" fmla="*/ 5 w 72"/>
                  <a:gd name="T11" fmla="*/ 56 h 56"/>
                  <a:gd name="T12" fmla="*/ 68 w 72"/>
                  <a:gd name="T13" fmla="*/ 56 h 56"/>
                  <a:gd name="T14" fmla="*/ 72 w 72"/>
                  <a:gd name="T15" fmla="*/ 52 h 56"/>
                  <a:gd name="T16" fmla="*/ 72 w 72"/>
                  <a:gd name="T17"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6">
                    <a:moveTo>
                      <a:pt x="72" y="5"/>
                    </a:moveTo>
                    <a:cubicBezTo>
                      <a:pt x="72" y="2"/>
                      <a:pt x="70" y="0"/>
                      <a:pt x="68" y="0"/>
                    </a:cubicBezTo>
                    <a:cubicBezTo>
                      <a:pt x="5" y="0"/>
                      <a:pt x="5" y="0"/>
                      <a:pt x="5" y="0"/>
                    </a:cubicBezTo>
                    <a:cubicBezTo>
                      <a:pt x="2" y="0"/>
                      <a:pt x="0" y="2"/>
                      <a:pt x="0" y="5"/>
                    </a:cubicBezTo>
                    <a:cubicBezTo>
                      <a:pt x="0" y="52"/>
                      <a:pt x="0" y="52"/>
                      <a:pt x="0" y="52"/>
                    </a:cubicBezTo>
                    <a:cubicBezTo>
                      <a:pt x="0" y="54"/>
                      <a:pt x="2" y="56"/>
                      <a:pt x="5" y="56"/>
                    </a:cubicBezTo>
                    <a:cubicBezTo>
                      <a:pt x="68" y="56"/>
                      <a:pt x="68" y="56"/>
                      <a:pt x="68" y="56"/>
                    </a:cubicBezTo>
                    <a:cubicBezTo>
                      <a:pt x="70" y="56"/>
                      <a:pt x="72" y="54"/>
                      <a:pt x="72" y="52"/>
                    </a:cubicBezTo>
                    <a:lnTo>
                      <a:pt x="72" y="5"/>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sp>
            <p:nvSpPr>
              <p:cNvPr id="45" name="Line 45"/>
              <p:cNvSpPr>
                <a:spLocks noChangeShapeType="1"/>
              </p:cNvSpPr>
              <p:nvPr/>
            </p:nvSpPr>
            <p:spPr bwMode="auto">
              <a:xfrm>
                <a:off x="10678640" y="4073026"/>
                <a:ext cx="105907" cy="0"/>
              </a:xfrm>
              <a:prstGeom prst="lin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sp>
            <p:nvSpPr>
              <p:cNvPr id="46" name="Line 46"/>
              <p:cNvSpPr>
                <a:spLocks noChangeShapeType="1"/>
              </p:cNvSpPr>
              <p:nvPr/>
            </p:nvSpPr>
            <p:spPr bwMode="auto">
              <a:xfrm>
                <a:off x="10550202" y="3967119"/>
                <a:ext cx="36278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grpSp>
        <p:grpSp>
          <p:nvGrpSpPr>
            <p:cNvPr id="31" name="Group 30"/>
            <p:cNvGrpSpPr/>
            <p:nvPr/>
          </p:nvGrpSpPr>
          <p:grpSpPr>
            <a:xfrm>
              <a:off x="3899881" y="3698294"/>
              <a:ext cx="148842" cy="336817"/>
              <a:chOff x="9299720" y="3815965"/>
              <a:chExt cx="142811" cy="257061"/>
            </a:xfrm>
          </p:grpSpPr>
          <p:sp>
            <p:nvSpPr>
              <p:cNvPr id="41" name="Freeform 49"/>
              <p:cNvSpPr>
                <a:spLocks/>
              </p:cNvSpPr>
              <p:nvPr/>
            </p:nvSpPr>
            <p:spPr bwMode="auto">
              <a:xfrm>
                <a:off x="9299720" y="3815965"/>
                <a:ext cx="142811" cy="257061"/>
              </a:xfrm>
              <a:custGeom>
                <a:avLst/>
                <a:gdLst>
                  <a:gd name="T0" fmla="*/ 40 w 40"/>
                  <a:gd name="T1" fmla="*/ 4 h 72"/>
                  <a:gd name="T2" fmla="*/ 36 w 40"/>
                  <a:gd name="T3" fmla="*/ 0 h 72"/>
                  <a:gd name="T4" fmla="*/ 4 w 40"/>
                  <a:gd name="T5" fmla="*/ 0 h 72"/>
                  <a:gd name="T6" fmla="*/ 0 w 40"/>
                  <a:gd name="T7" fmla="*/ 4 h 72"/>
                  <a:gd name="T8" fmla="*/ 0 w 40"/>
                  <a:gd name="T9" fmla="*/ 68 h 72"/>
                  <a:gd name="T10" fmla="*/ 4 w 40"/>
                  <a:gd name="T11" fmla="*/ 72 h 72"/>
                  <a:gd name="T12" fmla="*/ 36 w 40"/>
                  <a:gd name="T13" fmla="*/ 72 h 72"/>
                  <a:gd name="T14" fmla="*/ 40 w 40"/>
                  <a:gd name="T15" fmla="*/ 68 h 72"/>
                  <a:gd name="T16" fmla="*/ 40 w 40"/>
                  <a:gd name="T17"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72">
                    <a:moveTo>
                      <a:pt x="40" y="4"/>
                    </a:moveTo>
                    <a:cubicBezTo>
                      <a:pt x="40" y="2"/>
                      <a:pt x="38" y="0"/>
                      <a:pt x="36" y="0"/>
                    </a:cubicBezTo>
                    <a:cubicBezTo>
                      <a:pt x="4" y="0"/>
                      <a:pt x="4" y="0"/>
                      <a:pt x="4" y="0"/>
                    </a:cubicBezTo>
                    <a:cubicBezTo>
                      <a:pt x="2" y="0"/>
                      <a:pt x="0" y="2"/>
                      <a:pt x="0" y="4"/>
                    </a:cubicBezTo>
                    <a:cubicBezTo>
                      <a:pt x="0" y="68"/>
                      <a:pt x="0" y="68"/>
                      <a:pt x="0" y="68"/>
                    </a:cubicBezTo>
                    <a:cubicBezTo>
                      <a:pt x="0" y="70"/>
                      <a:pt x="2" y="72"/>
                      <a:pt x="4" y="72"/>
                    </a:cubicBezTo>
                    <a:cubicBezTo>
                      <a:pt x="36" y="72"/>
                      <a:pt x="36" y="72"/>
                      <a:pt x="36" y="72"/>
                    </a:cubicBezTo>
                    <a:cubicBezTo>
                      <a:pt x="38" y="72"/>
                      <a:pt x="40" y="70"/>
                      <a:pt x="40" y="68"/>
                    </a:cubicBezTo>
                    <a:lnTo>
                      <a:pt x="40" y="4"/>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sp>
            <p:nvSpPr>
              <p:cNvPr id="42" name="Line 50"/>
              <p:cNvSpPr>
                <a:spLocks noChangeShapeType="1"/>
              </p:cNvSpPr>
              <p:nvPr/>
            </p:nvSpPr>
            <p:spPr bwMode="auto">
              <a:xfrm>
                <a:off x="9307236" y="4044463"/>
                <a:ext cx="127778" cy="0"/>
              </a:xfrm>
              <a:prstGeom prst="lin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sp>
            <p:nvSpPr>
              <p:cNvPr id="43" name="Line 51"/>
              <p:cNvSpPr>
                <a:spLocks noChangeShapeType="1"/>
              </p:cNvSpPr>
              <p:nvPr/>
            </p:nvSpPr>
            <p:spPr bwMode="auto">
              <a:xfrm>
                <a:off x="9307236" y="3844528"/>
                <a:ext cx="127778" cy="0"/>
              </a:xfrm>
              <a:prstGeom prst="lin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grpSp>
        <p:grpSp>
          <p:nvGrpSpPr>
            <p:cNvPr id="32" name="Group 31"/>
            <p:cNvGrpSpPr/>
            <p:nvPr/>
          </p:nvGrpSpPr>
          <p:grpSpPr>
            <a:xfrm>
              <a:off x="4212145" y="3616909"/>
              <a:ext cx="288864" cy="475343"/>
              <a:chOff x="9540564" y="3710241"/>
              <a:chExt cx="277159" cy="362785"/>
            </a:xfrm>
          </p:grpSpPr>
          <p:sp>
            <p:nvSpPr>
              <p:cNvPr id="39" name="Freeform 52"/>
              <p:cNvSpPr>
                <a:spLocks/>
              </p:cNvSpPr>
              <p:nvPr/>
            </p:nvSpPr>
            <p:spPr bwMode="auto">
              <a:xfrm>
                <a:off x="9540564" y="3710241"/>
                <a:ext cx="277159" cy="362785"/>
              </a:xfrm>
              <a:custGeom>
                <a:avLst/>
                <a:gdLst>
                  <a:gd name="T0" fmla="*/ 52 w 52"/>
                  <a:gd name="T1" fmla="*/ 5 h 68"/>
                  <a:gd name="T2" fmla="*/ 47 w 52"/>
                  <a:gd name="T3" fmla="*/ 0 h 68"/>
                  <a:gd name="T4" fmla="*/ 5 w 52"/>
                  <a:gd name="T5" fmla="*/ 0 h 68"/>
                  <a:gd name="T6" fmla="*/ 0 w 52"/>
                  <a:gd name="T7" fmla="*/ 5 h 68"/>
                  <a:gd name="T8" fmla="*/ 0 w 52"/>
                  <a:gd name="T9" fmla="*/ 63 h 68"/>
                  <a:gd name="T10" fmla="*/ 5 w 52"/>
                  <a:gd name="T11" fmla="*/ 68 h 68"/>
                  <a:gd name="T12" fmla="*/ 47 w 52"/>
                  <a:gd name="T13" fmla="*/ 68 h 68"/>
                  <a:gd name="T14" fmla="*/ 52 w 52"/>
                  <a:gd name="T15" fmla="*/ 63 h 68"/>
                  <a:gd name="T16" fmla="*/ 52 w 52"/>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8">
                    <a:moveTo>
                      <a:pt x="52" y="5"/>
                    </a:moveTo>
                    <a:cubicBezTo>
                      <a:pt x="52" y="2"/>
                      <a:pt x="50" y="0"/>
                      <a:pt x="47" y="0"/>
                    </a:cubicBezTo>
                    <a:cubicBezTo>
                      <a:pt x="5" y="0"/>
                      <a:pt x="5" y="0"/>
                      <a:pt x="5" y="0"/>
                    </a:cubicBezTo>
                    <a:cubicBezTo>
                      <a:pt x="2" y="0"/>
                      <a:pt x="0" y="2"/>
                      <a:pt x="0" y="5"/>
                    </a:cubicBezTo>
                    <a:cubicBezTo>
                      <a:pt x="0" y="63"/>
                      <a:pt x="0" y="63"/>
                      <a:pt x="0" y="63"/>
                    </a:cubicBezTo>
                    <a:cubicBezTo>
                      <a:pt x="0" y="66"/>
                      <a:pt x="2" y="68"/>
                      <a:pt x="5" y="68"/>
                    </a:cubicBezTo>
                    <a:cubicBezTo>
                      <a:pt x="47" y="68"/>
                      <a:pt x="47" y="68"/>
                      <a:pt x="47" y="68"/>
                    </a:cubicBezTo>
                    <a:cubicBezTo>
                      <a:pt x="50" y="68"/>
                      <a:pt x="52" y="66"/>
                      <a:pt x="52" y="63"/>
                    </a:cubicBezTo>
                    <a:lnTo>
                      <a:pt x="52" y="5"/>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sp>
            <p:nvSpPr>
              <p:cNvPr id="40" name="Line 53"/>
              <p:cNvSpPr>
                <a:spLocks noChangeShapeType="1"/>
              </p:cNvSpPr>
              <p:nvPr/>
            </p:nvSpPr>
            <p:spPr bwMode="auto">
              <a:xfrm>
                <a:off x="9551832" y="4030213"/>
                <a:ext cx="25462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grpSp>
        <p:grpSp>
          <p:nvGrpSpPr>
            <p:cNvPr id="33" name="Group 32"/>
            <p:cNvGrpSpPr/>
            <p:nvPr/>
          </p:nvGrpSpPr>
          <p:grpSpPr>
            <a:xfrm>
              <a:off x="4603183" y="3580226"/>
              <a:ext cx="547324" cy="548708"/>
              <a:chOff x="9915756" y="3654248"/>
              <a:chExt cx="525146" cy="418778"/>
            </a:xfrm>
          </p:grpSpPr>
          <p:sp>
            <p:nvSpPr>
              <p:cNvPr id="35" name="Freeform 8"/>
              <p:cNvSpPr>
                <a:spLocks/>
              </p:cNvSpPr>
              <p:nvPr/>
            </p:nvSpPr>
            <p:spPr bwMode="auto">
              <a:xfrm>
                <a:off x="10073933" y="4016082"/>
                <a:ext cx="208793" cy="56944"/>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sp>
            <p:nvSpPr>
              <p:cNvPr id="36" name="Line 54"/>
              <p:cNvSpPr>
                <a:spLocks noChangeShapeType="1"/>
              </p:cNvSpPr>
              <p:nvPr/>
            </p:nvSpPr>
            <p:spPr bwMode="auto">
              <a:xfrm>
                <a:off x="9998008" y="3999056"/>
                <a:ext cx="360643" cy="0"/>
              </a:xfrm>
              <a:prstGeom prst="lin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sp>
            <p:nvSpPr>
              <p:cNvPr id="37" name="Rectangle 56"/>
              <p:cNvSpPr>
                <a:spLocks noChangeArrowheads="1"/>
              </p:cNvSpPr>
              <p:nvPr/>
            </p:nvSpPr>
            <p:spPr bwMode="auto">
              <a:xfrm>
                <a:off x="9982192" y="3654248"/>
                <a:ext cx="389115" cy="236833"/>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sp>
            <p:nvSpPr>
              <p:cNvPr id="38" name="Freeform 57"/>
              <p:cNvSpPr>
                <a:spLocks/>
              </p:cNvSpPr>
              <p:nvPr/>
            </p:nvSpPr>
            <p:spPr bwMode="auto">
              <a:xfrm>
                <a:off x="9915756" y="3955974"/>
                <a:ext cx="525146" cy="117052"/>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grpSp>
        <p:sp>
          <p:nvSpPr>
            <p:cNvPr id="34" name="Line 53"/>
            <p:cNvSpPr>
              <a:spLocks noChangeShapeType="1"/>
            </p:cNvSpPr>
            <p:nvPr/>
          </p:nvSpPr>
          <p:spPr bwMode="auto">
            <a:xfrm flipV="1">
              <a:off x="4165253" y="3655541"/>
              <a:ext cx="17121" cy="199039"/>
            </a:xfrm>
            <a:prstGeom prst="lin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grpSp>
      <p:grpSp>
        <p:nvGrpSpPr>
          <p:cNvPr id="115" name="Group 114"/>
          <p:cNvGrpSpPr/>
          <p:nvPr/>
        </p:nvGrpSpPr>
        <p:grpSpPr>
          <a:xfrm>
            <a:off x="6242170" y="3183905"/>
            <a:ext cx="2780350" cy="3094825"/>
            <a:chOff x="573709" y="2977116"/>
            <a:chExt cx="2780350" cy="3094825"/>
          </a:xfrm>
        </p:grpSpPr>
        <p:sp>
          <p:nvSpPr>
            <p:cNvPr id="116" name="Rectangle 115"/>
            <p:cNvSpPr/>
            <p:nvPr/>
          </p:nvSpPr>
          <p:spPr bwMode="auto">
            <a:xfrm>
              <a:off x="573709" y="2977116"/>
              <a:ext cx="2780350" cy="2690037"/>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7" name="Group 116"/>
            <p:cNvGrpSpPr/>
            <p:nvPr/>
          </p:nvGrpSpPr>
          <p:grpSpPr>
            <a:xfrm>
              <a:off x="1511983" y="3527077"/>
              <a:ext cx="957550" cy="714599"/>
              <a:chOff x="1738238" y="3494767"/>
              <a:chExt cx="997017" cy="736686"/>
            </a:xfrm>
          </p:grpSpPr>
          <p:sp>
            <p:nvSpPr>
              <p:cNvPr id="119" name="Freeform 152"/>
              <p:cNvSpPr>
                <a:spLocks/>
              </p:cNvSpPr>
              <p:nvPr/>
            </p:nvSpPr>
            <p:spPr bwMode="auto">
              <a:xfrm>
                <a:off x="1738238" y="3550157"/>
                <a:ext cx="459737" cy="520664"/>
              </a:xfrm>
              <a:custGeom>
                <a:avLst/>
                <a:gdLst>
                  <a:gd name="T0" fmla="*/ 35 w 35"/>
                  <a:gd name="T1" fmla="*/ 29 h 40"/>
                  <a:gd name="T2" fmla="*/ 26 w 35"/>
                  <a:gd name="T3" fmla="*/ 26 h 40"/>
                  <a:gd name="T4" fmla="*/ 25 w 35"/>
                  <a:gd name="T5" fmla="*/ 21 h 40"/>
                  <a:gd name="T6" fmla="*/ 29 w 35"/>
                  <a:gd name="T7" fmla="*/ 10 h 40"/>
                  <a:gd name="T8" fmla="*/ 20 w 35"/>
                  <a:gd name="T9" fmla="*/ 0 h 40"/>
                  <a:gd name="T10" fmla="*/ 11 w 35"/>
                  <a:gd name="T11" fmla="*/ 10 h 40"/>
                  <a:gd name="T12" fmla="*/ 15 w 35"/>
                  <a:gd name="T13" fmla="*/ 21 h 40"/>
                  <a:gd name="T14" fmla="*/ 15 w 35"/>
                  <a:gd name="T15" fmla="*/ 21 h 40"/>
                  <a:gd name="T16" fmla="*/ 14 w 35"/>
                  <a:gd name="T17" fmla="*/ 26 h 40"/>
                  <a:gd name="T18" fmla="*/ 0 w 35"/>
                  <a:gd name="T19" fmla="*/ 35 h 40"/>
                  <a:gd name="T20" fmla="*/ 17 w 3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0">
                    <a:moveTo>
                      <a:pt x="35" y="29"/>
                    </a:moveTo>
                    <a:cubicBezTo>
                      <a:pt x="32" y="28"/>
                      <a:pt x="29" y="27"/>
                      <a:pt x="26" y="26"/>
                    </a:cubicBezTo>
                    <a:cubicBezTo>
                      <a:pt x="24" y="25"/>
                      <a:pt x="23" y="23"/>
                      <a:pt x="25" y="21"/>
                    </a:cubicBezTo>
                    <a:cubicBezTo>
                      <a:pt x="27" y="18"/>
                      <a:pt x="29" y="14"/>
                      <a:pt x="29" y="10"/>
                    </a:cubicBezTo>
                    <a:cubicBezTo>
                      <a:pt x="29" y="4"/>
                      <a:pt x="25" y="0"/>
                      <a:pt x="20" y="0"/>
                    </a:cubicBezTo>
                    <a:cubicBezTo>
                      <a:pt x="15" y="0"/>
                      <a:pt x="11" y="4"/>
                      <a:pt x="11" y="10"/>
                    </a:cubicBezTo>
                    <a:cubicBezTo>
                      <a:pt x="11" y="14"/>
                      <a:pt x="13" y="18"/>
                      <a:pt x="15" y="21"/>
                    </a:cubicBezTo>
                    <a:cubicBezTo>
                      <a:pt x="15" y="21"/>
                      <a:pt x="15" y="21"/>
                      <a:pt x="15" y="21"/>
                    </a:cubicBezTo>
                    <a:cubicBezTo>
                      <a:pt x="17" y="23"/>
                      <a:pt x="16" y="25"/>
                      <a:pt x="14" y="26"/>
                    </a:cubicBezTo>
                    <a:cubicBezTo>
                      <a:pt x="6" y="27"/>
                      <a:pt x="0" y="32"/>
                      <a:pt x="0" y="35"/>
                    </a:cubicBezTo>
                    <a:cubicBezTo>
                      <a:pt x="0" y="39"/>
                      <a:pt x="7" y="40"/>
                      <a:pt x="17" y="40"/>
                    </a:cubicBez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sp>
            <p:nvSpPr>
              <p:cNvPr id="120" name="Freeform 153"/>
              <p:cNvSpPr>
                <a:spLocks/>
              </p:cNvSpPr>
              <p:nvPr/>
            </p:nvSpPr>
            <p:spPr bwMode="auto">
              <a:xfrm>
                <a:off x="2004109" y="3494767"/>
                <a:ext cx="731146" cy="736686"/>
              </a:xfrm>
              <a:custGeom>
                <a:avLst/>
                <a:gdLst>
                  <a:gd name="T0" fmla="*/ 36 w 56"/>
                  <a:gd name="T1" fmla="*/ 36 h 56"/>
                  <a:gd name="T2" fmla="*/ 35 w 56"/>
                  <a:gd name="T3" fmla="*/ 29 h 56"/>
                  <a:gd name="T4" fmla="*/ 40 w 56"/>
                  <a:gd name="T5" fmla="*/ 14 h 56"/>
                  <a:gd name="T6" fmla="*/ 28 w 56"/>
                  <a:gd name="T7" fmla="*/ 0 h 56"/>
                  <a:gd name="T8" fmla="*/ 16 w 56"/>
                  <a:gd name="T9" fmla="*/ 14 h 56"/>
                  <a:gd name="T10" fmla="*/ 21 w 56"/>
                  <a:gd name="T11" fmla="*/ 29 h 56"/>
                  <a:gd name="T12" fmla="*/ 21 w 56"/>
                  <a:gd name="T13" fmla="*/ 29 h 56"/>
                  <a:gd name="T14" fmla="*/ 20 w 56"/>
                  <a:gd name="T15" fmla="*/ 36 h 56"/>
                  <a:gd name="T16" fmla="*/ 0 w 56"/>
                  <a:gd name="T17" fmla="*/ 49 h 56"/>
                  <a:gd name="T18" fmla="*/ 28 w 56"/>
                  <a:gd name="T19" fmla="*/ 56 h 56"/>
                  <a:gd name="T20" fmla="*/ 56 w 56"/>
                  <a:gd name="T21" fmla="*/ 49 h 56"/>
                  <a:gd name="T22" fmla="*/ 36 w 56"/>
                  <a:gd name="T2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36" y="36"/>
                    </a:moveTo>
                    <a:cubicBezTo>
                      <a:pt x="33" y="35"/>
                      <a:pt x="32" y="31"/>
                      <a:pt x="35" y="29"/>
                    </a:cubicBezTo>
                    <a:cubicBezTo>
                      <a:pt x="38" y="25"/>
                      <a:pt x="40" y="20"/>
                      <a:pt x="40" y="14"/>
                    </a:cubicBezTo>
                    <a:cubicBezTo>
                      <a:pt x="40" y="5"/>
                      <a:pt x="35" y="0"/>
                      <a:pt x="28" y="0"/>
                    </a:cubicBezTo>
                    <a:cubicBezTo>
                      <a:pt x="21" y="0"/>
                      <a:pt x="16" y="5"/>
                      <a:pt x="16" y="14"/>
                    </a:cubicBezTo>
                    <a:cubicBezTo>
                      <a:pt x="16" y="20"/>
                      <a:pt x="18" y="25"/>
                      <a:pt x="21" y="29"/>
                    </a:cubicBezTo>
                    <a:cubicBezTo>
                      <a:pt x="21" y="29"/>
                      <a:pt x="21" y="29"/>
                      <a:pt x="21" y="29"/>
                    </a:cubicBezTo>
                    <a:cubicBezTo>
                      <a:pt x="24" y="31"/>
                      <a:pt x="23" y="35"/>
                      <a:pt x="20" y="36"/>
                    </a:cubicBezTo>
                    <a:cubicBezTo>
                      <a:pt x="8" y="38"/>
                      <a:pt x="0" y="44"/>
                      <a:pt x="0" y="49"/>
                    </a:cubicBezTo>
                    <a:cubicBezTo>
                      <a:pt x="0" y="55"/>
                      <a:pt x="13" y="56"/>
                      <a:pt x="28" y="56"/>
                    </a:cubicBezTo>
                    <a:cubicBezTo>
                      <a:pt x="43" y="56"/>
                      <a:pt x="56" y="55"/>
                      <a:pt x="56" y="49"/>
                    </a:cubicBezTo>
                    <a:cubicBezTo>
                      <a:pt x="56" y="44"/>
                      <a:pt x="48" y="38"/>
                      <a:pt x="36" y="36"/>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25252"/>
                  </a:solidFill>
                  <a:effectLst/>
                  <a:uLnTx/>
                  <a:uFillTx/>
                </a:endParaRPr>
              </a:p>
            </p:txBody>
          </p:sp>
        </p:grpSp>
        <p:sp>
          <p:nvSpPr>
            <p:cNvPr id="118" name="TextBox 117"/>
            <p:cNvSpPr txBox="1"/>
            <p:nvPr/>
          </p:nvSpPr>
          <p:spPr>
            <a:xfrm>
              <a:off x="762978" y="4468508"/>
              <a:ext cx="2458435" cy="1603433"/>
            </a:xfrm>
            <a:prstGeom prst="rect">
              <a:avLst/>
            </a:prstGeom>
          </p:spPr>
          <p:txBody>
            <a:bodyPr vert="horz" wrap="square" lIns="93260" tIns="93260" rIns="93260" bIns="9326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25252"/>
                  </a:solidFill>
                  <a:effectLst/>
                  <a:uLnTx/>
                  <a:uFillTx/>
                  <a:ea typeface="Segoe UI" pitchFamily="34" charset="0"/>
                  <a:cs typeface="Segoe UI Semibold" panose="020B0702040204020203" pitchFamily="34" charset="0"/>
                </a:rPr>
                <a:t>More </a:t>
              </a:r>
              <a:r>
                <a:rPr kumimoji="0" lang="en-US" sz="1836" b="1" i="0" u="none" strike="noStrike" kern="0" cap="none" spc="0" normalizeH="0" baseline="0" noProof="0" dirty="0">
                  <a:ln>
                    <a:noFill/>
                  </a:ln>
                  <a:solidFill>
                    <a:srgbClr val="525252"/>
                  </a:solidFill>
                  <a:effectLst/>
                  <a:uLnTx/>
                  <a:uFillTx/>
                  <a:ea typeface="Segoe UI" pitchFamily="34" charset="0"/>
                  <a:cs typeface="Segoe UI Semibold" panose="020B0702040204020203" pitchFamily="34" charset="0"/>
                </a:rPr>
                <a:t>personal</a:t>
              </a:r>
            </a:p>
          </p:txBody>
        </p:sp>
      </p:grpSp>
      <p:grpSp>
        <p:nvGrpSpPr>
          <p:cNvPr id="3" name="Group 2"/>
          <p:cNvGrpSpPr/>
          <p:nvPr/>
        </p:nvGrpSpPr>
        <p:grpSpPr>
          <a:xfrm>
            <a:off x="3413953" y="3183905"/>
            <a:ext cx="2780350" cy="3073559"/>
            <a:chOff x="3413953" y="3183905"/>
            <a:chExt cx="2780350" cy="3073559"/>
          </a:xfrm>
        </p:grpSpPr>
        <p:sp>
          <p:nvSpPr>
            <p:cNvPr id="48" name="Rectangle 47"/>
            <p:cNvSpPr/>
            <p:nvPr/>
          </p:nvSpPr>
          <p:spPr bwMode="auto">
            <a:xfrm>
              <a:off x="3413953" y="3183905"/>
              <a:ext cx="2780350" cy="2690037"/>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TextBox 17"/>
            <p:cNvSpPr txBox="1"/>
            <p:nvPr/>
          </p:nvSpPr>
          <p:spPr>
            <a:xfrm>
              <a:off x="3437552" y="4654031"/>
              <a:ext cx="2733152" cy="1603433"/>
            </a:xfrm>
            <a:prstGeom prst="rect">
              <a:avLst/>
            </a:prstGeom>
          </p:spPr>
          <p:txBody>
            <a:bodyPr vert="horz" wrap="square" lIns="93260" tIns="93260" rIns="93260" bIns="9326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25252"/>
                  </a:solidFill>
                  <a:effectLst/>
                  <a:uLnTx/>
                  <a:uFillTx/>
                  <a:ea typeface="Segoe UI" pitchFamily="34" charset="0"/>
                  <a:cs typeface="Segoe UI Semibold" panose="020B0702040204020203" pitchFamily="34" charset="0"/>
                </a:rPr>
                <a:t>More </a:t>
              </a:r>
              <a:r>
                <a:rPr kumimoji="0" lang="en-US" sz="1836" b="1" i="0" u="none" strike="noStrike" kern="0" cap="none" spc="0" normalizeH="0" baseline="0" noProof="0" dirty="0">
                  <a:ln>
                    <a:noFill/>
                  </a:ln>
                  <a:solidFill>
                    <a:srgbClr val="525252"/>
                  </a:solidFill>
                  <a:effectLst/>
                  <a:uLnTx/>
                  <a:uFillTx/>
                  <a:ea typeface="Segoe UI" pitchFamily="34" charset="0"/>
                  <a:cs typeface="Segoe UI Semibold" panose="020B0702040204020203" pitchFamily="34" charset="0"/>
                </a:rPr>
                <a:t>productive</a:t>
              </a:r>
            </a:p>
          </p:txBody>
        </p:sp>
      </p:grpSp>
      <p:grpSp>
        <p:nvGrpSpPr>
          <p:cNvPr id="52" name="Group 51"/>
          <p:cNvGrpSpPr/>
          <p:nvPr/>
        </p:nvGrpSpPr>
        <p:grpSpPr>
          <a:xfrm>
            <a:off x="4360965" y="3838575"/>
            <a:ext cx="886326" cy="545407"/>
            <a:chOff x="4248150" y="895351"/>
            <a:chExt cx="5669280" cy="3488631"/>
          </a:xfrm>
        </p:grpSpPr>
        <p:sp>
          <p:nvSpPr>
            <p:cNvPr id="53" name="Freeform 52"/>
            <p:cNvSpPr/>
            <p:nvPr/>
          </p:nvSpPr>
          <p:spPr bwMode="auto">
            <a:xfrm>
              <a:off x="4248150" y="895351"/>
              <a:ext cx="5669280" cy="3488631"/>
            </a:xfrm>
            <a:custGeom>
              <a:avLst/>
              <a:gdLst>
                <a:gd name="connsiteX0" fmla="*/ 2834640 w 5669280"/>
                <a:gd name="connsiteY0" fmla="*/ 0 h 3488631"/>
                <a:gd name="connsiteX1" fmla="*/ 5669280 w 5669280"/>
                <a:gd name="connsiteY1" fmla="*/ 2834640 h 3488631"/>
                <a:gd name="connsiteX2" fmla="*/ 5611690 w 5669280"/>
                <a:gd name="connsiteY2" fmla="*/ 3405919 h 3488631"/>
                <a:gd name="connsiteX3" fmla="*/ 5590423 w 5669280"/>
                <a:gd name="connsiteY3" fmla="*/ 3488631 h 3488631"/>
                <a:gd name="connsiteX4" fmla="*/ 3428976 w 5669280"/>
                <a:gd name="connsiteY4" fmla="*/ 3488631 h 3488631"/>
                <a:gd name="connsiteX5" fmla="*/ 3440317 w 5669280"/>
                <a:gd name="connsiteY5" fmla="*/ 3376132 h 3488631"/>
                <a:gd name="connsiteX6" fmla="*/ 2834640 w 5669280"/>
                <a:gd name="connsiteY6" fmla="*/ 2770455 h 3488631"/>
                <a:gd name="connsiteX7" fmla="*/ 2228963 w 5669280"/>
                <a:gd name="connsiteY7" fmla="*/ 3376132 h 3488631"/>
                <a:gd name="connsiteX8" fmla="*/ 2240304 w 5669280"/>
                <a:gd name="connsiteY8" fmla="*/ 3488631 h 3488631"/>
                <a:gd name="connsiteX9" fmla="*/ 78858 w 5669280"/>
                <a:gd name="connsiteY9" fmla="*/ 3488631 h 3488631"/>
                <a:gd name="connsiteX10" fmla="*/ 57590 w 5669280"/>
                <a:gd name="connsiteY10" fmla="*/ 3405919 h 3488631"/>
                <a:gd name="connsiteX11" fmla="*/ 0 w 5669280"/>
                <a:gd name="connsiteY11" fmla="*/ 2834640 h 3488631"/>
                <a:gd name="connsiteX12" fmla="*/ 2834640 w 5669280"/>
                <a:gd name="connsiteY12" fmla="*/ 0 h 348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69280" h="3488631">
                  <a:moveTo>
                    <a:pt x="2834640" y="0"/>
                  </a:moveTo>
                  <a:cubicBezTo>
                    <a:pt x="4400168" y="0"/>
                    <a:pt x="5669280" y="1269112"/>
                    <a:pt x="5669280" y="2834640"/>
                  </a:cubicBezTo>
                  <a:cubicBezTo>
                    <a:pt x="5669280" y="3030331"/>
                    <a:pt x="5649450" y="3221391"/>
                    <a:pt x="5611690" y="3405919"/>
                  </a:cubicBezTo>
                  <a:lnTo>
                    <a:pt x="5590423" y="3488631"/>
                  </a:lnTo>
                  <a:lnTo>
                    <a:pt x="3428976" y="3488631"/>
                  </a:lnTo>
                  <a:lnTo>
                    <a:pt x="3440317" y="3376132"/>
                  </a:lnTo>
                  <a:cubicBezTo>
                    <a:pt x="3440317" y="3041626"/>
                    <a:pt x="3169146" y="2770455"/>
                    <a:pt x="2834640" y="2770455"/>
                  </a:cubicBezTo>
                  <a:cubicBezTo>
                    <a:pt x="2500134" y="2770455"/>
                    <a:pt x="2228963" y="3041626"/>
                    <a:pt x="2228963" y="3376132"/>
                  </a:cubicBezTo>
                  <a:lnTo>
                    <a:pt x="2240304" y="3488631"/>
                  </a:lnTo>
                  <a:lnTo>
                    <a:pt x="78858" y="3488631"/>
                  </a:lnTo>
                  <a:lnTo>
                    <a:pt x="57590" y="3405919"/>
                  </a:lnTo>
                  <a:cubicBezTo>
                    <a:pt x="19830" y="3221391"/>
                    <a:pt x="0" y="3030331"/>
                    <a:pt x="0" y="2834640"/>
                  </a:cubicBezTo>
                  <a:cubicBezTo>
                    <a:pt x="0" y="1269112"/>
                    <a:pt x="1269112" y="0"/>
                    <a:pt x="2834640" y="0"/>
                  </a:cubicBezTo>
                  <a:close/>
                </a:path>
              </a:pathLst>
            </a:custGeom>
            <a:noFill/>
            <a:ln w="12700" cap="sq">
              <a:solidFill>
                <a:srgbClr val="0078D7"/>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5" name="Group 54"/>
            <p:cNvGrpSpPr/>
            <p:nvPr/>
          </p:nvGrpSpPr>
          <p:grpSpPr>
            <a:xfrm>
              <a:off x="4539616" y="1161871"/>
              <a:ext cx="5086349" cy="2325519"/>
              <a:chOff x="4746835" y="1791941"/>
              <a:chExt cx="4671911" cy="1695450"/>
            </a:xfrm>
          </p:grpSpPr>
          <p:cxnSp>
            <p:nvCxnSpPr>
              <p:cNvPr id="57" name="Straight Connector 56"/>
              <p:cNvCxnSpPr/>
              <p:nvPr/>
            </p:nvCxnSpPr>
            <p:spPr>
              <a:xfrm rot="900000">
                <a:off x="7653365" y="1861020"/>
                <a:ext cx="0" cy="361496"/>
              </a:xfrm>
              <a:prstGeom prst="line">
                <a:avLst/>
              </a:prstGeom>
              <a:ln w="63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800000">
                <a:off x="8185072" y="2063513"/>
                <a:ext cx="0" cy="361496"/>
              </a:xfrm>
              <a:prstGeom prst="line">
                <a:avLst/>
              </a:prstGeom>
              <a:ln w="63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2700000">
                <a:off x="8618694" y="2345985"/>
                <a:ext cx="0" cy="475764"/>
              </a:xfrm>
              <a:prstGeom prst="line">
                <a:avLst/>
              </a:prstGeom>
              <a:ln w="19050" cmpd="sng">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3600000">
                <a:off x="8963892" y="2760712"/>
                <a:ext cx="0" cy="475764"/>
              </a:xfrm>
              <a:prstGeom prst="line">
                <a:avLst/>
              </a:prstGeom>
              <a:ln w="19050" cmpd="sng">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4500000">
                <a:off x="9180864" y="3243677"/>
                <a:ext cx="0" cy="475764"/>
              </a:xfrm>
              <a:prstGeom prst="line">
                <a:avLst/>
              </a:prstGeom>
              <a:ln w="19050" cmpd="sng">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082791" y="1791941"/>
                <a:ext cx="0" cy="361496"/>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20700000" flipH="1">
                <a:off x="6512216" y="1866852"/>
                <a:ext cx="0" cy="361496"/>
              </a:xfrm>
              <a:prstGeom prst="line">
                <a:avLst/>
              </a:prstGeom>
              <a:ln w="63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9800000" flipH="1">
                <a:off x="5980509" y="2069345"/>
                <a:ext cx="0" cy="361496"/>
              </a:xfrm>
              <a:prstGeom prst="line">
                <a:avLst/>
              </a:prstGeom>
              <a:ln w="63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8900000" flipH="1">
                <a:off x="5546887" y="2351817"/>
                <a:ext cx="0" cy="475764"/>
              </a:xfrm>
              <a:prstGeom prst="line">
                <a:avLst/>
              </a:prstGeom>
              <a:ln w="63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8000000" flipH="1">
                <a:off x="5201689" y="2766544"/>
                <a:ext cx="0" cy="475764"/>
              </a:xfrm>
              <a:prstGeom prst="line">
                <a:avLst/>
              </a:prstGeom>
              <a:ln w="63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7100000" flipH="1">
                <a:off x="4984717" y="3249509"/>
                <a:ext cx="0" cy="475764"/>
              </a:xfrm>
              <a:prstGeom prst="line">
                <a:avLst/>
              </a:prstGeom>
              <a:ln w="63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082791" y="1797773"/>
                <a:ext cx="0" cy="361496"/>
              </a:xfrm>
              <a:prstGeom prst="line">
                <a:avLst/>
              </a:prstGeom>
              <a:ln w="63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6" name="Freeform 55"/>
            <p:cNvSpPr/>
            <p:nvPr/>
          </p:nvSpPr>
          <p:spPr bwMode="auto">
            <a:xfrm rot="1680000">
              <a:off x="7638629" y="1896015"/>
              <a:ext cx="352306" cy="1841858"/>
            </a:xfrm>
            <a:custGeom>
              <a:avLst/>
              <a:gdLst>
                <a:gd name="connsiteX0" fmla="*/ 175381 w 352306"/>
                <a:gd name="connsiteY0" fmla="*/ 0 h 1841858"/>
                <a:gd name="connsiteX1" fmla="*/ 352306 w 352306"/>
                <a:gd name="connsiteY1" fmla="*/ 1841858 h 1841858"/>
                <a:gd name="connsiteX2" fmla="*/ 343596 w 352306"/>
                <a:gd name="connsiteY2" fmla="*/ 1837973 h 1841858"/>
                <a:gd name="connsiteX3" fmla="*/ 108311 w 352306"/>
                <a:gd name="connsiteY3" fmla="*/ 1807023 h 1841858"/>
                <a:gd name="connsiteX4" fmla="*/ 0 w 352306"/>
                <a:gd name="connsiteY4" fmla="*/ 1825777 h 1841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06" h="1841858">
                  <a:moveTo>
                    <a:pt x="175381" y="0"/>
                  </a:moveTo>
                  <a:lnTo>
                    <a:pt x="352306" y="1841858"/>
                  </a:lnTo>
                  <a:lnTo>
                    <a:pt x="343596" y="1837973"/>
                  </a:lnTo>
                  <a:cubicBezTo>
                    <a:pt x="267723" y="1812429"/>
                    <a:pt x="187796" y="1801607"/>
                    <a:pt x="108311" y="1807023"/>
                  </a:cubicBezTo>
                  <a:lnTo>
                    <a:pt x="0" y="1825777"/>
                  </a:lnTo>
                  <a:close/>
                </a:path>
              </a:pathLst>
            </a:custGeom>
            <a:noFill/>
            <a:ln w="12700" cap="sq">
              <a:solidFill>
                <a:srgbClr val="0078D7"/>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8168807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l="1082" t="31625" r="1145" b="42990"/>
          <a:stretch/>
        </p:blipFill>
        <p:spPr>
          <a:xfrm>
            <a:off x="465138" y="5054600"/>
            <a:ext cx="11018768" cy="1939925"/>
          </a:xfrm>
          <a:prstGeom prst="rect">
            <a:avLst/>
          </a:prstGeom>
        </p:spPr>
      </p:pic>
      <p:grpSp>
        <p:nvGrpSpPr>
          <p:cNvPr id="12" name="Group 11"/>
          <p:cNvGrpSpPr/>
          <p:nvPr/>
        </p:nvGrpSpPr>
        <p:grpSpPr>
          <a:xfrm>
            <a:off x="465137" y="1359417"/>
            <a:ext cx="2677582" cy="3656518"/>
            <a:chOff x="465137" y="1359417"/>
            <a:chExt cx="2677582" cy="3656518"/>
          </a:xfrm>
        </p:grpSpPr>
        <p:sp>
          <p:nvSpPr>
            <p:cNvPr id="45" name="Rectangle 44"/>
            <p:cNvSpPr/>
            <p:nvPr/>
          </p:nvSpPr>
          <p:spPr bwMode="auto">
            <a:xfrm>
              <a:off x="465137" y="3154188"/>
              <a:ext cx="2677582" cy="18017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p:nvSpPr>
          <p:spPr bwMode="auto">
            <a:xfrm>
              <a:off x="465137" y="1359417"/>
              <a:ext cx="2677582" cy="16961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6" name="Rectangle 225"/>
            <p:cNvSpPr/>
            <p:nvPr/>
          </p:nvSpPr>
          <p:spPr bwMode="auto">
            <a:xfrm>
              <a:off x="513815" y="3067101"/>
              <a:ext cx="2580228" cy="19488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320" rIns="274281" bIns="146283" numCol="1" spcCol="0" rtlCol="0" fromWordArt="0" anchor="t" anchorCtr="0" forceAA="0" compatLnSpc="1">
              <a:prstTxWarp prst="textNoShape">
                <a:avLst/>
              </a:prstTxWarp>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400" b="0" i="0" u="none" strike="noStrike" kern="0" cap="none" spc="-4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HELLO</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400" b="0" i="0" u="none" strike="noStrike" kern="0" cap="none" spc="-4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MICROSOFT PASSPORT</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400" b="0" i="0" u="none" strike="noStrike" kern="0" cap="none" spc="-4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COMPANION DEVICE FRAMEWORK</a:t>
              </a:r>
            </a:p>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400" b="0" i="0" u="none" strike="noStrike" kern="0" cap="none" spc="-4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CREDENTIAL GUARD</a:t>
              </a:r>
            </a:p>
          </p:txBody>
        </p:sp>
        <p:sp>
          <p:nvSpPr>
            <p:cNvPr id="126" name="TextBox 125"/>
            <p:cNvSpPr txBox="1"/>
            <p:nvPr/>
          </p:nvSpPr>
          <p:spPr>
            <a:xfrm>
              <a:off x="789516" y="2130074"/>
              <a:ext cx="2028825" cy="997075"/>
            </a:xfrm>
            <a:prstGeom prst="rect">
              <a:avLst/>
            </a:prstGeom>
            <a:noFill/>
            <a:ln>
              <a:noFill/>
              <a:headEnd type="none" w="med" len="med"/>
              <a:tailEnd type="none" w="med" len="med"/>
            </a:ln>
            <a:effectLst/>
          </p:spPr>
          <p:txBody>
            <a:bodyPr vert="horz" wrap="square" lIns="182854" tIns="93234" rIns="182854" bIns="93234" rtlCol="0" anchor="t">
              <a:noAutofit/>
            </a:bodyPr>
            <a:lstStyle/>
            <a:p>
              <a:pPr marL="0" marR="0" lvl="0" indent="0" algn="ctr" defTabSz="950661"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accent2"/>
                      </a:gs>
                      <a:gs pos="100000">
                        <a:schemeClr val="accent2"/>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REPLACE PASSWORDS, PROTECT     IDENTITIES</a:t>
              </a:r>
            </a:p>
          </p:txBody>
        </p:sp>
        <p:grpSp>
          <p:nvGrpSpPr>
            <p:cNvPr id="8" name="Group 7"/>
            <p:cNvGrpSpPr/>
            <p:nvPr/>
          </p:nvGrpSpPr>
          <p:grpSpPr>
            <a:xfrm>
              <a:off x="1489348" y="1648179"/>
              <a:ext cx="629160" cy="566044"/>
              <a:chOff x="1376744" y="1648179"/>
              <a:chExt cx="629160" cy="566044"/>
            </a:xfrm>
          </p:grpSpPr>
          <p:sp>
            <p:nvSpPr>
              <p:cNvPr id="202" name="Block Arc 201"/>
              <p:cNvSpPr/>
              <p:nvPr/>
            </p:nvSpPr>
            <p:spPr bwMode="auto">
              <a:xfrm rot="20514936">
                <a:off x="1376744" y="1648179"/>
                <a:ext cx="629160" cy="566044"/>
              </a:xfrm>
              <a:prstGeom prst="blockArc">
                <a:avLst>
                  <a:gd name="adj1" fmla="val 12940382"/>
                  <a:gd name="adj2" fmla="val 57427"/>
                  <a:gd name="adj3" fmla="val 10474"/>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Oval 202"/>
              <p:cNvSpPr/>
              <p:nvPr/>
            </p:nvSpPr>
            <p:spPr bwMode="auto">
              <a:xfrm>
                <a:off x="1567640" y="1816011"/>
                <a:ext cx="247368" cy="222554"/>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grpSp>
      <p:grpSp>
        <p:nvGrpSpPr>
          <p:cNvPr id="11" name="Group 10"/>
          <p:cNvGrpSpPr/>
          <p:nvPr/>
        </p:nvGrpSpPr>
        <p:grpSpPr>
          <a:xfrm>
            <a:off x="3244291" y="1359416"/>
            <a:ext cx="2677583" cy="3596534"/>
            <a:chOff x="3207690" y="1359416"/>
            <a:chExt cx="2677583" cy="3596534"/>
          </a:xfrm>
        </p:grpSpPr>
        <p:sp>
          <p:nvSpPr>
            <p:cNvPr id="46" name="Rectangle 45"/>
            <p:cNvSpPr/>
            <p:nvPr/>
          </p:nvSpPr>
          <p:spPr bwMode="auto">
            <a:xfrm>
              <a:off x="3207691" y="3154188"/>
              <a:ext cx="2677582" cy="18017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p:cNvSpPr/>
            <p:nvPr/>
          </p:nvSpPr>
          <p:spPr bwMode="auto">
            <a:xfrm>
              <a:off x="3207690" y="1359416"/>
              <a:ext cx="2675053" cy="17076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4" name="Rectangle 233"/>
            <p:cNvSpPr/>
            <p:nvPr/>
          </p:nvSpPr>
          <p:spPr bwMode="auto">
            <a:xfrm>
              <a:off x="3408676" y="3154187"/>
              <a:ext cx="2275612" cy="16022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320" rIns="274281" bIns="146283" numCol="1" spcCol="0" rtlCol="0" fromWordArt="0" anchor="t" anchorCtr="0" forceAA="0" compatLnSpc="1">
              <a:prstTxWarp prst="textNoShape">
                <a:avLst/>
              </a:prstTxWarp>
              <a:noAutofit/>
            </a:bodyPr>
            <a:lstStyle/>
            <a:p>
              <a:pPr marL="0" marR="0" lvl="0" indent="0" algn="ctr" defTabSz="932384" eaLnBrk="1" fontAlgn="auto" latinLnBrk="0" hangingPunct="1">
                <a:lnSpc>
                  <a:spcPct val="90000"/>
                </a:lnSpc>
                <a:spcBef>
                  <a:spcPts val="0"/>
                </a:spcBef>
                <a:spcAft>
                  <a:spcPts val="300"/>
                </a:spcAft>
                <a:buClrTx/>
                <a:buSzTx/>
                <a:buFontTx/>
                <a:buNone/>
                <a:tabLst/>
                <a:defRPr/>
              </a:pPr>
              <a:r>
                <a:rPr kumimoji="0" lang="en-US" sz="1400" b="0" i="0" u="none" strike="noStrike" kern="0" cap="none" spc="-4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SECURE BOOT</a:t>
              </a:r>
            </a:p>
            <a:p>
              <a:pPr marL="0" marR="0" lvl="0" indent="0" algn="ctr" defTabSz="932384" eaLnBrk="1" fontAlgn="auto" latinLnBrk="0" hangingPunct="1">
                <a:lnSpc>
                  <a:spcPct val="90000"/>
                </a:lnSpc>
                <a:spcBef>
                  <a:spcPts val="0"/>
                </a:spcBef>
                <a:spcAft>
                  <a:spcPts val="300"/>
                </a:spcAft>
                <a:buClrTx/>
                <a:buSzTx/>
                <a:buFontTx/>
                <a:buNone/>
                <a:tabLst/>
                <a:defRPr/>
              </a:pPr>
              <a:r>
                <a:rPr kumimoji="0" lang="en-US" sz="1400" b="0" i="0" u="none" strike="noStrike" kern="0" cap="none" spc="-4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DEVICE GUARD</a:t>
              </a:r>
            </a:p>
            <a:p>
              <a:pPr marL="0" marR="0" lvl="0" indent="0" algn="ctr" defTabSz="932384" eaLnBrk="1" fontAlgn="auto" latinLnBrk="0" hangingPunct="1">
                <a:lnSpc>
                  <a:spcPct val="90000"/>
                </a:lnSpc>
                <a:spcBef>
                  <a:spcPts val="0"/>
                </a:spcBef>
                <a:spcAft>
                  <a:spcPts val="300"/>
                </a:spcAft>
                <a:buClrTx/>
                <a:buSzTx/>
                <a:buFontTx/>
                <a:buNone/>
                <a:tabLst/>
                <a:defRPr/>
              </a:pPr>
              <a:r>
                <a:rPr kumimoji="0" lang="en-US" sz="1400" b="0" i="0" u="none" strike="noStrike" kern="0" cap="none" spc="-4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DEFENDER</a:t>
              </a:r>
            </a:p>
          </p:txBody>
        </p:sp>
        <p:sp>
          <p:nvSpPr>
            <p:cNvPr id="127" name="TextBox 126"/>
            <p:cNvSpPr txBox="1"/>
            <p:nvPr/>
          </p:nvSpPr>
          <p:spPr>
            <a:xfrm>
              <a:off x="3496366" y="2130076"/>
              <a:ext cx="2097701" cy="997075"/>
            </a:xfrm>
            <a:prstGeom prst="rect">
              <a:avLst/>
            </a:prstGeom>
            <a:noFill/>
            <a:ln>
              <a:noFill/>
              <a:headEnd type="none" w="med" len="med"/>
              <a:tailEnd type="none" w="med" len="med"/>
            </a:ln>
            <a:effectLst/>
          </p:spPr>
          <p:txBody>
            <a:bodyPr vert="horz" wrap="square" lIns="182854" tIns="93234" rIns="182854" bIns="93234" rtlCol="0" anchor="t">
              <a:noAutofit/>
            </a:bodyPr>
            <a:lstStyle>
              <a:defPPr>
                <a:defRPr lang="en-US"/>
              </a:defPPr>
              <a:lvl1pPr algn="ctr" defTabSz="950844">
                <a:lnSpc>
                  <a:spcPct val="90000"/>
                </a:lnSpc>
                <a:defRPr sz="1600">
                  <a:solidFill>
                    <a:schemeClr val="bg1"/>
                  </a:solidFill>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ctr" defTabSz="95084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accent2"/>
                      </a:gs>
                      <a:gs pos="100000">
                        <a:schemeClr val="accent2"/>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ONLY RUN SOFTWARE </a:t>
              </a:r>
            </a:p>
            <a:p>
              <a:pPr marL="0" marR="0" lvl="0" indent="0" algn="ctr" defTabSz="95084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accent2"/>
                      </a:gs>
                      <a:gs pos="100000">
                        <a:schemeClr val="accent2"/>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YOU TRUST</a:t>
              </a:r>
            </a:p>
          </p:txBody>
        </p:sp>
        <p:grpSp>
          <p:nvGrpSpPr>
            <p:cNvPr id="7" name="Group 6"/>
            <p:cNvGrpSpPr/>
            <p:nvPr/>
          </p:nvGrpSpPr>
          <p:grpSpPr>
            <a:xfrm>
              <a:off x="4190222" y="1658840"/>
              <a:ext cx="709988" cy="413641"/>
              <a:chOff x="3663517" y="1658840"/>
              <a:chExt cx="709988" cy="413641"/>
            </a:xfrm>
          </p:grpSpPr>
          <p:sp>
            <p:nvSpPr>
              <p:cNvPr id="205" name="Freeform 89"/>
              <p:cNvSpPr>
                <a:spLocks/>
              </p:cNvSpPr>
              <p:nvPr/>
            </p:nvSpPr>
            <p:spPr bwMode="auto">
              <a:xfrm>
                <a:off x="3663517" y="1658840"/>
                <a:ext cx="325362" cy="324669"/>
              </a:xfrm>
              <a:custGeom>
                <a:avLst/>
                <a:gdLst>
                  <a:gd name="T0" fmla="*/ 0 w 69"/>
                  <a:gd name="T1" fmla="*/ 71 h 76"/>
                  <a:gd name="T2" fmla="*/ 38 w 69"/>
                  <a:gd name="T3" fmla="*/ 76 h 76"/>
                  <a:gd name="T4" fmla="*/ 50 w 69"/>
                  <a:gd name="T5" fmla="*/ 76 h 76"/>
                  <a:gd name="T6" fmla="*/ 60 w 69"/>
                  <a:gd name="T7" fmla="*/ 71 h 76"/>
                  <a:gd name="T8" fmla="*/ 69 w 69"/>
                  <a:gd name="T9" fmla="*/ 33 h 76"/>
                  <a:gd name="T10" fmla="*/ 65 w 69"/>
                  <a:gd name="T11" fmla="*/ 29 h 76"/>
                  <a:gd name="T12" fmla="*/ 59 w 69"/>
                  <a:gd name="T13" fmla="*/ 29 h 76"/>
                  <a:gd name="T14" fmla="*/ 46 w 69"/>
                  <a:gd name="T15" fmla="*/ 30 h 76"/>
                  <a:gd name="T16" fmla="*/ 55 w 69"/>
                  <a:gd name="T17" fmla="*/ 9 h 76"/>
                  <a:gd name="T18" fmla="*/ 47 w 69"/>
                  <a:gd name="T19" fmla="*/ 0 h 76"/>
                  <a:gd name="T20" fmla="*/ 46 w 69"/>
                  <a:gd name="T21" fmla="*/ 0 h 76"/>
                  <a:gd name="T22" fmla="*/ 45 w 69"/>
                  <a:gd name="T23" fmla="*/ 4 h 76"/>
                  <a:gd name="T24" fmla="*/ 31 w 69"/>
                  <a:gd name="T25" fmla="*/ 21 h 76"/>
                  <a:gd name="T26" fmla="*/ 0 w 69"/>
                  <a:gd name="T27" fmla="*/ 36 h 76"/>
                  <a:gd name="T28" fmla="*/ 0 w 69"/>
                  <a:gd name="T29"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76">
                    <a:moveTo>
                      <a:pt x="0" y="71"/>
                    </a:moveTo>
                    <a:cubicBezTo>
                      <a:pt x="15" y="71"/>
                      <a:pt x="25" y="76"/>
                      <a:pt x="38" y="76"/>
                    </a:cubicBezTo>
                    <a:cubicBezTo>
                      <a:pt x="50" y="76"/>
                      <a:pt x="50" y="76"/>
                      <a:pt x="50" y="76"/>
                    </a:cubicBezTo>
                    <a:cubicBezTo>
                      <a:pt x="57" y="76"/>
                      <a:pt x="58" y="74"/>
                      <a:pt x="60" y="71"/>
                    </a:cubicBezTo>
                    <a:cubicBezTo>
                      <a:pt x="65" y="64"/>
                      <a:pt x="69" y="43"/>
                      <a:pt x="69" y="33"/>
                    </a:cubicBezTo>
                    <a:cubicBezTo>
                      <a:pt x="69" y="30"/>
                      <a:pt x="66" y="29"/>
                      <a:pt x="65" y="29"/>
                    </a:cubicBezTo>
                    <a:cubicBezTo>
                      <a:pt x="65" y="29"/>
                      <a:pt x="64" y="29"/>
                      <a:pt x="59" y="29"/>
                    </a:cubicBezTo>
                    <a:cubicBezTo>
                      <a:pt x="52" y="29"/>
                      <a:pt x="46" y="30"/>
                      <a:pt x="46" y="30"/>
                    </a:cubicBezTo>
                    <a:cubicBezTo>
                      <a:pt x="47" y="20"/>
                      <a:pt x="55" y="23"/>
                      <a:pt x="55" y="9"/>
                    </a:cubicBezTo>
                    <a:cubicBezTo>
                      <a:pt x="55" y="4"/>
                      <a:pt x="53" y="0"/>
                      <a:pt x="47" y="0"/>
                    </a:cubicBezTo>
                    <a:cubicBezTo>
                      <a:pt x="46" y="0"/>
                      <a:pt x="46" y="0"/>
                      <a:pt x="46" y="0"/>
                    </a:cubicBezTo>
                    <a:cubicBezTo>
                      <a:pt x="45" y="0"/>
                      <a:pt x="45" y="2"/>
                      <a:pt x="45" y="4"/>
                    </a:cubicBezTo>
                    <a:cubicBezTo>
                      <a:pt x="45" y="12"/>
                      <a:pt x="37" y="16"/>
                      <a:pt x="31" y="21"/>
                    </a:cubicBezTo>
                    <a:cubicBezTo>
                      <a:pt x="27" y="25"/>
                      <a:pt x="16" y="36"/>
                      <a:pt x="0" y="36"/>
                    </a:cubicBezTo>
                    <a:cubicBezTo>
                      <a:pt x="0" y="36"/>
                      <a:pt x="0" y="36"/>
                      <a:pt x="0" y="36"/>
                    </a:cubicBezTo>
                  </a:path>
                </a:pathLst>
              </a:custGeom>
              <a:noFill/>
              <a:ln w="28575">
                <a:solidFill>
                  <a:schemeClr val="accent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06" name="Freeform 90"/>
              <p:cNvSpPr>
                <a:spLocks/>
              </p:cNvSpPr>
              <p:nvPr/>
            </p:nvSpPr>
            <p:spPr bwMode="auto">
              <a:xfrm flipH="1">
                <a:off x="4048143" y="1745999"/>
                <a:ext cx="325362" cy="326482"/>
              </a:xfrm>
              <a:custGeom>
                <a:avLst/>
                <a:gdLst>
                  <a:gd name="T0" fmla="*/ 0 w 69"/>
                  <a:gd name="T1" fmla="*/ 5 h 76"/>
                  <a:gd name="T2" fmla="*/ 38 w 69"/>
                  <a:gd name="T3" fmla="*/ 0 h 76"/>
                  <a:gd name="T4" fmla="*/ 50 w 69"/>
                  <a:gd name="T5" fmla="*/ 0 h 76"/>
                  <a:gd name="T6" fmla="*/ 60 w 69"/>
                  <a:gd name="T7" fmla="*/ 5 h 76"/>
                  <a:gd name="T8" fmla="*/ 69 w 69"/>
                  <a:gd name="T9" fmla="*/ 43 h 76"/>
                  <a:gd name="T10" fmla="*/ 65 w 69"/>
                  <a:gd name="T11" fmla="*/ 48 h 76"/>
                  <a:gd name="T12" fmla="*/ 59 w 69"/>
                  <a:gd name="T13" fmla="*/ 48 h 76"/>
                  <a:gd name="T14" fmla="*/ 46 w 69"/>
                  <a:gd name="T15" fmla="*/ 46 h 76"/>
                  <a:gd name="T16" fmla="*/ 55 w 69"/>
                  <a:gd name="T17" fmla="*/ 67 h 76"/>
                  <a:gd name="T18" fmla="*/ 47 w 69"/>
                  <a:gd name="T19" fmla="*/ 76 h 76"/>
                  <a:gd name="T20" fmla="*/ 46 w 69"/>
                  <a:gd name="T21" fmla="*/ 76 h 76"/>
                  <a:gd name="T22" fmla="*/ 45 w 69"/>
                  <a:gd name="T23" fmla="*/ 72 h 76"/>
                  <a:gd name="T24" fmla="*/ 31 w 69"/>
                  <a:gd name="T25" fmla="*/ 55 h 76"/>
                  <a:gd name="T26" fmla="*/ 0 w 69"/>
                  <a:gd name="T27" fmla="*/ 40 h 76"/>
                  <a:gd name="T28" fmla="*/ 0 w 69"/>
                  <a:gd name="T29" fmla="*/ 4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76">
                    <a:moveTo>
                      <a:pt x="0" y="5"/>
                    </a:moveTo>
                    <a:cubicBezTo>
                      <a:pt x="15" y="5"/>
                      <a:pt x="25" y="0"/>
                      <a:pt x="38" y="0"/>
                    </a:cubicBezTo>
                    <a:cubicBezTo>
                      <a:pt x="50" y="0"/>
                      <a:pt x="50" y="0"/>
                      <a:pt x="50" y="0"/>
                    </a:cubicBezTo>
                    <a:cubicBezTo>
                      <a:pt x="57" y="0"/>
                      <a:pt x="58" y="2"/>
                      <a:pt x="60" y="5"/>
                    </a:cubicBezTo>
                    <a:cubicBezTo>
                      <a:pt x="65" y="12"/>
                      <a:pt x="69" y="33"/>
                      <a:pt x="69" y="43"/>
                    </a:cubicBezTo>
                    <a:cubicBezTo>
                      <a:pt x="69" y="46"/>
                      <a:pt x="66" y="48"/>
                      <a:pt x="65" y="48"/>
                    </a:cubicBezTo>
                    <a:cubicBezTo>
                      <a:pt x="65" y="48"/>
                      <a:pt x="64" y="48"/>
                      <a:pt x="59" y="48"/>
                    </a:cubicBezTo>
                    <a:cubicBezTo>
                      <a:pt x="52" y="48"/>
                      <a:pt x="46" y="46"/>
                      <a:pt x="46" y="46"/>
                    </a:cubicBezTo>
                    <a:cubicBezTo>
                      <a:pt x="47" y="56"/>
                      <a:pt x="55" y="53"/>
                      <a:pt x="55" y="67"/>
                    </a:cubicBezTo>
                    <a:cubicBezTo>
                      <a:pt x="55" y="72"/>
                      <a:pt x="53" y="76"/>
                      <a:pt x="47" y="76"/>
                    </a:cubicBezTo>
                    <a:cubicBezTo>
                      <a:pt x="46" y="76"/>
                      <a:pt x="46" y="76"/>
                      <a:pt x="46" y="76"/>
                    </a:cubicBezTo>
                    <a:cubicBezTo>
                      <a:pt x="45" y="76"/>
                      <a:pt x="45" y="74"/>
                      <a:pt x="45" y="72"/>
                    </a:cubicBezTo>
                    <a:cubicBezTo>
                      <a:pt x="45" y="64"/>
                      <a:pt x="37" y="60"/>
                      <a:pt x="31" y="55"/>
                    </a:cubicBezTo>
                    <a:cubicBezTo>
                      <a:pt x="27" y="51"/>
                      <a:pt x="16" y="40"/>
                      <a:pt x="0" y="40"/>
                    </a:cubicBezTo>
                    <a:cubicBezTo>
                      <a:pt x="0" y="40"/>
                      <a:pt x="0" y="40"/>
                      <a:pt x="0" y="40"/>
                    </a:cubicBezTo>
                  </a:path>
                </a:pathLst>
              </a:custGeom>
              <a:noFill/>
              <a:ln w="28575">
                <a:solidFill>
                  <a:schemeClr val="accent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grpSp>
      </p:grpSp>
      <p:grpSp>
        <p:nvGrpSpPr>
          <p:cNvPr id="10" name="Group 9"/>
          <p:cNvGrpSpPr/>
          <p:nvPr/>
        </p:nvGrpSpPr>
        <p:grpSpPr>
          <a:xfrm>
            <a:off x="6023446" y="1359416"/>
            <a:ext cx="2681306" cy="3596534"/>
            <a:chOff x="5953103" y="1359416"/>
            <a:chExt cx="2681306" cy="3596534"/>
          </a:xfrm>
        </p:grpSpPr>
        <p:sp>
          <p:nvSpPr>
            <p:cNvPr id="47" name="Rectangle 46"/>
            <p:cNvSpPr/>
            <p:nvPr/>
          </p:nvSpPr>
          <p:spPr bwMode="auto">
            <a:xfrm>
              <a:off x="5956827" y="3154188"/>
              <a:ext cx="2677582" cy="18017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Rectangle 63"/>
            <p:cNvSpPr/>
            <p:nvPr/>
          </p:nvSpPr>
          <p:spPr bwMode="auto">
            <a:xfrm>
              <a:off x="5953103" y="1359416"/>
              <a:ext cx="2681306" cy="17076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7" name="Rectangle 236"/>
            <p:cNvSpPr/>
            <p:nvPr/>
          </p:nvSpPr>
          <p:spPr bwMode="auto">
            <a:xfrm>
              <a:off x="6260568" y="3154187"/>
              <a:ext cx="2070100" cy="16022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320" rIns="274281" bIns="146283" numCol="1" spcCol="0" rtlCol="0" fromWordArt="0" anchor="t" anchorCtr="0" forceAA="0" compatLnSpc="1">
              <a:prstTxWarp prst="textNoShape">
                <a:avLst/>
              </a:prstTxWarp>
              <a:noAutofit/>
            </a:bodyPr>
            <a:lstStyle/>
            <a:p>
              <a:pPr marL="0" marR="0" lvl="0" indent="0" algn="ctr" defTabSz="932384" eaLnBrk="1" fontAlgn="auto" latinLnBrk="0" hangingPunct="1">
                <a:lnSpc>
                  <a:spcPct val="90000"/>
                </a:lnSpc>
                <a:spcBef>
                  <a:spcPts val="0"/>
                </a:spcBef>
                <a:spcAft>
                  <a:spcPts val="300"/>
                </a:spcAft>
                <a:buClrTx/>
                <a:buSzTx/>
                <a:buFontTx/>
                <a:buNone/>
                <a:tabLst/>
                <a:defRPr/>
              </a:pPr>
              <a:r>
                <a:rPr kumimoji="0" lang="en-US" sz="1400" b="0" i="0" u="none" strike="noStrike" kern="0" cap="none" spc="-4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INFORMATION PROTECTION</a:t>
              </a:r>
            </a:p>
          </p:txBody>
        </p:sp>
        <p:sp>
          <p:nvSpPr>
            <p:cNvPr id="128" name="TextBox 127"/>
            <p:cNvSpPr txBox="1"/>
            <p:nvPr/>
          </p:nvSpPr>
          <p:spPr>
            <a:xfrm>
              <a:off x="6290456" y="2130076"/>
              <a:ext cx="2006600" cy="997075"/>
            </a:xfrm>
            <a:prstGeom prst="rect">
              <a:avLst/>
            </a:prstGeom>
            <a:noFill/>
            <a:ln>
              <a:noFill/>
              <a:headEnd type="none" w="med" len="med"/>
              <a:tailEnd type="none" w="med" len="med"/>
            </a:ln>
            <a:effectLst/>
          </p:spPr>
          <p:txBody>
            <a:bodyPr vert="horz" wrap="square" lIns="182854" tIns="93234" rIns="182854" bIns="93234" rtlCol="0" anchor="t">
              <a:noAutofit/>
            </a:bodyPr>
            <a:lstStyle>
              <a:defPPr>
                <a:defRPr lang="en-US"/>
              </a:defPPr>
              <a:lvl1pPr algn="ctr" defTabSz="950844">
                <a:lnSpc>
                  <a:spcPct val="90000"/>
                </a:lnSpc>
                <a:defRPr sz="1600">
                  <a:solidFill>
                    <a:schemeClr val="bg1"/>
                  </a:solidFill>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ctr" defTabSz="95084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accent2"/>
                      </a:gs>
                      <a:gs pos="100000">
                        <a:schemeClr val="accent2"/>
                      </a:gs>
                    </a:gsLst>
                  </a:gradFill>
                  <a:effectLst/>
                  <a:uLnTx/>
                  <a:uFillTx/>
                  <a:latin typeface="Segoe UI Semibold" panose="020B0702040204020203" pitchFamily="34" charset="0"/>
                  <a:ea typeface="Segoe UI" panose="020B0502040204020203" pitchFamily="34" charset="0"/>
                  <a:cs typeface="Segoe UI Semibold" panose="020B0702040204020203" pitchFamily="34" charset="0"/>
                </a:rPr>
                <a:t>PROTECT </a:t>
              </a:r>
              <a:br>
                <a:rPr kumimoji="0" lang="en-US" sz="1400" b="0" i="0" u="none" strike="noStrike" kern="0" cap="none" spc="0" normalizeH="0" baseline="0" noProof="0" dirty="0">
                  <a:ln>
                    <a:noFill/>
                  </a:ln>
                  <a:gradFill>
                    <a:gsLst>
                      <a:gs pos="0">
                        <a:schemeClr val="accent2"/>
                      </a:gs>
                      <a:gs pos="100000">
                        <a:schemeClr val="accent2"/>
                      </a:gs>
                    </a:gsLst>
                  </a:gra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0" cap="none" spc="0" normalizeH="0" baseline="0" noProof="0" dirty="0">
                  <a:ln>
                    <a:noFill/>
                  </a:ln>
                  <a:gradFill>
                    <a:gsLst>
                      <a:gs pos="0">
                        <a:schemeClr val="accent2"/>
                      </a:gs>
                      <a:gs pos="100000">
                        <a:schemeClr val="accent2"/>
                      </a:gs>
                    </a:gsLst>
                  </a:gradFill>
                  <a:effectLst/>
                  <a:uLnTx/>
                  <a:uFillTx/>
                  <a:latin typeface="Segoe UI Semibold" panose="020B0702040204020203" pitchFamily="34" charset="0"/>
                  <a:ea typeface="Segoe UI" panose="020B0502040204020203" pitchFamily="34" charset="0"/>
                  <a:cs typeface="Segoe UI Semibold" panose="020B0702040204020203" pitchFamily="34" charset="0"/>
                </a:rPr>
                <a:t>SENSITIVE CORPORATE</a:t>
              </a:r>
            </a:p>
            <a:p>
              <a:pPr marL="0" marR="0" lvl="0" indent="0" algn="ctr" defTabSz="95084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accent2"/>
                      </a:gs>
                      <a:gs pos="100000">
                        <a:schemeClr val="accent2"/>
                      </a:gs>
                    </a:gsLst>
                  </a:gradFill>
                  <a:effectLst/>
                  <a:uLnTx/>
                  <a:uFillTx/>
                  <a:latin typeface="Segoe UI Semibold" panose="020B0702040204020203" pitchFamily="34" charset="0"/>
                  <a:ea typeface="Segoe UI" panose="020B0502040204020203" pitchFamily="34" charset="0"/>
                  <a:cs typeface="Segoe UI Semibold" panose="020B0702040204020203" pitchFamily="34" charset="0"/>
                </a:rPr>
                <a:t>DATA</a:t>
              </a:r>
            </a:p>
          </p:txBody>
        </p:sp>
        <p:grpSp>
          <p:nvGrpSpPr>
            <p:cNvPr id="6" name="Group 5"/>
            <p:cNvGrpSpPr/>
            <p:nvPr/>
          </p:nvGrpSpPr>
          <p:grpSpPr>
            <a:xfrm>
              <a:off x="7082572" y="1642038"/>
              <a:ext cx="422368" cy="415779"/>
              <a:chOff x="6130846" y="1642038"/>
              <a:chExt cx="422368" cy="415779"/>
            </a:xfrm>
          </p:grpSpPr>
          <p:sp>
            <p:nvSpPr>
              <p:cNvPr id="209" name="Oval 340"/>
              <p:cNvSpPr>
                <a:spLocks noChangeArrowheads="1"/>
              </p:cNvSpPr>
              <p:nvPr/>
            </p:nvSpPr>
            <p:spPr bwMode="auto">
              <a:xfrm>
                <a:off x="6294824" y="1773702"/>
                <a:ext cx="94412" cy="85466"/>
              </a:xfrm>
              <a:prstGeom prst="ellipse">
                <a:avLst/>
              </a:prstGeom>
              <a:noFill/>
              <a:ln w="19050">
                <a:solidFill>
                  <a:schemeClr val="accent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10" name="Oval 341"/>
              <p:cNvSpPr>
                <a:spLocks noChangeArrowheads="1"/>
              </p:cNvSpPr>
              <p:nvPr/>
            </p:nvSpPr>
            <p:spPr bwMode="auto">
              <a:xfrm>
                <a:off x="6327810" y="1930774"/>
                <a:ext cx="28440" cy="27718"/>
              </a:xfrm>
              <a:prstGeom prst="ellipse">
                <a:avLst/>
              </a:prstGeom>
              <a:solidFill>
                <a:schemeClr val="accent2"/>
              </a:solidFill>
              <a:ln w="19050">
                <a:solidFill>
                  <a:schemeClr val="accent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11" name="Line 342"/>
              <p:cNvSpPr>
                <a:spLocks noChangeShapeType="1"/>
              </p:cNvSpPr>
              <p:nvPr/>
            </p:nvSpPr>
            <p:spPr bwMode="auto">
              <a:xfrm>
                <a:off x="6378055" y="1794490"/>
                <a:ext cx="116773" cy="0"/>
              </a:xfrm>
              <a:prstGeom prst="line">
                <a:avLst/>
              </a:prstGeom>
              <a:noFill/>
              <a:ln w="19050">
                <a:solidFill>
                  <a:schemeClr val="accent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12" name="Line 343"/>
              <p:cNvSpPr>
                <a:spLocks noChangeShapeType="1"/>
              </p:cNvSpPr>
              <p:nvPr/>
            </p:nvSpPr>
            <p:spPr bwMode="auto">
              <a:xfrm>
                <a:off x="6378055" y="1838379"/>
                <a:ext cx="116773" cy="0"/>
              </a:xfrm>
              <a:prstGeom prst="line">
                <a:avLst/>
              </a:prstGeom>
              <a:noFill/>
              <a:ln w="19050">
                <a:solidFill>
                  <a:schemeClr val="accent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13" name="Freeform 512"/>
              <p:cNvSpPr>
                <a:spLocks/>
              </p:cNvSpPr>
              <p:nvPr/>
            </p:nvSpPr>
            <p:spPr bwMode="auto">
              <a:xfrm>
                <a:off x="6130846" y="1642038"/>
                <a:ext cx="422368" cy="415779"/>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28575">
                <a:solidFill>
                  <a:schemeClr val="accent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214" name="Freeform 513"/>
              <p:cNvSpPr>
                <a:spLocks/>
              </p:cNvSpPr>
              <p:nvPr/>
            </p:nvSpPr>
            <p:spPr bwMode="auto">
              <a:xfrm>
                <a:off x="6189232" y="1685925"/>
                <a:ext cx="305596" cy="328003"/>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9050">
                <a:solidFill>
                  <a:schemeClr val="accent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grpSp>
      </p:grpSp>
      <p:grpSp>
        <p:nvGrpSpPr>
          <p:cNvPr id="9" name="Group 8"/>
          <p:cNvGrpSpPr/>
          <p:nvPr/>
        </p:nvGrpSpPr>
        <p:grpSpPr>
          <a:xfrm>
            <a:off x="8806324" y="1361512"/>
            <a:ext cx="2677582" cy="3594438"/>
            <a:chOff x="8692795" y="1361512"/>
            <a:chExt cx="2677582" cy="3594438"/>
          </a:xfrm>
        </p:grpSpPr>
        <p:sp>
          <p:nvSpPr>
            <p:cNvPr id="49" name="Rectangle 48"/>
            <p:cNvSpPr/>
            <p:nvPr/>
          </p:nvSpPr>
          <p:spPr bwMode="auto">
            <a:xfrm>
              <a:off x="8692795" y="3154188"/>
              <a:ext cx="2677582" cy="18017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Rectangle 65"/>
            <p:cNvSpPr/>
            <p:nvPr/>
          </p:nvSpPr>
          <p:spPr bwMode="auto">
            <a:xfrm>
              <a:off x="8692795" y="1361512"/>
              <a:ext cx="2677582" cy="17055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3" name="Rectangle 242"/>
            <p:cNvSpPr/>
            <p:nvPr/>
          </p:nvSpPr>
          <p:spPr bwMode="auto">
            <a:xfrm>
              <a:off x="8776864" y="3154187"/>
              <a:ext cx="2509444" cy="16022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320" rIns="274281" bIns="146283" numCol="1" spcCol="0" rtlCol="0" fromWordArt="0" anchor="t" anchorCtr="0" forceAA="0" compatLnSpc="1">
              <a:prstTxWarp prst="textNoShape">
                <a:avLst/>
              </a:prstTxWarp>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400" b="0" i="0" u="none" strike="noStrike" kern="0" cap="none" spc="-4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DEFENDER ADVANCED THREAT PROTECTION</a:t>
              </a:r>
            </a:p>
          </p:txBody>
        </p:sp>
        <p:sp>
          <p:nvSpPr>
            <p:cNvPr id="153" name="TextBox 152"/>
            <p:cNvSpPr txBox="1"/>
            <p:nvPr/>
          </p:nvSpPr>
          <p:spPr>
            <a:xfrm>
              <a:off x="9034233" y="2130076"/>
              <a:ext cx="1994706" cy="997075"/>
            </a:xfrm>
            <a:prstGeom prst="rect">
              <a:avLst/>
            </a:prstGeom>
            <a:noFill/>
            <a:ln>
              <a:noFill/>
              <a:headEnd type="none" w="med" len="med"/>
              <a:tailEnd type="none" w="med" len="med"/>
            </a:ln>
            <a:effectLst/>
          </p:spPr>
          <p:txBody>
            <a:bodyPr vert="horz" wrap="square" lIns="182854" tIns="93234" rIns="182854" bIns="93234" rtlCol="0" anchor="t">
              <a:noAutofit/>
            </a:bodyPr>
            <a:lstStyle>
              <a:defPPr>
                <a:defRPr lang="en-US"/>
              </a:defPPr>
              <a:lvl1pPr algn="ctr" defTabSz="950844">
                <a:lnSpc>
                  <a:spcPct val="90000"/>
                </a:lnSpc>
                <a:defRPr sz="1600">
                  <a:solidFill>
                    <a:schemeClr val="bg1"/>
                  </a:solidFill>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ctr" defTabSz="95084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accent2"/>
                      </a:gs>
                      <a:gs pos="100000">
                        <a:schemeClr val="accent2"/>
                      </a:gs>
                    </a:gsLst>
                  </a:gradFill>
                  <a:effectLst/>
                  <a:uLnTx/>
                  <a:uFillTx/>
                  <a:latin typeface="Segoe UI Semibold" panose="020B0702040204020203" pitchFamily="34" charset="0"/>
                  <a:ea typeface="Segoe UI" panose="020B0502040204020203" pitchFamily="34" charset="0"/>
                  <a:cs typeface="Segoe UI Semibold" panose="020B0702040204020203" pitchFamily="34" charset="0"/>
                </a:rPr>
                <a:t>DETECT COMPROMISED DEVICES QUICKLY</a:t>
              </a:r>
            </a:p>
          </p:txBody>
        </p:sp>
        <p:sp>
          <p:nvSpPr>
            <p:cNvPr id="216" name="Freeform 177"/>
            <p:cNvSpPr>
              <a:spLocks/>
            </p:cNvSpPr>
            <p:nvPr/>
          </p:nvSpPr>
          <p:spPr bwMode="auto">
            <a:xfrm>
              <a:off x="9922577" y="1629469"/>
              <a:ext cx="338795" cy="482125"/>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28575">
              <a:solidFill>
                <a:schemeClr val="accent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a:t>Safer and more secure</a:t>
            </a:r>
          </a:p>
        </p:txBody>
      </p:sp>
    </p:spTree>
    <p:extLst>
      <p:ext uri="{BB962C8B-B14F-4D97-AF65-F5344CB8AC3E}">
        <p14:creationId xmlns:p14="http://schemas.microsoft.com/office/powerpoint/2010/main" val="34257368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5480" y="1846658"/>
            <a:ext cx="5485621" cy="4118050"/>
          </a:xfrm>
        </p:spPr>
        <p:txBody>
          <a:bodyPr/>
          <a:lstStyle/>
          <a:p>
            <a:pPr>
              <a:buFont typeface="Arial" panose="020B0604020202020204" pitchFamily="34" charset="0"/>
              <a:buChar char="•"/>
            </a:pPr>
            <a:r>
              <a:rPr lang="en-US" sz="3600" dirty="0"/>
              <a:t>Team Introductions</a:t>
            </a:r>
          </a:p>
          <a:p>
            <a:pPr>
              <a:buFont typeface="Arial" panose="020B0604020202020204" pitchFamily="34" charset="0"/>
              <a:buChar char="•"/>
            </a:pPr>
            <a:r>
              <a:rPr lang="en-US" sz="3600" dirty="0"/>
              <a:t>Schedule</a:t>
            </a:r>
          </a:p>
          <a:p>
            <a:pPr>
              <a:buFont typeface="Arial" panose="020B0604020202020204" pitchFamily="34" charset="0"/>
              <a:buChar char="•"/>
            </a:pPr>
            <a:r>
              <a:rPr lang="en-US" sz="3600" dirty="0"/>
              <a:t>Logistics</a:t>
            </a:r>
          </a:p>
          <a:p>
            <a:pPr>
              <a:buFont typeface="Arial" panose="020B0604020202020204" pitchFamily="34" charset="0"/>
              <a:buChar char="•"/>
            </a:pPr>
            <a:r>
              <a:rPr lang="en-US" sz="3600" dirty="0"/>
              <a:t>Overview of Windows 10 Anniversary Update</a:t>
            </a:r>
          </a:p>
          <a:p>
            <a:pPr>
              <a:buFont typeface="Arial" panose="020B0604020202020204" pitchFamily="34" charset="0"/>
              <a:buChar char="•"/>
            </a:pPr>
            <a:r>
              <a:rPr lang="en-US" sz="3600" dirty="0"/>
              <a:t>Windows 10 Value Proposition </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85037" y="-7938"/>
            <a:ext cx="5181600" cy="7002463"/>
          </a:xfrm>
          <a:prstGeom prst="rect">
            <a:avLst/>
          </a:prstGeom>
        </p:spPr>
      </p:pic>
      <p:sp>
        <p:nvSpPr>
          <p:cNvPr id="8" name="Title 2"/>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141192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74639" y="1980590"/>
            <a:ext cx="2897549" cy="10115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Rectangle 48"/>
          <p:cNvSpPr/>
          <p:nvPr/>
        </p:nvSpPr>
        <p:spPr bwMode="auto">
          <a:xfrm>
            <a:off x="274640" y="3084897"/>
            <a:ext cx="2897549" cy="12986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Rectangle 49"/>
          <p:cNvSpPr/>
          <p:nvPr/>
        </p:nvSpPr>
        <p:spPr bwMode="auto">
          <a:xfrm>
            <a:off x="3271978" y="3084897"/>
            <a:ext cx="2897549" cy="12986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Rectangle 50"/>
          <p:cNvSpPr/>
          <p:nvPr/>
        </p:nvSpPr>
        <p:spPr bwMode="auto">
          <a:xfrm>
            <a:off x="6269316" y="3084897"/>
            <a:ext cx="2897549" cy="12986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Rectangle 52"/>
          <p:cNvSpPr/>
          <p:nvPr/>
        </p:nvSpPr>
        <p:spPr bwMode="auto">
          <a:xfrm>
            <a:off x="9266654" y="3084897"/>
            <a:ext cx="2897549" cy="12986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bwMode="auto">
          <a:xfrm>
            <a:off x="3271978" y="1980590"/>
            <a:ext cx="2897549" cy="10115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Rectangle 55"/>
          <p:cNvSpPr/>
          <p:nvPr/>
        </p:nvSpPr>
        <p:spPr bwMode="auto">
          <a:xfrm>
            <a:off x="6269316" y="1980590"/>
            <a:ext cx="2897549" cy="10115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p:cNvSpPr/>
          <p:nvPr/>
        </p:nvSpPr>
        <p:spPr bwMode="auto">
          <a:xfrm>
            <a:off x="9266654" y="1980590"/>
            <a:ext cx="2897549" cy="10115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TextBox 15"/>
          <p:cNvSpPr txBox="1"/>
          <p:nvPr/>
        </p:nvSpPr>
        <p:spPr>
          <a:xfrm>
            <a:off x="354818" y="3356524"/>
            <a:ext cx="2737192" cy="731289"/>
          </a:xfrm>
          <a:prstGeom prst="rect">
            <a:avLst/>
          </a:prstGeom>
        </p:spPr>
        <p:txBody>
          <a:bodyPr vert="horz" wrap="square" lIns="69935" tIns="69935" rIns="69935" bIns="69935" rtlCol="0" anchor="t">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326" b="1" i="0" u="none" strike="noStrike" kern="0" cap="none" spc="0" normalizeH="0" baseline="0" noProof="0" dirty="0">
                <a:ln>
                  <a:noFill/>
                </a:ln>
                <a:gradFill>
                  <a:gsLst>
                    <a:gs pos="0">
                      <a:schemeClr val="accent2"/>
                    </a:gs>
                    <a:gs pos="100000">
                      <a:schemeClr val="accent2"/>
                    </a:gs>
                  </a:gsLst>
                  <a:lin ang="5400000" scaled="1"/>
                </a:gradFill>
                <a:effectLst/>
                <a:uLnTx/>
                <a:uFillTx/>
              </a:rPr>
              <a:t>POST BREACH DETECTION </a:t>
            </a:r>
            <a:br>
              <a:rPr kumimoji="0" lang="en-US" sz="1326" b="1" i="0" u="none" strike="noStrike" kern="0" cap="none" spc="0" normalizeH="0" baseline="0" noProof="0" dirty="0">
                <a:ln>
                  <a:noFill/>
                </a:ln>
                <a:gradFill>
                  <a:gsLst>
                    <a:gs pos="0">
                      <a:schemeClr val="accent2"/>
                    </a:gs>
                    <a:gs pos="100000">
                      <a:schemeClr val="accent2"/>
                    </a:gs>
                  </a:gsLst>
                  <a:lin ang="5400000" scaled="1"/>
                </a:gradFill>
                <a:effectLst/>
                <a:uLnTx/>
                <a:uFillTx/>
              </a:rPr>
            </a:br>
            <a:r>
              <a:rPr kumimoji="0" lang="en-US" sz="1326" b="1" i="0" u="none" strike="noStrike" kern="0" cap="none" spc="0" normalizeH="0" baseline="0" noProof="0" dirty="0">
                <a:ln>
                  <a:noFill/>
                </a:ln>
                <a:gradFill>
                  <a:gsLst>
                    <a:gs pos="0">
                      <a:schemeClr val="accent2"/>
                    </a:gs>
                    <a:gs pos="100000">
                      <a:schemeClr val="accent2"/>
                    </a:gs>
                  </a:gsLst>
                  <a:lin ang="5400000" scaled="1"/>
                </a:gradFill>
                <a:effectLst/>
                <a:uLnTx/>
                <a:uFillTx/>
              </a:rPr>
              <a:t>FOR ACTIVE ATTACKS </a:t>
            </a:r>
            <a:br>
              <a:rPr kumimoji="0" lang="en-US" sz="1326" b="1" i="0" u="none" strike="noStrike" kern="0" cap="none" spc="0" normalizeH="0" baseline="0" noProof="0" dirty="0">
                <a:ln>
                  <a:noFill/>
                </a:ln>
                <a:gradFill>
                  <a:gsLst>
                    <a:gs pos="0">
                      <a:schemeClr val="accent2"/>
                    </a:gs>
                    <a:gs pos="100000">
                      <a:schemeClr val="accent2"/>
                    </a:gs>
                  </a:gsLst>
                  <a:lin ang="5400000" scaled="1"/>
                </a:gradFill>
                <a:effectLst/>
                <a:uLnTx/>
                <a:uFillTx/>
              </a:rPr>
            </a:br>
            <a:endParaRPr kumimoji="0" lang="en-US" sz="1326" b="0" i="0" u="none" strike="noStrike" kern="0" cap="none" spc="0" normalizeH="0" baseline="0" noProof="0" dirty="0">
              <a:ln>
                <a:noFill/>
              </a:ln>
              <a:gradFill>
                <a:gsLst>
                  <a:gs pos="0">
                    <a:schemeClr val="tx1"/>
                  </a:gs>
                  <a:gs pos="100000">
                    <a:schemeClr val="tx1"/>
                  </a:gs>
                </a:gsLst>
                <a:lin ang="5400000" scaled="1"/>
              </a:gradFill>
              <a:effectLst/>
              <a:uLnTx/>
              <a:uFillTx/>
            </a:endParaRPr>
          </a:p>
        </p:txBody>
      </p:sp>
      <p:pic>
        <p:nvPicPr>
          <p:cNvPr id="36" name="Picture 35" hidden="1"/>
          <p:cNvPicPr>
            <a:picLocks noChangeAspect="1"/>
          </p:cNvPicPr>
          <p:nvPr/>
        </p:nvPicPr>
        <p:blipFill rotWithShape="1">
          <a:blip r:embed="rId3" cstate="hqprint">
            <a:extLst>
              <a:ext uri="{28A0092B-C50C-407E-A947-70E740481C1C}">
                <a14:useLocalDpi xmlns:a14="http://schemas.microsoft.com/office/drawing/2010/main"/>
              </a:ext>
            </a:extLst>
          </a:blip>
          <a:srcRect r="79682"/>
          <a:stretch/>
        </p:blipFill>
        <p:spPr>
          <a:xfrm>
            <a:off x="2207083" y="6997406"/>
            <a:ext cx="627961" cy="576503"/>
          </a:xfrm>
          <a:prstGeom prst="rect">
            <a:avLst/>
          </a:prstGeom>
          <a:solidFill>
            <a:schemeClr val="bg1"/>
          </a:solidFill>
        </p:spPr>
      </p:pic>
      <p:sp>
        <p:nvSpPr>
          <p:cNvPr id="2" name="Rectangle 1"/>
          <p:cNvSpPr/>
          <p:nvPr/>
        </p:nvSpPr>
        <p:spPr>
          <a:xfrm>
            <a:off x="3513736" y="3356524"/>
            <a:ext cx="2414032" cy="704424"/>
          </a:xfrm>
          <a:prstGeom prst="rect">
            <a:avLst/>
          </a:prstGeom>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326" b="1" i="0" u="none" strike="noStrike" kern="0" cap="none" spc="0" normalizeH="0" baseline="0" noProof="0" dirty="0">
                <a:ln>
                  <a:noFill/>
                </a:ln>
                <a:gradFill>
                  <a:gsLst>
                    <a:gs pos="0">
                      <a:schemeClr val="accent2"/>
                    </a:gs>
                    <a:gs pos="100000">
                      <a:schemeClr val="accent2"/>
                    </a:gs>
                  </a:gsLst>
                  <a:lin ang="5400000" scaled="1"/>
                </a:gradFill>
                <a:effectLst/>
                <a:uLnTx/>
                <a:uFillTx/>
              </a:rPr>
              <a:t>EASILY INVESTIGATE </a:t>
            </a:r>
            <a:br>
              <a:rPr kumimoji="0" lang="en-US" sz="1326" b="1" i="0" u="none" strike="noStrike" kern="0" cap="none" spc="0" normalizeH="0" baseline="0" noProof="0" dirty="0">
                <a:ln>
                  <a:noFill/>
                </a:ln>
                <a:gradFill>
                  <a:gsLst>
                    <a:gs pos="0">
                      <a:schemeClr val="accent2"/>
                    </a:gs>
                    <a:gs pos="100000">
                      <a:schemeClr val="accent2"/>
                    </a:gs>
                  </a:gsLst>
                  <a:lin ang="5400000" scaled="1"/>
                </a:gradFill>
                <a:effectLst/>
                <a:uLnTx/>
                <a:uFillTx/>
              </a:rPr>
            </a:br>
            <a:r>
              <a:rPr kumimoji="0" lang="en-US" sz="1326" b="1" i="0" u="none" strike="noStrike" kern="0" cap="none" spc="0" normalizeH="0" baseline="0" noProof="0" dirty="0">
                <a:ln>
                  <a:noFill/>
                </a:ln>
                <a:gradFill>
                  <a:gsLst>
                    <a:gs pos="0">
                      <a:schemeClr val="accent2"/>
                    </a:gs>
                    <a:gs pos="100000">
                      <a:schemeClr val="accent2"/>
                    </a:gs>
                  </a:gsLst>
                  <a:lin ang="5400000" scaled="1"/>
                </a:gradFill>
                <a:effectLst/>
                <a:uLnTx/>
                <a:uFillTx/>
              </a:rPr>
              <a:t>AND EXPLORE BREACHES</a:t>
            </a:r>
            <a:br>
              <a:rPr kumimoji="0" lang="en-US" sz="1326" b="1" i="0" u="none" strike="noStrike" kern="0" cap="none" spc="0" normalizeH="0" baseline="0" noProof="0" dirty="0">
                <a:ln>
                  <a:noFill/>
                </a:ln>
                <a:solidFill>
                  <a:sysClr val="windowText" lastClr="000000"/>
                </a:solidFill>
                <a:effectLst/>
                <a:uLnTx/>
                <a:uFillTx/>
              </a:rPr>
            </a:br>
            <a:endParaRPr kumimoji="0" lang="en-US" sz="1326" b="0" i="0" u="none" strike="noStrike" kern="0" cap="none" spc="0" normalizeH="0" baseline="0" noProof="0" dirty="0">
              <a:ln>
                <a:noFill/>
              </a:ln>
              <a:gradFill>
                <a:gsLst>
                  <a:gs pos="0">
                    <a:schemeClr val="tx1"/>
                  </a:gs>
                  <a:gs pos="100000">
                    <a:schemeClr val="tx1"/>
                  </a:gs>
                </a:gsLst>
                <a:lin ang="5400000" scaled="1"/>
              </a:gradFill>
              <a:effectLst/>
              <a:uLnTx/>
              <a:uFillTx/>
            </a:endParaRPr>
          </a:p>
        </p:txBody>
      </p:sp>
      <p:sp>
        <p:nvSpPr>
          <p:cNvPr id="3" name="Rectangle 2"/>
          <p:cNvSpPr/>
          <p:nvPr/>
        </p:nvSpPr>
        <p:spPr>
          <a:xfrm>
            <a:off x="6269316" y="3356524"/>
            <a:ext cx="2856276" cy="500393"/>
          </a:xfrm>
          <a:prstGeom prst="rect">
            <a:avLst/>
          </a:prstGeom>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326" b="1" i="0" u="none" strike="noStrike" kern="0" cap="none" spc="0" normalizeH="0" baseline="0" noProof="0" dirty="0">
                <a:ln>
                  <a:noFill/>
                </a:ln>
                <a:gradFill>
                  <a:gsLst>
                    <a:gs pos="0">
                      <a:schemeClr val="accent2"/>
                    </a:gs>
                    <a:gs pos="100000">
                      <a:schemeClr val="accent2"/>
                    </a:gs>
                  </a:gsLst>
                  <a:lin ang="5400000" scaled="1"/>
                </a:gradFill>
                <a:effectLst/>
                <a:uLnTx/>
                <a:uFillTx/>
              </a:rPr>
              <a:t>SELF HUNTING ACROSS </a:t>
            </a:r>
            <a:br>
              <a:rPr kumimoji="0" lang="en-US" sz="1326" b="1" i="0" u="none" strike="noStrike" kern="0" cap="none" spc="0" normalizeH="0" baseline="0" noProof="0" dirty="0">
                <a:ln>
                  <a:noFill/>
                </a:ln>
                <a:gradFill>
                  <a:gsLst>
                    <a:gs pos="0">
                      <a:schemeClr val="accent2"/>
                    </a:gs>
                    <a:gs pos="100000">
                      <a:schemeClr val="accent2"/>
                    </a:gs>
                  </a:gsLst>
                  <a:lin ang="5400000" scaled="1"/>
                </a:gradFill>
                <a:effectLst/>
                <a:uLnTx/>
                <a:uFillTx/>
              </a:rPr>
            </a:br>
            <a:r>
              <a:rPr kumimoji="0" lang="en-US" sz="1326" b="1" i="0" u="none" strike="noStrike" kern="0" cap="none" spc="0" normalizeH="0" baseline="0" noProof="0" dirty="0">
                <a:ln>
                  <a:noFill/>
                </a:ln>
                <a:gradFill>
                  <a:gsLst>
                    <a:gs pos="0">
                      <a:schemeClr val="accent2"/>
                    </a:gs>
                    <a:gs pos="100000">
                      <a:schemeClr val="accent2"/>
                    </a:gs>
                  </a:gsLst>
                  <a:lin ang="5400000" scaled="1"/>
                </a:gradFill>
                <a:effectLst/>
                <a:uLnTx/>
                <a:uFillTx/>
              </a:rPr>
              <a:t>PROTECTED ASSETS</a:t>
            </a:r>
          </a:p>
        </p:txBody>
      </p:sp>
      <p:sp>
        <p:nvSpPr>
          <p:cNvPr id="64" name="Rectangle 63"/>
          <p:cNvSpPr/>
          <p:nvPr/>
        </p:nvSpPr>
        <p:spPr>
          <a:xfrm>
            <a:off x="9588533" y="3356524"/>
            <a:ext cx="2253791" cy="704424"/>
          </a:xfrm>
          <a:prstGeom prst="rect">
            <a:avLst/>
          </a:prstGeom>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326" b="1" i="0" u="none" strike="noStrike" kern="0" cap="none" spc="0" normalizeH="0" baseline="0" noProof="0" dirty="0">
                <a:ln>
                  <a:noFill/>
                </a:ln>
                <a:gradFill>
                  <a:gsLst>
                    <a:gs pos="0">
                      <a:schemeClr val="accent2"/>
                    </a:gs>
                    <a:gs pos="100000">
                      <a:schemeClr val="accent2"/>
                    </a:gs>
                  </a:gsLst>
                  <a:lin ang="5400000" scaled="1"/>
                </a:gradFill>
                <a:effectLst/>
                <a:uLnTx/>
                <a:uFillTx/>
              </a:rPr>
              <a:t>BUILT IN THREAT INTELLIGENCE KNOWLEDGE BASE </a:t>
            </a:r>
            <a:endParaRPr kumimoji="0" lang="en-US" sz="1326" b="0" i="0" u="none" strike="noStrike" kern="0" cap="none" spc="0" normalizeH="0" baseline="0" noProof="0" dirty="0">
              <a:ln>
                <a:noFill/>
              </a:ln>
              <a:gradFill>
                <a:gsLst>
                  <a:gs pos="0">
                    <a:schemeClr val="tx1"/>
                  </a:gs>
                  <a:gs pos="100000">
                    <a:schemeClr val="tx1"/>
                  </a:gs>
                </a:gsLst>
                <a:lin ang="5400000" scaled="1"/>
              </a:gradFill>
              <a:effectLst/>
              <a:uLnTx/>
              <a:uFillTx/>
            </a:endParaRPr>
          </a:p>
        </p:txBody>
      </p:sp>
      <p:sp>
        <p:nvSpPr>
          <p:cNvPr id="5" name="Title 4"/>
          <p:cNvSpPr>
            <a:spLocks noGrp="1"/>
          </p:cNvSpPr>
          <p:nvPr>
            <p:ph type="title"/>
          </p:nvPr>
        </p:nvSpPr>
        <p:spPr/>
        <p:txBody>
          <a:bodyPr/>
          <a:lstStyle/>
          <a:p>
            <a:r>
              <a:rPr lang="en-US" dirty="0"/>
              <a:t>Windows Defender Advanced Threat Protection</a:t>
            </a:r>
            <a:br>
              <a:rPr lang="en-US" dirty="0"/>
            </a:br>
            <a:r>
              <a:rPr lang="en-US" sz="2400" spc="0" dirty="0">
                <a:gradFill>
                  <a:gsLst>
                    <a:gs pos="1250">
                      <a:schemeClr val="accent2"/>
                    </a:gs>
                    <a:gs pos="100000">
                      <a:schemeClr val="accent2"/>
                    </a:gs>
                  </a:gsLst>
                  <a:lin ang="5400000" scaled="0"/>
                </a:gradFill>
              </a:rPr>
              <a:t>Helps enterprise customers detect, investigate and respond to advanced attacks </a:t>
            </a:r>
            <a:br>
              <a:rPr lang="en-US" sz="2400" spc="0" dirty="0">
                <a:gradFill>
                  <a:gsLst>
                    <a:gs pos="1250">
                      <a:schemeClr val="accent2"/>
                    </a:gs>
                    <a:gs pos="100000">
                      <a:schemeClr val="accent2"/>
                    </a:gs>
                  </a:gsLst>
                  <a:lin ang="5400000" scaled="0"/>
                </a:gradFill>
              </a:rPr>
            </a:br>
            <a:r>
              <a:rPr lang="en-US" sz="2400" spc="0" dirty="0">
                <a:gradFill>
                  <a:gsLst>
                    <a:gs pos="1250">
                      <a:schemeClr val="accent2"/>
                    </a:gs>
                    <a:gs pos="100000">
                      <a:schemeClr val="accent2"/>
                    </a:gs>
                  </a:gsLst>
                  <a:lin ang="5400000" scaled="0"/>
                </a:gradFill>
              </a:rPr>
              <a:t>and data breaches </a:t>
            </a:r>
          </a:p>
        </p:txBody>
      </p:sp>
      <p:sp>
        <p:nvSpPr>
          <p:cNvPr id="17" name="Freeform 5"/>
          <p:cNvSpPr>
            <a:spLocks noEditPoints="1"/>
          </p:cNvSpPr>
          <p:nvPr/>
        </p:nvSpPr>
        <p:spPr bwMode="auto">
          <a:xfrm>
            <a:off x="4437344" y="2241734"/>
            <a:ext cx="566817" cy="489268"/>
          </a:xfrm>
          <a:custGeom>
            <a:avLst/>
            <a:gdLst>
              <a:gd name="T0" fmla="*/ 100 w 112"/>
              <a:gd name="T1" fmla="*/ 12 h 96"/>
              <a:gd name="T2" fmla="*/ 88 w 112"/>
              <a:gd name="T3" fmla="*/ 0 h 96"/>
              <a:gd name="T4" fmla="*/ 76 w 112"/>
              <a:gd name="T5" fmla="*/ 12 h 96"/>
              <a:gd name="T6" fmla="*/ 73 w 112"/>
              <a:gd name="T7" fmla="*/ 24 h 96"/>
              <a:gd name="T8" fmla="*/ 39 w 112"/>
              <a:gd name="T9" fmla="*/ 24 h 96"/>
              <a:gd name="T10" fmla="*/ 36 w 112"/>
              <a:gd name="T11" fmla="*/ 12 h 96"/>
              <a:gd name="T12" fmla="*/ 24 w 112"/>
              <a:gd name="T13" fmla="*/ 0 h 96"/>
              <a:gd name="T14" fmla="*/ 12 w 112"/>
              <a:gd name="T15" fmla="*/ 12 h 96"/>
              <a:gd name="T16" fmla="*/ 0 w 112"/>
              <a:gd name="T17" fmla="*/ 67 h 96"/>
              <a:gd name="T18" fmla="*/ 0 w 112"/>
              <a:gd name="T19" fmla="*/ 72 h 96"/>
              <a:gd name="T20" fmla="*/ 24 w 112"/>
              <a:gd name="T21" fmla="*/ 96 h 96"/>
              <a:gd name="T22" fmla="*/ 48 w 112"/>
              <a:gd name="T23" fmla="*/ 72 h 96"/>
              <a:gd name="T24" fmla="*/ 48 w 112"/>
              <a:gd name="T25" fmla="*/ 68 h 96"/>
              <a:gd name="T26" fmla="*/ 44 w 112"/>
              <a:gd name="T27" fmla="*/ 51 h 96"/>
              <a:gd name="T28" fmla="*/ 48 w 112"/>
              <a:gd name="T29" fmla="*/ 48 h 96"/>
              <a:gd name="T30" fmla="*/ 64 w 112"/>
              <a:gd name="T31" fmla="*/ 48 h 96"/>
              <a:gd name="T32" fmla="*/ 68 w 112"/>
              <a:gd name="T33" fmla="*/ 50 h 96"/>
              <a:gd name="T34" fmla="*/ 64 w 112"/>
              <a:gd name="T35" fmla="*/ 67 h 96"/>
              <a:gd name="T36" fmla="*/ 64 w 112"/>
              <a:gd name="T37" fmla="*/ 72 h 96"/>
              <a:gd name="T38" fmla="*/ 88 w 112"/>
              <a:gd name="T39" fmla="*/ 96 h 96"/>
              <a:gd name="T40" fmla="*/ 112 w 112"/>
              <a:gd name="T41" fmla="*/ 72 h 96"/>
              <a:gd name="T42" fmla="*/ 112 w 112"/>
              <a:gd name="T43" fmla="*/ 68 h 96"/>
              <a:gd name="T44" fmla="*/ 100 w 112"/>
              <a:gd name="T45" fmla="*/ 12 h 96"/>
              <a:gd name="T46" fmla="*/ 84 w 112"/>
              <a:gd name="T47" fmla="*/ 13 h 96"/>
              <a:gd name="T48" fmla="*/ 84 w 112"/>
              <a:gd name="T49" fmla="*/ 12 h 96"/>
              <a:gd name="T50" fmla="*/ 88 w 112"/>
              <a:gd name="T51" fmla="*/ 8 h 96"/>
              <a:gd name="T52" fmla="*/ 92 w 112"/>
              <a:gd name="T53" fmla="*/ 12 h 96"/>
              <a:gd name="T54" fmla="*/ 100 w 112"/>
              <a:gd name="T55" fmla="*/ 51 h 96"/>
              <a:gd name="T56" fmla="*/ 88 w 112"/>
              <a:gd name="T57" fmla="*/ 48 h 96"/>
              <a:gd name="T58" fmla="*/ 76 w 112"/>
              <a:gd name="T59" fmla="*/ 51 h 96"/>
              <a:gd name="T60" fmla="*/ 76 w 112"/>
              <a:gd name="T61" fmla="*/ 50 h 96"/>
              <a:gd name="T62" fmla="*/ 84 w 112"/>
              <a:gd name="T63" fmla="*/ 13 h 96"/>
              <a:gd name="T64" fmla="*/ 20 w 112"/>
              <a:gd name="T65" fmla="*/ 13 h 96"/>
              <a:gd name="T66" fmla="*/ 20 w 112"/>
              <a:gd name="T67" fmla="*/ 12 h 96"/>
              <a:gd name="T68" fmla="*/ 24 w 112"/>
              <a:gd name="T69" fmla="*/ 8 h 96"/>
              <a:gd name="T70" fmla="*/ 28 w 112"/>
              <a:gd name="T71" fmla="*/ 12 h 96"/>
              <a:gd name="T72" fmla="*/ 36 w 112"/>
              <a:gd name="T73" fmla="*/ 50 h 96"/>
              <a:gd name="T74" fmla="*/ 36 w 112"/>
              <a:gd name="T75" fmla="*/ 51 h 96"/>
              <a:gd name="T76" fmla="*/ 24 w 112"/>
              <a:gd name="T77" fmla="*/ 48 h 96"/>
              <a:gd name="T78" fmla="*/ 12 w 112"/>
              <a:gd name="T79" fmla="*/ 51 h 96"/>
              <a:gd name="T80" fmla="*/ 20 w 112"/>
              <a:gd name="T81" fmla="*/ 13 h 96"/>
              <a:gd name="T82" fmla="*/ 24 w 112"/>
              <a:gd name="T83" fmla="*/ 88 h 96"/>
              <a:gd name="T84" fmla="*/ 8 w 112"/>
              <a:gd name="T85" fmla="*/ 72 h 96"/>
              <a:gd name="T86" fmla="*/ 24 w 112"/>
              <a:gd name="T87" fmla="*/ 56 h 96"/>
              <a:gd name="T88" fmla="*/ 40 w 112"/>
              <a:gd name="T89" fmla="*/ 72 h 96"/>
              <a:gd name="T90" fmla="*/ 24 w 112"/>
              <a:gd name="T91" fmla="*/ 88 h 96"/>
              <a:gd name="T92" fmla="*/ 64 w 112"/>
              <a:gd name="T93" fmla="*/ 40 h 96"/>
              <a:gd name="T94" fmla="*/ 48 w 112"/>
              <a:gd name="T95" fmla="*/ 40 h 96"/>
              <a:gd name="T96" fmla="*/ 42 w 112"/>
              <a:gd name="T97" fmla="*/ 41 h 96"/>
              <a:gd name="T98" fmla="*/ 40 w 112"/>
              <a:gd name="T99" fmla="*/ 32 h 96"/>
              <a:gd name="T100" fmla="*/ 72 w 112"/>
              <a:gd name="T101" fmla="*/ 32 h 96"/>
              <a:gd name="T102" fmla="*/ 70 w 112"/>
              <a:gd name="T103" fmla="*/ 41 h 96"/>
              <a:gd name="T104" fmla="*/ 64 w 112"/>
              <a:gd name="T105" fmla="*/ 40 h 96"/>
              <a:gd name="T106" fmla="*/ 88 w 112"/>
              <a:gd name="T107" fmla="*/ 88 h 96"/>
              <a:gd name="T108" fmla="*/ 72 w 112"/>
              <a:gd name="T109" fmla="*/ 72 h 96"/>
              <a:gd name="T110" fmla="*/ 88 w 112"/>
              <a:gd name="T111" fmla="*/ 56 h 96"/>
              <a:gd name="T112" fmla="*/ 104 w 112"/>
              <a:gd name="T113" fmla="*/ 72 h 96"/>
              <a:gd name="T114" fmla="*/ 88 w 112"/>
              <a:gd name="T115"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96">
                <a:moveTo>
                  <a:pt x="100" y="12"/>
                </a:moveTo>
                <a:cubicBezTo>
                  <a:pt x="100" y="5"/>
                  <a:pt x="94" y="0"/>
                  <a:pt x="88" y="0"/>
                </a:cubicBezTo>
                <a:cubicBezTo>
                  <a:pt x="82" y="0"/>
                  <a:pt x="76" y="5"/>
                  <a:pt x="76" y="12"/>
                </a:cubicBezTo>
                <a:cubicBezTo>
                  <a:pt x="73" y="24"/>
                  <a:pt x="73" y="24"/>
                  <a:pt x="73" y="24"/>
                </a:cubicBezTo>
                <a:cubicBezTo>
                  <a:pt x="39" y="24"/>
                  <a:pt x="39" y="24"/>
                  <a:pt x="39" y="24"/>
                </a:cubicBezTo>
                <a:cubicBezTo>
                  <a:pt x="36" y="12"/>
                  <a:pt x="36" y="12"/>
                  <a:pt x="36" y="12"/>
                </a:cubicBezTo>
                <a:cubicBezTo>
                  <a:pt x="36" y="5"/>
                  <a:pt x="30" y="0"/>
                  <a:pt x="24" y="0"/>
                </a:cubicBezTo>
                <a:cubicBezTo>
                  <a:pt x="18" y="0"/>
                  <a:pt x="12" y="5"/>
                  <a:pt x="12" y="12"/>
                </a:cubicBezTo>
                <a:cubicBezTo>
                  <a:pt x="0" y="67"/>
                  <a:pt x="0" y="67"/>
                  <a:pt x="0" y="67"/>
                </a:cubicBezTo>
                <a:cubicBezTo>
                  <a:pt x="0" y="72"/>
                  <a:pt x="0" y="72"/>
                  <a:pt x="0" y="72"/>
                </a:cubicBezTo>
                <a:cubicBezTo>
                  <a:pt x="0" y="85"/>
                  <a:pt x="11" y="96"/>
                  <a:pt x="24" y="96"/>
                </a:cubicBezTo>
                <a:cubicBezTo>
                  <a:pt x="37" y="96"/>
                  <a:pt x="48" y="85"/>
                  <a:pt x="48" y="72"/>
                </a:cubicBezTo>
                <a:cubicBezTo>
                  <a:pt x="48" y="68"/>
                  <a:pt x="48" y="68"/>
                  <a:pt x="48" y="68"/>
                </a:cubicBezTo>
                <a:cubicBezTo>
                  <a:pt x="44" y="51"/>
                  <a:pt x="44" y="51"/>
                  <a:pt x="44" y="51"/>
                </a:cubicBezTo>
                <a:cubicBezTo>
                  <a:pt x="45" y="49"/>
                  <a:pt x="46" y="48"/>
                  <a:pt x="48" y="48"/>
                </a:cubicBezTo>
                <a:cubicBezTo>
                  <a:pt x="64" y="48"/>
                  <a:pt x="64" y="48"/>
                  <a:pt x="64" y="48"/>
                </a:cubicBezTo>
                <a:cubicBezTo>
                  <a:pt x="66" y="48"/>
                  <a:pt x="67" y="49"/>
                  <a:pt x="68" y="50"/>
                </a:cubicBezTo>
                <a:cubicBezTo>
                  <a:pt x="64" y="67"/>
                  <a:pt x="64" y="67"/>
                  <a:pt x="64" y="67"/>
                </a:cubicBezTo>
                <a:cubicBezTo>
                  <a:pt x="64" y="72"/>
                  <a:pt x="64" y="72"/>
                  <a:pt x="64" y="72"/>
                </a:cubicBezTo>
                <a:cubicBezTo>
                  <a:pt x="64" y="85"/>
                  <a:pt x="75" y="96"/>
                  <a:pt x="88" y="96"/>
                </a:cubicBezTo>
                <a:cubicBezTo>
                  <a:pt x="101" y="96"/>
                  <a:pt x="112" y="85"/>
                  <a:pt x="112" y="72"/>
                </a:cubicBezTo>
                <a:cubicBezTo>
                  <a:pt x="112" y="68"/>
                  <a:pt x="112" y="68"/>
                  <a:pt x="112" y="68"/>
                </a:cubicBezTo>
                <a:lnTo>
                  <a:pt x="100" y="12"/>
                </a:lnTo>
                <a:close/>
                <a:moveTo>
                  <a:pt x="84" y="13"/>
                </a:moveTo>
                <a:cubicBezTo>
                  <a:pt x="84" y="12"/>
                  <a:pt x="84" y="12"/>
                  <a:pt x="84" y="12"/>
                </a:cubicBezTo>
                <a:cubicBezTo>
                  <a:pt x="84" y="10"/>
                  <a:pt x="86" y="8"/>
                  <a:pt x="88" y="8"/>
                </a:cubicBezTo>
                <a:cubicBezTo>
                  <a:pt x="90" y="8"/>
                  <a:pt x="92" y="10"/>
                  <a:pt x="92" y="12"/>
                </a:cubicBezTo>
                <a:cubicBezTo>
                  <a:pt x="100" y="51"/>
                  <a:pt x="100" y="51"/>
                  <a:pt x="100" y="51"/>
                </a:cubicBezTo>
                <a:cubicBezTo>
                  <a:pt x="97" y="49"/>
                  <a:pt x="93" y="48"/>
                  <a:pt x="88" y="48"/>
                </a:cubicBezTo>
                <a:cubicBezTo>
                  <a:pt x="84" y="48"/>
                  <a:pt x="79" y="49"/>
                  <a:pt x="76" y="51"/>
                </a:cubicBezTo>
                <a:cubicBezTo>
                  <a:pt x="76" y="51"/>
                  <a:pt x="76" y="51"/>
                  <a:pt x="76" y="50"/>
                </a:cubicBezTo>
                <a:lnTo>
                  <a:pt x="84" y="13"/>
                </a:lnTo>
                <a:close/>
                <a:moveTo>
                  <a:pt x="20" y="13"/>
                </a:moveTo>
                <a:cubicBezTo>
                  <a:pt x="20" y="12"/>
                  <a:pt x="20" y="12"/>
                  <a:pt x="20" y="12"/>
                </a:cubicBezTo>
                <a:cubicBezTo>
                  <a:pt x="20" y="10"/>
                  <a:pt x="22" y="8"/>
                  <a:pt x="24" y="8"/>
                </a:cubicBezTo>
                <a:cubicBezTo>
                  <a:pt x="26" y="8"/>
                  <a:pt x="28" y="10"/>
                  <a:pt x="28" y="12"/>
                </a:cubicBezTo>
                <a:cubicBezTo>
                  <a:pt x="36" y="50"/>
                  <a:pt x="36" y="50"/>
                  <a:pt x="36" y="50"/>
                </a:cubicBezTo>
                <a:cubicBezTo>
                  <a:pt x="36" y="51"/>
                  <a:pt x="36" y="51"/>
                  <a:pt x="36" y="51"/>
                </a:cubicBezTo>
                <a:cubicBezTo>
                  <a:pt x="33" y="49"/>
                  <a:pt x="28" y="48"/>
                  <a:pt x="24" y="48"/>
                </a:cubicBezTo>
                <a:cubicBezTo>
                  <a:pt x="19" y="48"/>
                  <a:pt x="15" y="49"/>
                  <a:pt x="12" y="51"/>
                </a:cubicBezTo>
                <a:lnTo>
                  <a:pt x="20" y="13"/>
                </a:lnTo>
                <a:close/>
                <a:moveTo>
                  <a:pt x="24" y="88"/>
                </a:moveTo>
                <a:cubicBezTo>
                  <a:pt x="15" y="88"/>
                  <a:pt x="8" y="81"/>
                  <a:pt x="8" y="72"/>
                </a:cubicBezTo>
                <a:cubicBezTo>
                  <a:pt x="8" y="63"/>
                  <a:pt x="15" y="56"/>
                  <a:pt x="24" y="56"/>
                </a:cubicBezTo>
                <a:cubicBezTo>
                  <a:pt x="33" y="56"/>
                  <a:pt x="40" y="63"/>
                  <a:pt x="40" y="72"/>
                </a:cubicBezTo>
                <a:cubicBezTo>
                  <a:pt x="40" y="81"/>
                  <a:pt x="33" y="88"/>
                  <a:pt x="24" y="88"/>
                </a:cubicBezTo>
                <a:close/>
                <a:moveTo>
                  <a:pt x="64" y="40"/>
                </a:moveTo>
                <a:cubicBezTo>
                  <a:pt x="48" y="40"/>
                  <a:pt x="48" y="40"/>
                  <a:pt x="48" y="40"/>
                </a:cubicBezTo>
                <a:cubicBezTo>
                  <a:pt x="46" y="40"/>
                  <a:pt x="44" y="41"/>
                  <a:pt x="42" y="41"/>
                </a:cubicBezTo>
                <a:cubicBezTo>
                  <a:pt x="40" y="32"/>
                  <a:pt x="40" y="32"/>
                  <a:pt x="40" y="32"/>
                </a:cubicBezTo>
                <a:cubicBezTo>
                  <a:pt x="72" y="32"/>
                  <a:pt x="72" y="32"/>
                  <a:pt x="72" y="32"/>
                </a:cubicBezTo>
                <a:cubicBezTo>
                  <a:pt x="70" y="41"/>
                  <a:pt x="70" y="41"/>
                  <a:pt x="70" y="41"/>
                </a:cubicBezTo>
                <a:cubicBezTo>
                  <a:pt x="68" y="41"/>
                  <a:pt x="66" y="40"/>
                  <a:pt x="64" y="40"/>
                </a:cubicBezTo>
                <a:close/>
                <a:moveTo>
                  <a:pt x="88" y="88"/>
                </a:moveTo>
                <a:cubicBezTo>
                  <a:pt x="79" y="88"/>
                  <a:pt x="72" y="81"/>
                  <a:pt x="72" y="72"/>
                </a:cubicBezTo>
                <a:cubicBezTo>
                  <a:pt x="72" y="63"/>
                  <a:pt x="79" y="56"/>
                  <a:pt x="88" y="56"/>
                </a:cubicBezTo>
                <a:cubicBezTo>
                  <a:pt x="97" y="56"/>
                  <a:pt x="104" y="63"/>
                  <a:pt x="104" y="72"/>
                </a:cubicBezTo>
                <a:cubicBezTo>
                  <a:pt x="104" y="81"/>
                  <a:pt x="97" y="88"/>
                  <a:pt x="88" y="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9"/>
          <p:cNvSpPr>
            <a:spLocks/>
          </p:cNvSpPr>
          <p:nvPr/>
        </p:nvSpPr>
        <p:spPr bwMode="auto">
          <a:xfrm>
            <a:off x="1574982" y="2241100"/>
            <a:ext cx="296863" cy="490537"/>
          </a:xfrm>
          <a:custGeom>
            <a:avLst/>
            <a:gdLst>
              <a:gd name="T0" fmla="*/ 187 w 187"/>
              <a:gd name="T1" fmla="*/ 116 h 309"/>
              <a:gd name="T2" fmla="*/ 112 w 187"/>
              <a:gd name="T3" fmla="*/ 116 h 309"/>
              <a:gd name="T4" fmla="*/ 175 w 187"/>
              <a:gd name="T5" fmla="*/ 0 h 309"/>
              <a:gd name="T6" fmla="*/ 51 w 187"/>
              <a:gd name="T7" fmla="*/ 0 h 309"/>
              <a:gd name="T8" fmla="*/ 0 w 187"/>
              <a:gd name="T9" fmla="*/ 170 h 309"/>
              <a:gd name="T10" fmla="*/ 75 w 187"/>
              <a:gd name="T11" fmla="*/ 170 h 309"/>
              <a:gd name="T12" fmla="*/ 48 w 187"/>
              <a:gd name="T13" fmla="*/ 309 h 309"/>
              <a:gd name="T14" fmla="*/ 187 w 187"/>
              <a:gd name="T15" fmla="*/ 116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309">
                <a:moveTo>
                  <a:pt x="187" y="116"/>
                </a:moveTo>
                <a:lnTo>
                  <a:pt x="112" y="116"/>
                </a:lnTo>
                <a:lnTo>
                  <a:pt x="175" y="0"/>
                </a:lnTo>
                <a:lnTo>
                  <a:pt x="51" y="0"/>
                </a:lnTo>
                <a:lnTo>
                  <a:pt x="0" y="170"/>
                </a:lnTo>
                <a:lnTo>
                  <a:pt x="75" y="170"/>
                </a:lnTo>
                <a:lnTo>
                  <a:pt x="48" y="309"/>
                </a:lnTo>
                <a:lnTo>
                  <a:pt x="187" y="116"/>
                </a:lnTo>
                <a:close/>
              </a:path>
            </a:pathLst>
          </a:custGeom>
          <a:noFill/>
          <a:ln w="396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0" name="Group 12"/>
          <p:cNvGrpSpPr>
            <a:grpSpLocks noChangeAspect="1"/>
          </p:cNvGrpSpPr>
          <p:nvPr/>
        </p:nvGrpSpPr>
        <p:grpSpPr bwMode="auto">
          <a:xfrm>
            <a:off x="7445040" y="2221256"/>
            <a:ext cx="546100" cy="530225"/>
            <a:chOff x="2556" y="-404"/>
            <a:chExt cx="344" cy="334"/>
          </a:xfrm>
        </p:grpSpPr>
        <p:sp>
          <p:nvSpPr>
            <p:cNvPr id="82" name="Oval 13"/>
            <p:cNvSpPr>
              <a:spLocks noChangeArrowheads="1"/>
            </p:cNvSpPr>
            <p:nvPr/>
          </p:nvSpPr>
          <p:spPr bwMode="auto">
            <a:xfrm>
              <a:off x="2675" y="-404"/>
              <a:ext cx="225" cy="226"/>
            </a:xfrm>
            <a:prstGeom prst="ellips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Line 14"/>
            <p:cNvSpPr>
              <a:spLocks noChangeShapeType="1"/>
            </p:cNvSpPr>
            <p:nvPr/>
          </p:nvSpPr>
          <p:spPr bwMode="auto">
            <a:xfrm flipH="1">
              <a:off x="2556" y="-212"/>
              <a:ext cx="152" cy="142"/>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9" name="Group 17"/>
          <p:cNvGrpSpPr>
            <a:grpSpLocks noChangeAspect="1"/>
          </p:cNvGrpSpPr>
          <p:nvPr/>
        </p:nvGrpSpPr>
        <p:grpSpPr bwMode="auto">
          <a:xfrm>
            <a:off x="10328441" y="2268563"/>
            <a:ext cx="773975" cy="435610"/>
            <a:chOff x="6615" y="1445"/>
            <a:chExt cx="581" cy="327"/>
          </a:xfrm>
        </p:grpSpPr>
        <p:sp>
          <p:nvSpPr>
            <p:cNvPr id="31" name="Oval 18"/>
            <p:cNvSpPr>
              <a:spLocks noChangeArrowheads="1"/>
            </p:cNvSpPr>
            <p:nvPr/>
          </p:nvSpPr>
          <p:spPr bwMode="auto">
            <a:xfrm>
              <a:off x="6870" y="1572"/>
              <a:ext cx="71" cy="7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19"/>
            <p:cNvSpPr>
              <a:spLocks noEditPoints="1"/>
            </p:cNvSpPr>
            <p:nvPr/>
          </p:nvSpPr>
          <p:spPr bwMode="auto">
            <a:xfrm>
              <a:off x="6615" y="1445"/>
              <a:ext cx="581" cy="327"/>
            </a:xfrm>
            <a:custGeom>
              <a:avLst/>
              <a:gdLst>
                <a:gd name="T0" fmla="*/ 126 w 130"/>
                <a:gd name="T1" fmla="*/ 28 h 72"/>
                <a:gd name="T2" fmla="*/ 126 w 130"/>
                <a:gd name="T3" fmla="*/ 28 h 72"/>
                <a:gd name="T4" fmla="*/ 65 w 130"/>
                <a:gd name="T5" fmla="*/ 0 h 72"/>
                <a:gd name="T6" fmla="*/ 4 w 130"/>
                <a:gd name="T7" fmla="*/ 28 h 72"/>
                <a:gd name="T8" fmla="*/ 4 w 130"/>
                <a:gd name="T9" fmla="*/ 28 h 72"/>
                <a:gd name="T10" fmla="*/ 4 w 130"/>
                <a:gd name="T11" fmla="*/ 44 h 72"/>
                <a:gd name="T12" fmla="*/ 4 w 130"/>
                <a:gd name="T13" fmla="*/ 44 h 72"/>
                <a:gd name="T14" fmla="*/ 65 w 130"/>
                <a:gd name="T15" fmla="*/ 72 h 72"/>
                <a:gd name="T16" fmla="*/ 126 w 130"/>
                <a:gd name="T17" fmla="*/ 44 h 72"/>
                <a:gd name="T18" fmla="*/ 126 w 130"/>
                <a:gd name="T19" fmla="*/ 44 h 72"/>
                <a:gd name="T20" fmla="*/ 126 w 130"/>
                <a:gd name="T21" fmla="*/ 28 h 72"/>
                <a:gd name="T22" fmla="*/ 93 w 130"/>
                <a:gd name="T23" fmla="*/ 36 h 72"/>
                <a:gd name="T24" fmla="*/ 68 w 130"/>
                <a:gd name="T25" fmla="*/ 64 h 72"/>
                <a:gd name="T26" fmla="*/ 65 w 130"/>
                <a:gd name="T27" fmla="*/ 64 h 72"/>
                <a:gd name="T28" fmla="*/ 62 w 130"/>
                <a:gd name="T29" fmla="*/ 64 h 72"/>
                <a:gd name="T30" fmla="*/ 37 w 130"/>
                <a:gd name="T31" fmla="*/ 36 h 72"/>
                <a:gd name="T32" fmla="*/ 62 w 130"/>
                <a:gd name="T33" fmla="*/ 8 h 72"/>
                <a:gd name="T34" fmla="*/ 65 w 130"/>
                <a:gd name="T35" fmla="*/ 8 h 72"/>
                <a:gd name="T36" fmla="*/ 68 w 130"/>
                <a:gd name="T37" fmla="*/ 8 h 72"/>
                <a:gd name="T38" fmla="*/ 93 w 130"/>
                <a:gd name="T39" fmla="*/ 36 h 72"/>
                <a:gd name="T40" fmla="*/ 10 w 130"/>
                <a:gd name="T41" fmla="*/ 39 h 72"/>
                <a:gd name="T42" fmla="*/ 7 w 130"/>
                <a:gd name="T43" fmla="*/ 41 h 72"/>
                <a:gd name="T44" fmla="*/ 10 w 130"/>
                <a:gd name="T45" fmla="*/ 39 h 72"/>
                <a:gd name="T46" fmla="*/ 10 w 130"/>
                <a:gd name="T47" fmla="*/ 33 h 72"/>
                <a:gd name="T48" fmla="*/ 7 w 130"/>
                <a:gd name="T49" fmla="*/ 31 h 72"/>
                <a:gd name="T50" fmla="*/ 10 w 130"/>
                <a:gd name="T51" fmla="*/ 33 h 72"/>
                <a:gd name="T52" fmla="*/ 37 w 130"/>
                <a:gd name="T53" fmla="*/ 14 h 72"/>
                <a:gd name="T54" fmla="*/ 29 w 130"/>
                <a:gd name="T55" fmla="*/ 36 h 72"/>
                <a:gd name="T56" fmla="*/ 37 w 130"/>
                <a:gd name="T57" fmla="*/ 58 h 72"/>
                <a:gd name="T58" fmla="*/ 10 w 130"/>
                <a:gd name="T59" fmla="*/ 39 h 72"/>
                <a:gd name="T60" fmla="*/ 120 w 130"/>
                <a:gd name="T61" fmla="*/ 39 h 72"/>
                <a:gd name="T62" fmla="*/ 93 w 130"/>
                <a:gd name="T63" fmla="*/ 58 h 72"/>
                <a:gd name="T64" fmla="*/ 101 w 130"/>
                <a:gd name="T65" fmla="*/ 36 h 72"/>
                <a:gd name="T66" fmla="*/ 93 w 130"/>
                <a:gd name="T67" fmla="*/ 14 h 72"/>
                <a:gd name="T68" fmla="*/ 120 w 130"/>
                <a:gd name="T69" fmla="*/ 33 h 72"/>
                <a:gd name="T70" fmla="*/ 123 w 130"/>
                <a:gd name="T71" fmla="*/ 31 h 72"/>
                <a:gd name="T72" fmla="*/ 120 w 130"/>
                <a:gd name="T73" fmla="*/ 33 h 72"/>
                <a:gd name="T74" fmla="*/ 120 w 130"/>
                <a:gd name="T75" fmla="*/ 39 h 72"/>
                <a:gd name="T76" fmla="*/ 123 w 130"/>
                <a:gd name="T77" fmla="*/ 41 h 72"/>
                <a:gd name="T78" fmla="*/ 120 w 130"/>
                <a:gd name="T79"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72">
                  <a:moveTo>
                    <a:pt x="126" y="28"/>
                  </a:moveTo>
                  <a:cubicBezTo>
                    <a:pt x="126" y="28"/>
                    <a:pt x="126" y="28"/>
                    <a:pt x="126" y="28"/>
                  </a:cubicBezTo>
                  <a:cubicBezTo>
                    <a:pt x="110" y="10"/>
                    <a:pt x="88" y="0"/>
                    <a:pt x="65" y="0"/>
                  </a:cubicBezTo>
                  <a:cubicBezTo>
                    <a:pt x="42" y="0"/>
                    <a:pt x="20" y="10"/>
                    <a:pt x="4" y="28"/>
                  </a:cubicBezTo>
                  <a:cubicBezTo>
                    <a:pt x="4" y="28"/>
                    <a:pt x="4" y="28"/>
                    <a:pt x="4" y="28"/>
                  </a:cubicBezTo>
                  <a:cubicBezTo>
                    <a:pt x="0" y="32"/>
                    <a:pt x="0" y="40"/>
                    <a:pt x="4" y="44"/>
                  </a:cubicBezTo>
                  <a:cubicBezTo>
                    <a:pt x="4" y="44"/>
                    <a:pt x="4" y="44"/>
                    <a:pt x="4" y="44"/>
                  </a:cubicBezTo>
                  <a:cubicBezTo>
                    <a:pt x="20" y="62"/>
                    <a:pt x="42" y="72"/>
                    <a:pt x="65" y="72"/>
                  </a:cubicBezTo>
                  <a:cubicBezTo>
                    <a:pt x="88" y="72"/>
                    <a:pt x="110" y="62"/>
                    <a:pt x="126" y="44"/>
                  </a:cubicBezTo>
                  <a:cubicBezTo>
                    <a:pt x="126" y="44"/>
                    <a:pt x="126" y="44"/>
                    <a:pt x="126" y="44"/>
                  </a:cubicBezTo>
                  <a:cubicBezTo>
                    <a:pt x="130" y="40"/>
                    <a:pt x="130" y="32"/>
                    <a:pt x="126" y="28"/>
                  </a:cubicBezTo>
                  <a:close/>
                  <a:moveTo>
                    <a:pt x="93" y="36"/>
                  </a:moveTo>
                  <a:cubicBezTo>
                    <a:pt x="93" y="50"/>
                    <a:pt x="82" y="62"/>
                    <a:pt x="68" y="64"/>
                  </a:cubicBezTo>
                  <a:cubicBezTo>
                    <a:pt x="67" y="64"/>
                    <a:pt x="66" y="64"/>
                    <a:pt x="65" y="64"/>
                  </a:cubicBezTo>
                  <a:cubicBezTo>
                    <a:pt x="64" y="64"/>
                    <a:pt x="63" y="64"/>
                    <a:pt x="62" y="64"/>
                  </a:cubicBezTo>
                  <a:cubicBezTo>
                    <a:pt x="48" y="62"/>
                    <a:pt x="37" y="50"/>
                    <a:pt x="37" y="36"/>
                  </a:cubicBezTo>
                  <a:cubicBezTo>
                    <a:pt x="37" y="22"/>
                    <a:pt x="48" y="10"/>
                    <a:pt x="62" y="8"/>
                  </a:cubicBezTo>
                  <a:cubicBezTo>
                    <a:pt x="63" y="8"/>
                    <a:pt x="64" y="8"/>
                    <a:pt x="65" y="8"/>
                  </a:cubicBezTo>
                  <a:cubicBezTo>
                    <a:pt x="66" y="8"/>
                    <a:pt x="67" y="8"/>
                    <a:pt x="68" y="8"/>
                  </a:cubicBezTo>
                  <a:cubicBezTo>
                    <a:pt x="82" y="10"/>
                    <a:pt x="93" y="22"/>
                    <a:pt x="93" y="36"/>
                  </a:cubicBezTo>
                  <a:close/>
                  <a:moveTo>
                    <a:pt x="10" y="39"/>
                  </a:moveTo>
                  <a:cubicBezTo>
                    <a:pt x="7" y="41"/>
                    <a:pt x="7" y="41"/>
                    <a:pt x="7" y="41"/>
                  </a:cubicBezTo>
                  <a:cubicBezTo>
                    <a:pt x="10" y="39"/>
                    <a:pt x="10" y="39"/>
                    <a:pt x="10" y="39"/>
                  </a:cubicBezTo>
                  <a:cubicBezTo>
                    <a:pt x="9" y="37"/>
                    <a:pt x="9" y="35"/>
                    <a:pt x="10" y="33"/>
                  </a:cubicBezTo>
                  <a:cubicBezTo>
                    <a:pt x="7" y="31"/>
                    <a:pt x="7" y="31"/>
                    <a:pt x="7" y="31"/>
                  </a:cubicBezTo>
                  <a:cubicBezTo>
                    <a:pt x="10" y="33"/>
                    <a:pt x="10" y="33"/>
                    <a:pt x="10" y="33"/>
                  </a:cubicBezTo>
                  <a:cubicBezTo>
                    <a:pt x="18" y="25"/>
                    <a:pt x="27" y="18"/>
                    <a:pt x="37" y="14"/>
                  </a:cubicBezTo>
                  <a:cubicBezTo>
                    <a:pt x="32" y="20"/>
                    <a:pt x="29" y="28"/>
                    <a:pt x="29" y="36"/>
                  </a:cubicBezTo>
                  <a:cubicBezTo>
                    <a:pt x="29" y="44"/>
                    <a:pt x="32" y="52"/>
                    <a:pt x="37" y="58"/>
                  </a:cubicBezTo>
                  <a:cubicBezTo>
                    <a:pt x="27" y="54"/>
                    <a:pt x="18" y="47"/>
                    <a:pt x="10" y="39"/>
                  </a:cubicBezTo>
                  <a:close/>
                  <a:moveTo>
                    <a:pt x="120" y="39"/>
                  </a:moveTo>
                  <a:cubicBezTo>
                    <a:pt x="112" y="47"/>
                    <a:pt x="103" y="54"/>
                    <a:pt x="93" y="58"/>
                  </a:cubicBezTo>
                  <a:cubicBezTo>
                    <a:pt x="98" y="52"/>
                    <a:pt x="101" y="44"/>
                    <a:pt x="101" y="36"/>
                  </a:cubicBezTo>
                  <a:cubicBezTo>
                    <a:pt x="101" y="28"/>
                    <a:pt x="98" y="20"/>
                    <a:pt x="93" y="14"/>
                  </a:cubicBezTo>
                  <a:cubicBezTo>
                    <a:pt x="103" y="18"/>
                    <a:pt x="112" y="25"/>
                    <a:pt x="120" y="33"/>
                  </a:cubicBezTo>
                  <a:cubicBezTo>
                    <a:pt x="123" y="31"/>
                    <a:pt x="123" y="31"/>
                    <a:pt x="123" y="31"/>
                  </a:cubicBezTo>
                  <a:cubicBezTo>
                    <a:pt x="120" y="33"/>
                    <a:pt x="120" y="33"/>
                    <a:pt x="120" y="33"/>
                  </a:cubicBezTo>
                  <a:cubicBezTo>
                    <a:pt x="121" y="35"/>
                    <a:pt x="121" y="37"/>
                    <a:pt x="120" y="39"/>
                  </a:cubicBezTo>
                  <a:cubicBezTo>
                    <a:pt x="123" y="41"/>
                    <a:pt x="123" y="41"/>
                    <a:pt x="123" y="41"/>
                  </a:cubicBezTo>
                  <a:lnTo>
                    <a:pt x="120"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l="-1" r="-1238" b="5059"/>
          <a:stretch/>
        </p:blipFill>
        <p:spPr>
          <a:xfrm>
            <a:off x="3275552" y="4491246"/>
            <a:ext cx="4927460" cy="2237056"/>
          </a:xfrm>
          <a:prstGeom prst="rect">
            <a:avLst/>
          </a:prstGeom>
        </p:spPr>
      </p:pic>
      <p:pic>
        <p:nvPicPr>
          <p:cNvPr id="9" name="Picture 8"/>
          <p:cNvPicPr>
            <a:picLocks noChangeAspect="1"/>
          </p:cNvPicPr>
          <p:nvPr/>
        </p:nvPicPr>
        <p:blipFill rotWithShape="1">
          <a:blip r:embed="rId5" cstate="hqprint">
            <a:extLst>
              <a:ext uri="{28A0092B-C50C-407E-A947-70E740481C1C}">
                <a14:useLocalDpi xmlns:a14="http://schemas.microsoft.com/office/drawing/2010/main"/>
              </a:ext>
            </a:extLst>
          </a:blip>
          <a:srcRect l="-1278" t="142" r="806" b="444"/>
          <a:stretch/>
        </p:blipFill>
        <p:spPr>
          <a:xfrm>
            <a:off x="8203011" y="4489504"/>
            <a:ext cx="3961191" cy="2238798"/>
          </a:xfrm>
          <a:prstGeom prst="rect">
            <a:avLst/>
          </a:prstGeom>
        </p:spPr>
      </p:pic>
      <p:pic>
        <p:nvPicPr>
          <p:cNvPr id="10" name="Picture 9"/>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74639" y="4489503"/>
            <a:ext cx="2897549" cy="2238798"/>
          </a:xfrm>
          <a:prstGeom prst="rect">
            <a:avLst/>
          </a:prstGeom>
        </p:spPr>
      </p:pic>
    </p:spTree>
    <p:extLst>
      <p:ext uri="{BB962C8B-B14F-4D97-AF65-F5344CB8AC3E}">
        <p14:creationId xmlns:p14="http://schemas.microsoft.com/office/powerpoint/2010/main" val="281725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r>
              <a:rPr lang="en-US" sz="4399" dirty="0"/>
              <a:t>Windows 10 deployment pays for itself in 13 months</a:t>
            </a:r>
          </a:p>
        </p:txBody>
      </p:sp>
      <p:sp>
        <p:nvSpPr>
          <p:cNvPr id="3" name="Rectangle 2"/>
          <p:cNvSpPr/>
          <p:nvPr/>
        </p:nvSpPr>
        <p:spPr>
          <a:xfrm>
            <a:off x="275483" y="6437406"/>
            <a:ext cx="7241388" cy="345294"/>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chemeClr val="bg2">
                    <a:lumMod val="50000"/>
                  </a:schemeClr>
                </a:solidFill>
                <a:effectLst/>
                <a:uLnTx/>
                <a:uFillTx/>
              </a:rPr>
              <a:t>Source: “The Total Economic Impact</a:t>
            </a:r>
            <a:r>
              <a:rPr kumimoji="0" lang="en-US" sz="800" b="0" i="1" u="none" strike="noStrike" kern="0" cap="none" spc="0" normalizeH="0" baseline="30000" noProof="0" dirty="0">
                <a:ln>
                  <a:noFill/>
                </a:ln>
                <a:solidFill>
                  <a:schemeClr val="bg2">
                    <a:lumMod val="50000"/>
                  </a:schemeClr>
                </a:solidFill>
                <a:effectLst/>
                <a:uLnTx/>
                <a:uFillTx/>
              </a:rPr>
              <a:t>(TM) </a:t>
            </a:r>
            <a:r>
              <a:rPr kumimoji="0" lang="en-US" sz="800" b="0" i="1" u="none" strike="noStrike" kern="0" cap="none" spc="0" normalizeH="0" baseline="0" noProof="0" dirty="0">
                <a:ln>
                  <a:noFill/>
                </a:ln>
                <a:solidFill>
                  <a:schemeClr val="bg2">
                    <a:lumMod val="50000"/>
                  </a:schemeClr>
                </a:solidFill>
                <a:effectLst/>
                <a:uLnTx/>
                <a:uFillTx/>
              </a:rPr>
              <a:t>Of Windows 10, a commissioned study conducted by Forrester Consulting on behalf of Microsoft, June 2016. </a:t>
            </a:r>
            <a:br>
              <a:rPr kumimoji="0" lang="en-US" sz="800" b="0" i="1" u="none" strike="noStrike" kern="0" cap="none" spc="0" normalizeH="0" baseline="0" noProof="0" dirty="0">
                <a:ln>
                  <a:noFill/>
                </a:ln>
                <a:solidFill>
                  <a:schemeClr val="bg2">
                    <a:lumMod val="50000"/>
                  </a:schemeClr>
                </a:solidFill>
                <a:effectLst/>
                <a:uLnTx/>
                <a:uFillTx/>
              </a:rPr>
            </a:br>
            <a:r>
              <a:rPr kumimoji="0" lang="en-US" sz="800" b="0" i="1" u="none" strike="noStrike" kern="0" cap="none" spc="0" normalizeH="0" baseline="0" noProof="0" dirty="0">
                <a:ln>
                  <a:noFill/>
                </a:ln>
                <a:solidFill>
                  <a:schemeClr val="bg2">
                    <a:lumMod val="50000"/>
                  </a:schemeClr>
                </a:solidFill>
                <a:effectLst/>
                <a:uLnTx/>
                <a:uFillTx/>
              </a:rPr>
              <a:t>Results are for a risk adjusted composite organization based on customer interviews.</a:t>
            </a:r>
          </a:p>
        </p:txBody>
      </p:sp>
      <p:sp>
        <p:nvSpPr>
          <p:cNvPr id="4" name="TextBox 3"/>
          <p:cNvSpPr txBox="1"/>
          <p:nvPr/>
        </p:nvSpPr>
        <p:spPr>
          <a:xfrm>
            <a:off x="275483" y="983019"/>
            <a:ext cx="10026815" cy="690942"/>
          </a:xfrm>
          <a:prstGeom prst="rect">
            <a:avLst/>
          </a:prstGeom>
          <a:noFill/>
        </p:spPr>
        <p:txBody>
          <a:bodyPr wrap="square" lIns="182854" tIns="146283" rIns="182854" bIns="146283" rtlCol="0">
            <a:spAutoFit/>
          </a:bodyPr>
          <a:lstStyle/>
          <a:p>
            <a:pPr marL="0" marR="0" lvl="0" indent="0" defTabSz="932597"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gradFill>
                  <a:gsLst>
                    <a:gs pos="48000">
                      <a:schemeClr val="accent1"/>
                    </a:gs>
                    <a:gs pos="0">
                      <a:schemeClr val="accent1"/>
                    </a:gs>
                  </a:gsLst>
                  <a:lin ang="0" scaled="0"/>
                </a:gradFill>
                <a:effectLst/>
                <a:uLnTx/>
                <a:uFillTx/>
                <a:latin typeface="+mj-lt"/>
              </a:rPr>
              <a:t>Forrester Consulting Total Economic Impact findings:</a:t>
            </a:r>
          </a:p>
        </p:txBody>
      </p:sp>
      <p:pic>
        <p:nvPicPr>
          <p:cNvPr id="172" name="Picture 171"/>
          <p:cNvPicPr>
            <a:picLocks noChangeAspect="1"/>
          </p:cNvPicPr>
          <p:nvPr/>
        </p:nvPicPr>
        <p:blipFill>
          <a:blip r:embed="rId3"/>
          <a:stretch>
            <a:fillRect/>
          </a:stretch>
        </p:blipFill>
        <p:spPr>
          <a:xfrm>
            <a:off x="4389696" y="1826054"/>
            <a:ext cx="3065209" cy="3958472"/>
          </a:xfrm>
          <a:prstGeom prst="rect">
            <a:avLst/>
          </a:prstGeom>
          <a:ln w="19050">
            <a:solidFill>
              <a:schemeClr val="accent1"/>
            </a:solidFill>
          </a:ln>
        </p:spPr>
      </p:pic>
      <p:sp>
        <p:nvSpPr>
          <p:cNvPr id="7" name="TextBox 6"/>
          <p:cNvSpPr txBox="1"/>
          <p:nvPr/>
        </p:nvSpPr>
        <p:spPr>
          <a:xfrm>
            <a:off x="8360994" y="3655716"/>
            <a:ext cx="3474545" cy="1215162"/>
          </a:xfrm>
          <a:prstGeom prst="rect">
            <a:avLst/>
          </a:prstGeom>
          <a:noFill/>
        </p:spPr>
        <p:txBody>
          <a:bodyPr wrap="square" lIns="182854" tIns="146283" rIns="182854" bIns="146283" rtlCol="0">
            <a:spAutoFit/>
          </a:bodyPr>
          <a:lstStyle/>
          <a:p>
            <a:pPr marL="231730" marR="0" lvl="0" indent="-231730" defTabSz="932293"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t>$403 per user 3 year NPV</a:t>
            </a:r>
          </a:p>
          <a:p>
            <a:pPr marL="231730" marR="0" lvl="0" indent="-231730" defTabSz="932293"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t>188% ROI</a:t>
            </a:r>
          </a:p>
          <a:p>
            <a:pPr marL="231730" marR="0" lvl="0" indent="-231730" defTabSz="932293"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t>13 month payback</a:t>
            </a:r>
          </a:p>
        </p:txBody>
      </p:sp>
      <p:cxnSp>
        <p:nvCxnSpPr>
          <p:cNvPr id="10" name="Straight Connector 9"/>
          <p:cNvCxnSpPr/>
          <p:nvPr/>
        </p:nvCxnSpPr>
        <p:spPr>
          <a:xfrm flipH="1">
            <a:off x="443733" y="3040128"/>
            <a:ext cx="393167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8017" y="2226427"/>
            <a:ext cx="3474545" cy="803947"/>
          </a:xfrm>
          <a:prstGeom prst="rect">
            <a:avLst/>
          </a:prstGeom>
          <a:noFill/>
        </p:spPr>
        <p:txBody>
          <a:bodyPr wrap="square" lIns="182854" tIns="146283" rIns="182854" bIns="146283" rtlCol="0">
            <a:spAutoFit/>
          </a:bodyPr>
          <a:lstStyle/>
          <a:p>
            <a:pPr marL="231730" marR="0" lvl="0" indent="-231730" defTabSz="932293"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t>15% savings in </a:t>
            </a:r>
            <a:b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t>IT Desktop Management</a:t>
            </a:r>
          </a:p>
        </p:txBody>
      </p:sp>
      <p:cxnSp>
        <p:nvCxnSpPr>
          <p:cNvPr id="18" name="Straight Connector 17"/>
          <p:cNvCxnSpPr/>
          <p:nvPr/>
        </p:nvCxnSpPr>
        <p:spPr>
          <a:xfrm flipH="1">
            <a:off x="443733" y="4860732"/>
            <a:ext cx="393167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451550" y="3040128"/>
            <a:ext cx="393167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8018" y="3499256"/>
            <a:ext cx="3199946" cy="1369563"/>
          </a:xfrm>
          <a:prstGeom prst="rect">
            <a:avLst/>
          </a:prstGeom>
          <a:noFill/>
        </p:spPr>
        <p:txBody>
          <a:bodyPr wrap="square" lIns="182854" tIns="146283" rIns="182854" bIns="146283" rtlCol="0">
            <a:spAutoFit/>
          </a:bodyPr>
          <a:lstStyle/>
          <a:p>
            <a:pPr marL="231730" marR="0" lvl="0" indent="-231730" defTabSz="932293"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t>33% reduction in security </a:t>
            </a:r>
            <a:b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t>issues and time to resolve</a:t>
            </a:r>
          </a:p>
          <a:p>
            <a:pPr marL="231730" marR="0" lvl="0" indent="-231730" defTabSz="932293"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t>$710K in security issue </a:t>
            </a:r>
            <a:b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t>remediation savings</a:t>
            </a:r>
          </a:p>
        </p:txBody>
      </p:sp>
      <p:cxnSp>
        <p:nvCxnSpPr>
          <p:cNvPr id="21" name="Straight Connector 20"/>
          <p:cNvCxnSpPr/>
          <p:nvPr/>
        </p:nvCxnSpPr>
        <p:spPr>
          <a:xfrm flipH="1">
            <a:off x="7451550" y="4852796"/>
            <a:ext cx="393167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351535" y="1744911"/>
            <a:ext cx="3199946" cy="1312471"/>
          </a:xfrm>
          <a:prstGeom prst="rect">
            <a:avLst/>
          </a:prstGeom>
          <a:noFill/>
        </p:spPr>
        <p:txBody>
          <a:bodyPr wrap="square" lIns="182854" tIns="146283" rIns="182854" bIns="146283" rtlCol="0">
            <a:spAutoFit/>
          </a:bodyPr>
          <a:lstStyle/>
          <a:p>
            <a:pPr marL="231730" marR="0" lvl="0" indent="-231730" defTabSz="932293"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t>Improved productivity, mobile workers gain </a:t>
            </a:r>
            <a:b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48000">
                      <a:schemeClr val="tx1"/>
                    </a:gs>
                    <a:gs pos="0">
                      <a:schemeClr val="tx1"/>
                    </a:gs>
                  </a:gsLst>
                  <a:lin ang="0" scaled="0"/>
                </a:gradFill>
                <a:effectLst/>
                <a:uLnTx/>
                <a:uFillTx/>
                <a:ea typeface="Segoe UI" pitchFamily="34" charset="0"/>
                <a:cs typeface="Segoe UI" pitchFamily="34" charset="0"/>
              </a:rPr>
              <a:t>25% of time previously unavailable for work</a:t>
            </a:r>
          </a:p>
        </p:txBody>
      </p:sp>
    </p:spTree>
    <p:extLst>
      <p:ext uri="{BB962C8B-B14F-4D97-AF65-F5344CB8AC3E}">
        <p14:creationId xmlns:p14="http://schemas.microsoft.com/office/powerpoint/2010/main" val="1569951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22" presetClass="entr" presetSubtype="2"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right)">
                                      <p:cBhvr>
                                        <p:cTn id="14" dur="500"/>
                                        <p:tgtEl>
                                          <p:spTgt spid="18"/>
                                        </p:tgtEl>
                                      </p:cBhvr>
                                    </p:animEffect>
                                  </p:childTnLst>
                                </p:cTn>
                              </p:par>
                              <p:par>
                                <p:cTn id="15" presetID="2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22" presetClass="entr" presetSubtype="8"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7" grpId="0"/>
      <p:bldP spid="20"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81" y="2083"/>
            <a:ext cx="12434713" cy="6991947"/>
          </a:xfrm>
          <a:prstGeom prst="rect">
            <a:avLst/>
          </a:prstGeom>
          <a:gradFill flip="none" rotWithShape="1">
            <a:gsLst>
              <a:gs pos="0">
                <a:schemeClr val="tx2">
                  <a:alpha val="20000"/>
                </a:schemeClr>
              </a:gs>
              <a:gs pos="46000">
                <a:schemeClr val="tx2">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nvGrpSpPr>
          <p:cNvPr id="6" name="Group 5"/>
          <p:cNvGrpSpPr/>
          <p:nvPr/>
        </p:nvGrpSpPr>
        <p:grpSpPr>
          <a:xfrm>
            <a:off x="1863468" y="2091114"/>
            <a:ext cx="7898141" cy="4015957"/>
            <a:chOff x="220946" y="1263825"/>
            <a:chExt cx="11152515" cy="5670704"/>
          </a:xfrm>
        </p:grpSpPr>
        <p:pic>
          <p:nvPicPr>
            <p:cNvPr id="4" name="Picture 3"/>
            <p:cNvPicPr>
              <a:picLocks noChangeAspect="1"/>
            </p:cNvPicPr>
            <p:nvPr/>
          </p:nvPicPr>
          <p:blipFill rotWithShape="1">
            <a:blip r:embed="rId3">
              <a:clrChange>
                <a:clrFrom>
                  <a:srgbClr val="000000">
                    <a:alpha val="7451"/>
                  </a:srgbClr>
                </a:clrFrom>
                <a:clrTo>
                  <a:srgbClr val="000000">
                    <a:alpha val="0"/>
                  </a:srgbClr>
                </a:clrTo>
              </a:clrChange>
              <a:extLst>
                <a:ext uri="{28A0092B-C50C-407E-A947-70E740481C1C}">
                  <a14:useLocalDpi xmlns:a14="http://schemas.microsoft.com/office/drawing/2010/main"/>
                </a:ext>
              </a:extLst>
            </a:blip>
            <a:srcRect/>
            <a:stretch/>
          </p:blipFill>
          <p:spPr>
            <a:xfrm>
              <a:off x="2925269" y="1263825"/>
              <a:ext cx="6585936" cy="3693976"/>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946" y="3325691"/>
              <a:ext cx="11152515" cy="3608838"/>
            </a:xfrm>
            <a:prstGeom prst="rect">
              <a:avLst/>
            </a:prstGeom>
          </p:spPr>
        </p:pic>
      </p:grpSp>
      <p:sp>
        <p:nvSpPr>
          <p:cNvPr id="7" name="Rectangle 6"/>
          <p:cNvSpPr/>
          <p:nvPr/>
        </p:nvSpPr>
        <p:spPr>
          <a:xfrm>
            <a:off x="475550" y="3518544"/>
            <a:ext cx="3147970" cy="721978"/>
          </a:xfrm>
          <a:prstGeom prst="rect">
            <a:avLst/>
          </a:prstGeom>
        </p:spPr>
        <p:txBody>
          <a:bodyPr wrap="square">
            <a:spAutoFit/>
          </a:bodyPr>
          <a:lstStyle/>
          <a:p>
            <a:pPr marL="0" marR="0" lvl="0" indent="0" algn="r" defTabSz="969767"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t>Breakthrough </a:t>
            </a:r>
            <a:b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br>
            <a: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t>Categories</a:t>
            </a:r>
          </a:p>
        </p:txBody>
      </p:sp>
      <p:sp>
        <p:nvSpPr>
          <p:cNvPr id="8" name="Rectangle 7"/>
          <p:cNvSpPr/>
          <p:nvPr/>
        </p:nvSpPr>
        <p:spPr>
          <a:xfrm>
            <a:off x="8550296" y="3518544"/>
            <a:ext cx="3534510" cy="721978"/>
          </a:xfrm>
          <a:prstGeom prst="rect">
            <a:avLst/>
          </a:prstGeom>
        </p:spPr>
        <p:txBody>
          <a:bodyPr wrap="square">
            <a:spAutoFit/>
          </a:bodyPr>
          <a:lstStyle/>
          <a:p>
            <a:pPr marL="0" marR="0" lvl="0" indent="0" defTabSz="969767"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t>Versatile </a:t>
            </a:r>
            <a:b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br>
            <a: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t>Form Factors</a:t>
            </a:r>
          </a:p>
        </p:txBody>
      </p:sp>
      <p:sp>
        <p:nvSpPr>
          <p:cNvPr id="9" name="Rectangle 8"/>
          <p:cNvSpPr/>
          <p:nvPr/>
        </p:nvSpPr>
        <p:spPr>
          <a:xfrm>
            <a:off x="8550296" y="2430760"/>
            <a:ext cx="3534510" cy="721978"/>
          </a:xfrm>
          <a:prstGeom prst="rect">
            <a:avLst/>
          </a:prstGeom>
        </p:spPr>
        <p:txBody>
          <a:bodyPr wrap="square">
            <a:spAutoFit/>
          </a:bodyPr>
          <a:lstStyle/>
          <a:p>
            <a:pPr marL="0" marR="0" lvl="0" indent="0" defTabSz="969767"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t>Mobility of </a:t>
            </a:r>
            <a:b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br>
            <a: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t>Experience </a:t>
            </a:r>
          </a:p>
        </p:txBody>
      </p:sp>
      <p:sp>
        <p:nvSpPr>
          <p:cNvPr id="10" name="Rectangle 9"/>
          <p:cNvSpPr/>
          <p:nvPr/>
        </p:nvSpPr>
        <p:spPr>
          <a:xfrm>
            <a:off x="515611" y="2430760"/>
            <a:ext cx="3084903" cy="721978"/>
          </a:xfrm>
          <a:prstGeom prst="rect">
            <a:avLst/>
          </a:prstGeom>
        </p:spPr>
        <p:txBody>
          <a:bodyPr wrap="square">
            <a:spAutoFit/>
          </a:bodyPr>
          <a:lstStyle/>
          <a:p>
            <a:pPr marL="0" marR="0" lvl="0" indent="0" algn="r" defTabSz="969767"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t>Quality Craftsmanship </a:t>
            </a:r>
            <a:b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br>
            <a:r>
              <a:rPr kumimoji="0" lang="en-US" sz="2000" b="0" i="0" u="none" strike="noStrike" kern="0" cap="none" spc="0" normalizeH="0" baseline="0" noProof="0" dirty="0">
                <a:ln>
                  <a:noFill/>
                </a:ln>
                <a:solidFill>
                  <a:sysClr val="windowText" lastClr="000000"/>
                </a:solidFill>
                <a:effectLst/>
                <a:uLnTx/>
                <a:uFillTx/>
                <a:latin typeface="+mj-lt"/>
                <a:ea typeface="Segoe UI" pitchFamily="34" charset="0"/>
                <a:cs typeface="Segoe UI Semibold" panose="020B0702040204020203" pitchFamily="34" charset="0"/>
              </a:rPr>
              <a:t>&amp; Design</a:t>
            </a:r>
          </a:p>
        </p:txBody>
      </p:sp>
      <p:sp>
        <p:nvSpPr>
          <p:cNvPr id="11" name="Title 4"/>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Powerful, modern devices</a:t>
            </a:r>
            <a:endParaRPr kumimoji="0" lang="en-US" sz="2400" b="0" i="0" u="none" strike="noStrike" kern="1200" cap="none" spc="0" normalizeH="0" baseline="0" noProof="0" dirty="0">
              <a:ln w="3175">
                <a:noFill/>
              </a:ln>
              <a:gradFill>
                <a:gsLst>
                  <a:gs pos="1250">
                    <a:schemeClr val="accent2"/>
                  </a:gs>
                  <a:gs pos="100000">
                    <a:schemeClr val="accent2"/>
                  </a:gs>
                </a:gsLst>
                <a:lin ang="5400000" scaled="0"/>
              </a:gradFill>
              <a:effectLst/>
              <a:uLnTx/>
              <a:uFillTx/>
              <a:latin typeface="+mj-lt"/>
              <a:ea typeface="+mn-ea"/>
              <a:cs typeface="Segoe UI" pitchFamily="34" charset="0"/>
            </a:endParaRPr>
          </a:p>
        </p:txBody>
      </p:sp>
    </p:spTree>
    <p:extLst>
      <p:ext uri="{BB962C8B-B14F-4D97-AF65-F5344CB8AC3E}">
        <p14:creationId xmlns:p14="http://schemas.microsoft.com/office/powerpoint/2010/main" val="32646416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5162309" y="4507541"/>
            <a:ext cx="7001894" cy="21901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itle 9"/>
          <p:cNvSpPr>
            <a:spLocks noGrp="1"/>
          </p:cNvSpPr>
          <p:nvPr>
            <p:ph type="title"/>
          </p:nvPr>
        </p:nvSpPr>
        <p:spPr>
          <a:xfrm>
            <a:off x="274639" y="144462"/>
            <a:ext cx="11889564" cy="1306515"/>
          </a:xfrm>
        </p:spPr>
        <p:txBody>
          <a:bodyPr/>
          <a:lstStyle/>
          <a:p>
            <a:r>
              <a:rPr lang="en-US" sz="4400" dirty="0"/>
              <a:t>Accelerate the PC Refresh and attach services</a:t>
            </a:r>
            <a:br>
              <a:rPr lang="en-US" sz="4400" dirty="0"/>
            </a:br>
            <a:r>
              <a:rPr lang="en-US" sz="3600" spc="0" dirty="0">
                <a:gradFill>
                  <a:gsLst>
                    <a:gs pos="1250">
                      <a:schemeClr val="accent2"/>
                    </a:gs>
                    <a:gs pos="100000">
                      <a:schemeClr val="accent2"/>
                    </a:gs>
                  </a:gsLst>
                  <a:lin ang="5400000" scaled="0"/>
                </a:gradFill>
              </a:rPr>
              <a:t>Windows 10 ROCKS on new devices!</a:t>
            </a:r>
          </a:p>
        </p:txBody>
      </p:sp>
      <p:sp>
        <p:nvSpPr>
          <p:cNvPr id="13" name="TextBox 12"/>
          <p:cNvSpPr txBox="1"/>
          <p:nvPr/>
        </p:nvSpPr>
        <p:spPr>
          <a:xfrm>
            <a:off x="427038" y="6001099"/>
            <a:ext cx="4419600" cy="811248"/>
          </a:xfrm>
          <a:prstGeom prst="rect">
            <a:avLst/>
          </a:prstGeom>
          <a:noFill/>
        </p:spPr>
        <p:txBody>
          <a:bodyPr wrap="square" rtlCol="0">
            <a:spAutoFit/>
          </a:bodyPr>
          <a:lstStyle/>
          <a:p>
            <a:pPr marL="114300" marR="0" lvl="0" indent="-114300" defTabSz="93256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18"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Cortana available in select markets at launch; experience may vary by region and device.</a:t>
            </a:r>
          </a:p>
          <a:p>
            <a:pPr marL="114300" marR="0" lvl="0" indent="-114300" defTabSz="93256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18"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Windows Hello requires specialized hardware, including fingerprint reader, illuminated IR sensor or other biometric sensors.</a:t>
            </a:r>
          </a:p>
          <a:p>
            <a:pPr marL="174862" marR="0" lvl="0" indent="-174862" defTabSz="932563"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endParaRPr>
          </a:p>
        </p:txBody>
      </p:sp>
      <p:sp>
        <p:nvSpPr>
          <p:cNvPr id="34" name="Rectangle 33"/>
          <p:cNvSpPr/>
          <p:nvPr/>
        </p:nvSpPr>
        <p:spPr bwMode="auto">
          <a:xfrm>
            <a:off x="198437" y="4573675"/>
            <a:ext cx="4963872" cy="1722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w="3175">
                  <a:noFill/>
                </a:ln>
                <a:solidFill>
                  <a:schemeClr val="accent5"/>
                </a:solidFill>
                <a:effectLst/>
                <a:uLnTx/>
                <a:uFillTx/>
                <a:latin typeface="+mj-lt"/>
                <a:cs typeface="Segoe UI" pitchFamily="34" charset="0"/>
              </a:rPr>
              <a:t>Over 400 million devices that are over 4 years old! (Intel)</a:t>
            </a:r>
            <a:endParaRPr kumimoji="0" lang="en-US" sz="2400" b="1" i="0" u="none" strike="noStrike" kern="0" cap="none" spc="-100" normalizeH="0" baseline="0" noProof="0" dirty="0">
              <a:ln w="3175">
                <a:noFill/>
              </a:ln>
              <a:solidFill>
                <a:schemeClr val="accent5"/>
              </a:solidFill>
              <a:effectLst/>
              <a:uLnTx/>
              <a:uFillTx/>
              <a:latin typeface="+mj-lt"/>
              <a:cs typeface="Segoe UI" pitchFamily="34" charset="0"/>
            </a:endParaRPr>
          </a:p>
        </p:txBody>
      </p:sp>
      <p:grpSp>
        <p:nvGrpSpPr>
          <p:cNvPr id="58" name="Group 57"/>
          <p:cNvGrpSpPr/>
          <p:nvPr/>
        </p:nvGrpSpPr>
        <p:grpSpPr>
          <a:xfrm>
            <a:off x="398854" y="2747632"/>
            <a:ext cx="11765349" cy="524188"/>
            <a:chOff x="398854" y="2798432"/>
            <a:chExt cx="11765349" cy="524188"/>
          </a:xfrm>
        </p:grpSpPr>
        <p:sp>
          <p:nvSpPr>
            <p:cNvPr id="19" name="Rectangle 18"/>
            <p:cNvSpPr/>
            <p:nvPr/>
          </p:nvSpPr>
          <p:spPr bwMode="auto">
            <a:xfrm>
              <a:off x="1041400" y="2798432"/>
              <a:ext cx="11122803" cy="524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06700" marR="0" lvl="0" indent="-2806700" defTabSz="932472" eaLnBrk="1" fontAlgn="base" latinLnBrk="0" hangingPunct="1">
                <a:lnSpc>
                  <a:spcPct val="90000"/>
                </a:lnSpc>
                <a:spcBef>
                  <a:spcPct val="0"/>
                </a:spcBef>
                <a:spcAft>
                  <a:spcPct val="0"/>
                </a:spcAft>
                <a:buClrTx/>
                <a:buSzTx/>
                <a:buFontTx/>
                <a:buNone/>
                <a:tabLst/>
                <a:defRPr/>
              </a:pPr>
              <a:r>
                <a:rPr kumimoji="0" lang="en-US" sz="1500" b="1" i="0" u="none" strike="noStrike" kern="0" cap="none" spc="-30" normalizeH="0" baseline="0" noProof="0" dirty="0">
                  <a:ln>
                    <a:noFill/>
                  </a:ln>
                  <a:gradFill>
                    <a:gsLst>
                      <a:gs pos="1250">
                        <a:schemeClr val="accent2"/>
                      </a:gs>
                      <a:gs pos="100000">
                        <a:schemeClr val="accent2"/>
                      </a:gs>
                    </a:gsLst>
                    <a:lin ang="5400000" scaled="0"/>
                  </a:gradFill>
                  <a:effectLst/>
                  <a:uLnTx/>
                  <a:uFillTx/>
                </a:rPr>
                <a:t>MOBILITY OF PC/TABLET 2-n-1 </a:t>
              </a:r>
              <a:r>
                <a:rPr kumimoji="0" lang="en-US" sz="1500" b="0" i="0" u="none" strike="noStrike" kern="0" cap="none" spc="-30" normalizeH="0" baseline="0" noProof="0" dirty="0">
                  <a:ln>
                    <a:noFill/>
                  </a:ln>
                  <a:gradFill>
                    <a:gsLst>
                      <a:gs pos="1250">
                        <a:schemeClr val="tx1"/>
                      </a:gs>
                      <a:gs pos="100000">
                        <a:schemeClr val="tx1"/>
                      </a:gs>
                    </a:gsLst>
                    <a:lin ang="5400000" scaled="0"/>
                  </a:gradFill>
                  <a:effectLst/>
                  <a:uLnTx/>
                  <a:uFillTx/>
                </a:rPr>
                <a:t>– Seamless keyboard connection transition with Continuum</a:t>
              </a:r>
            </a:p>
          </p:txBody>
        </p:sp>
        <p:grpSp>
          <p:nvGrpSpPr>
            <p:cNvPr id="16" name="Group 15"/>
            <p:cNvGrpSpPr/>
            <p:nvPr/>
          </p:nvGrpSpPr>
          <p:grpSpPr>
            <a:xfrm>
              <a:off x="398854" y="2798432"/>
              <a:ext cx="561583" cy="524188"/>
              <a:chOff x="274638" y="3060525"/>
              <a:chExt cx="685800" cy="640134"/>
            </a:xfrm>
          </p:grpSpPr>
          <p:sp>
            <p:nvSpPr>
              <p:cNvPr id="31" name="Rectangle 30"/>
              <p:cNvSpPr/>
              <p:nvPr/>
            </p:nvSpPr>
            <p:spPr bwMode="auto">
              <a:xfrm>
                <a:off x="274638" y="3060525"/>
                <a:ext cx="685800" cy="6401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 name="Picture 2"/>
              <p:cNvPicPr>
                <a:picLocks noChangeAspect="1"/>
              </p:cNvPicPr>
              <p:nvPr/>
            </p:nvPicPr>
            <p:blipFill>
              <a:blip r:embed="rId3">
                <a:lum bright="100000"/>
              </a:blip>
              <a:stretch>
                <a:fillRect/>
              </a:stretch>
            </p:blipFill>
            <p:spPr>
              <a:xfrm>
                <a:off x="402389" y="3255347"/>
                <a:ext cx="430299" cy="250491"/>
              </a:xfrm>
              <a:prstGeom prst="rect">
                <a:avLst/>
              </a:prstGeom>
            </p:spPr>
          </p:pic>
        </p:grpSp>
      </p:grpSp>
      <p:grpSp>
        <p:nvGrpSpPr>
          <p:cNvPr id="57" name="Group 56"/>
          <p:cNvGrpSpPr/>
          <p:nvPr/>
        </p:nvGrpSpPr>
        <p:grpSpPr>
          <a:xfrm>
            <a:off x="400362" y="3314693"/>
            <a:ext cx="11763841" cy="524188"/>
            <a:chOff x="400362" y="3390893"/>
            <a:chExt cx="11763841" cy="524188"/>
          </a:xfrm>
        </p:grpSpPr>
        <p:sp>
          <p:nvSpPr>
            <p:cNvPr id="20" name="Rectangle 19"/>
            <p:cNvSpPr/>
            <p:nvPr/>
          </p:nvSpPr>
          <p:spPr bwMode="auto">
            <a:xfrm>
              <a:off x="1041400" y="3390893"/>
              <a:ext cx="11122803" cy="524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45720" bIns="146304" numCol="1" spcCol="0" rtlCol="0" fromWordArt="0" anchor="ctr" anchorCtr="0" forceAA="0" compatLnSpc="1">
              <a:prstTxWarp prst="textNoShape">
                <a:avLst/>
              </a:prstTxWarp>
              <a:noAutofit/>
            </a:bodyPr>
            <a:lstStyle/>
            <a:p>
              <a:pPr marL="2120900" marR="0" lvl="0" indent="-2120900" defTabSz="932472" eaLnBrk="1" fontAlgn="base" latinLnBrk="0" hangingPunct="1">
                <a:lnSpc>
                  <a:spcPct val="90000"/>
                </a:lnSpc>
                <a:spcBef>
                  <a:spcPct val="0"/>
                </a:spcBef>
                <a:spcAft>
                  <a:spcPct val="0"/>
                </a:spcAft>
                <a:buClrTx/>
                <a:buSzTx/>
                <a:buFontTx/>
                <a:buNone/>
                <a:tabLst/>
                <a:defRPr/>
              </a:pPr>
              <a:r>
                <a:rPr kumimoji="0" lang="en-US" sz="1480" b="1" i="0" u="none" strike="noStrike" kern="0" cap="none" spc="-30" normalizeH="0" baseline="0" noProof="0" dirty="0">
                  <a:ln>
                    <a:noFill/>
                  </a:ln>
                  <a:gradFill>
                    <a:gsLst>
                      <a:gs pos="1250">
                        <a:schemeClr val="accent2"/>
                      </a:gs>
                      <a:gs pos="100000">
                        <a:schemeClr val="accent2"/>
                      </a:gs>
                    </a:gsLst>
                    <a:lin ang="5400000" scaled="0"/>
                  </a:gradFill>
                  <a:effectLst/>
                  <a:uLnTx/>
                  <a:uFillTx/>
                </a:rPr>
                <a:t>TOUCH PRODUCTIVITY </a:t>
              </a:r>
              <a:r>
                <a:rPr kumimoji="0" lang="en-US" sz="1480" b="0" i="0" u="none" strike="noStrike" kern="0" cap="none" spc="-30" normalizeH="0" baseline="0" noProof="0" dirty="0">
                  <a:ln>
                    <a:noFill/>
                  </a:ln>
                  <a:gradFill>
                    <a:gsLst>
                      <a:gs pos="1250">
                        <a:schemeClr val="tx1"/>
                      </a:gs>
                      <a:gs pos="100000">
                        <a:schemeClr val="tx1"/>
                      </a:gs>
                    </a:gsLst>
                    <a:lin ang="5400000" scaled="0"/>
                  </a:gradFill>
                  <a:effectLst/>
                  <a:uLnTx/>
                  <a:uFillTx/>
                </a:rPr>
                <a:t>– Windows and modern aps are designed for touch screen display and stylus (write draw annotate on screen)</a:t>
              </a:r>
            </a:p>
          </p:txBody>
        </p:sp>
        <p:grpSp>
          <p:nvGrpSpPr>
            <p:cNvPr id="22" name="Group 21"/>
            <p:cNvGrpSpPr/>
            <p:nvPr/>
          </p:nvGrpSpPr>
          <p:grpSpPr>
            <a:xfrm>
              <a:off x="400362" y="3390893"/>
              <a:ext cx="560075" cy="522781"/>
              <a:chOff x="274638" y="3784034"/>
              <a:chExt cx="685800" cy="640134"/>
            </a:xfrm>
          </p:grpSpPr>
          <p:sp>
            <p:nvSpPr>
              <p:cNvPr id="32" name="Rectangle 31"/>
              <p:cNvSpPr/>
              <p:nvPr/>
            </p:nvSpPr>
            <p:spPr bwMode="auto">
              <a:xfrm>
                <a:off x="274638" y="3784034"/>
                <a:ext cx="685800" cy="6401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Picture 4"/>
              <p:cNvPicPr>
                <a:picLocks noChangeAspect="1"/>
              </p:cNvPicPr>
              <p:nvPr/>
            </p:nvPicPr>
            <p:blipFill>
              <a:blip r:embed="rId4">
                <a:lum bright="100000"/>
              </a:blip>
              <a:stretch>
                <a:fillRect/>
              </a:stretch>
            </p:blipFill>
            <p:spPr>
              <a:xfrm>
                <a:off x="424960" y="3936650"/>
                <a:ext cx="385157" cy="334903"/>
              </a:xfrm>
              <a:prstGeom prst="rect">
                <a:avLst/>
              </a:prstGeom>
            </p:spPr>
          </p:pic>
        </p:grpSp>
      </p:grpSp>
      <p:grpSp>
        <p:nvGrpSpPr>
          <p:cNvPr id="60" name="Group 59"/>
          <p:cNvGrpSpPr/>
          <p:nvPr/>
        </p:nvGrpSpPr>
        <p:grpSpPr>
          <a:xfrm>
            <a:off x="400362" y="1613510"/>
            <a:ext cx="11763841" cy="524188"/>
            <a:chOff x="400362" y="1613510"/>
            <a:chExt cx="11763841" cy="524188"/>
          </a:xfrm>
        </p:grpSpPr>
        <p:sp>
          <p:nvSpPr>
            <p:cNvPr id="7" name="Rectangle 6"/>
            <p:cNvSpPr/>
            <p:nvPr/>
          </p:nvSpPr>
          <p:spPr bwMode="auto">
            <a:xfrm>
              <a:off x="1041400" y="1613510"/>
              <a:ext cx="11122803" cy="524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500" b="1" i="0" u="none" strike="noStrike" kern="0" cap="none" spc="-30" normalizeH="0" baseline="0" noProof="0" dirty="0">
                  <a:ln>
                    <a:noFill/>
                  </a:ln>
                  <a:gradFill>
                    <a:gsLst>
                      <a:gs pos="1250">
                        <a:schemeClr val="accent2"/>
                      </a:gs>
                      <a:gs pos="100000">
                        <a:schemeClr val="accent2"/>
                      </a:gs>
                    </a:gsLst>
                    <a:lin ang="5400000" scaled="0"/>
                  </a:gradFill>
                  <a:effectLst/>
                  <a:uLnTx/>
                  <a:uFillTx/>
                </a:rPr>
                <a:t>ENHANCED SECURITY </a:t>
              </a:r>
              <a:r>
                <a:rPr kumimoji="0" lang="en-US" sz="1500" b="0" i="0" u="none" strike="noStrike" kern="0" cap="none" spc="-30" normalizeH="0" baseline="0" noProof="0" dirty="0">
                  <a:ln>
                    <a:noFill/>
                  </a:ln>
                  <a:gradFill>
                    <a:gsLst>
                      <a:gs pos="1250">
                        <a:schemeClr val="tx1"/>
                      </a:gs>
                      <a:gs pos="100000">
                        <a:schemeClr val="tx1"/>
                      </a:gs>
                    </a:gsLst>
                    <a:lin ang="5400000" scaled="0"/>
                  </a:gradFill>
                  <a:effectLst/>
                  <a:uLnTx/>
                  <a:uFillTx/>
                </a:rPr>
                <a:t>– TPM 2.0 processor, Biometric support</a:t>
              </a:r>
            </a:p>
          </p:txBody>
        </p:sp>
        <p:grpSp>
          <p:nvGrpSpPr>
            <p:cNvPr id="8" name="Group 7"/>
            <p:cNvGrpSpPr/>
            <p:nvPr/>
          </p:nvGrpSpPr>
          <p:grpSpPr>
            <a:xfrm>
              <a:off x="400362" y="1613510"/>
              <a:ext cx="560076" cy="522782"/>
              <a:chOff x="274638" y="1613510"/>
              <a:chExt cx="685800" cy="640134"/>
            </a:xfrm>
          </p:grpSpPr>
          <p:sp>
            <p:nvSpPr>
              <p:cNvPr id="2" name="Rectangle 1"/>
              <p:cNvSpPr/>
              <p:nvPr/>
            </p:nvSpPr>
            <p:spPr bwMode="auto">
              <a:xfrm>
                <a:off x="274638" y="1613510"/>
                <a:ext cx="685800" cy="6401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 name="Picture 5"/>
              <p:cNvPicPr>
                <a:picLocks noChangeAspect="1"/>
              </p:cNvPicPr>
              <p:nvPr/>
            </p:nvPicPr>
            <p:blipFill>
              <a:blip r:embed="rId5">
                <a:lum bright="100000"/>
              </a:blip>
              <a:stretch>
                <a:fillRect/>
              </a:stretch>
            </p:blipFill>
            <p:spPr>
              <a:xfrm>
                <a:off x="450299" y="1750903"/>
                <a:ext cx="334479" cy="365349"/>
              </a:xfrm>
              <a:prstGeom prst="rect">
                <a:avLst/>
              </a:prstGeom>
            </p:spPr>
          </p:pic>
        </p:grpSp>
      </p:grpSp>
      <p:grpSp>
        <p:nvGrpSpPr>
          <p:cNvPr id="56" name="Group 55"/>
          <p:cNvGrpSpPr/>
          <p:nvPr/>
        </p:nvGrpSpPr>
        <p:grpSpPr>
          <a:xfrm>
            <a:off x="398854" y="3881753"/>
            <a:ext cx="11765349" cy="524188"/>
            <a:chOff x="398854" y="3983353"/>
            <a:chExt cx="11765349" cy="524188"/>
          </a:xfrm>
        </p:grpSpPr>
        <p:sp>
          <p:nvSpPr>
            <p:cNvPr id="21" name="Rectangle 20"/>
            <p:cNvSpPr/>
            <p:nvPr/>
          </p:nvSpPr>
          <p:spPr bwMode="auto">
            <a:xfrm>
              <a:off x="1041400" y="3983353"/>
              <a:ext cx="11122803" cy="524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171700" marR="0" lvl="0" indent="-2171700" defTabSz="932472" eaLnBrk="1" fontAlgn="base" latinLnBrk="0" hangingPunct="1">
                <a:lnSpc>
                  <a:spcPct val="90000"/>
                </a:lnSpc>
                <a:spcBef>
                  <a:spcPct val="0"/>
                </a:spcBef>
                <a:spcAft>
                  <a:spcPct val="0"/>
                </a:spcAft>
                <a:buClrTx/>
                <a:buSzTx/>
                <a:buFontTx/>
                <a:buNone/>
                <a:tabLst/>
                <a:defRPr/>
              </a:pPr>
              <a:r>
                <a:rPr kumimoji="0" lang="en-US" sz="1500" b="1" i="0" u="none" strike="noStrike" kern="0" cap="none" spc="-30" normalizeH="0" baseline="0" noProof="0" dirty="0">
                  <a:ln>
                    <a:noFill/>
                  </a:ln>
                  <a:gradFill>
                    <a:gsLst>
                      <a:gs pos="1250">
                        <a:schemeClr val="accent2"/>
                      </a:gs>
                      <a:gs pos="100000">
                        <a:schemeClr val="accent2"/>
                      </a:gs>
                    </a:gsLst>
                    <a:lin ang="5400000" scaled="0"/>
                  </a:gradFill>
                  <a:effectLst/>
                  <a:uLnTx/>
                  <a:uFillTx/>
                </a:rPr>
                <a:t>SPEECH PRODUCTIVITY </a:t>
              </a:r>
              <a:r>
                <a:rPr kumimoji="0" lang="en-US" sz="1500" b="0" i="0" u="none" strike="noStrike" kern="0" cap="none" spc="-30" normalizeH="0" baseline="0" noProof="0" dirty="0">
                  <a:ln>
                    <a:noFill/>
                  </a:ln>
                  <a:gradFill>
                    <a:gsLst>
                      <a:gs pos="1250">
                        <a:schemeClr val="tx1"/>
                      </a:gs>
                      <a:gs pos="100000">
                        <a:schemeClr val="tx1"/>
                      </a:gs>
                    </a:gsLst>
                    <a:lin ang="5400000" scaled="0"/>
                  </a:gradFill>
                  <a:effectLst/>
                  <a:uLnTx/>
                  <a:uFillTx/>
                </a:rPr>
                <a:t>– Cortana Personal Assistant uses array microphones to respond to your commands</a:t>
              </a:r>
            </a:p>
          </p:txBody>
        </p:sp>
        <p:grpSp>
          <p:nvGrpSpPr>
            <p:cNvPr id="23" name="Group 22"/>
            <p:cNvGrpSpPr/>
            <p:nvPr/>
          </p:nvGrpSpPr>
          <p:grpSpPr>
            <a:xfrm>
              <a:off x="398854" y="3983353"/>
              <a:ext cx="561583" cy="524188"/>
              <a:chOff x="274638" y="4507541"/>
              <a:chExt cx="685800" cy="640134"/>
            </a:xfrm>
          </p:grpSpPr>
          <p:sp>
            <p:nvSpPr>
              <p:cNvPr id="33" name="Rectangle 32"/>
              <p:cNvSpPr/>
              <p:nvPr/>
            </p:nvSpPr>
            <p:spPr bwMode="auto">
              <a:xfrm>
                <a:off x="274638" y="4507541"/>
                <a:ext cx="685800" cy="6401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 name="Group 11"/>
              <p:cNvGrpSpPr/>
              <p:nvPr/>
            </p:nvGrpSpPr>
            <p:grpSpPr>
              <a:xfrm>
                <a:off x="457655" y="4667726"/>
                <a:ext cx="319766" cy="319764"/>
                <a:chOff x="576887" y="3244262"/>
                <a:chExt cx="368470" cy="368468"/>
              </a:xfrm>
            </p:grpSpPr>
            <p:sp>
              <p:nvSpPr>
                <p:cNvPr id="11" name="Oval 10"/>
                <p:cNvSpPr/>
                <p:nvPr/>
              </p:nvSpPr>
              <p:spPr bwMode="auto">
                <a:xfrm>
                  <a:off x="576887" y="3244262"/>
                  <a:ext cx="368470" cy="368468"/>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Oval 34"/>
                <p:cNvSpPr/>
                <p:nvPr/>
              </p:nvSpPr>
              <p:spPr bwMode="auto">
                <a:xfrm>
                  <a:off x="672722" y="3340096"/>
                  <a:ext cx="176801" cy="1768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59" name="Group 58"/>
          <p:cNvGrpSpPr/>
          <p:nvPr/>
        </p:nvGrpSpPr>
        <p:grpSpPr>
          <a:xfrm>
            <a:off x="400362" y="2180571"/>
            <a:ext cx="11763841" cy="524188"/>
            <a:chOff x="400362" y="2205971"/>
            <a:chExt cx="11763841" cy="524188"/>
          </a:xfrm>
        </p:grpSpPr>
        <p:sp>
          <p:nvSpPr>
            <p:cNvPr id="18" name="Rectangle 17"/>
            <p:cNvSpPr/>
            <p:nvPr/>
          </p:nvSpPr>
          <p:spPr bwMode="auto">
            <a:xfrm>
              <a:off x="1041400" y="2205971"/>
              <a:ext cx="11122803" cy="524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663700" marR="0" lvl="0" indent="-1663700" defTabSz="932472" eaLnBrk="1" fontAlgn="base" latinLnBrk="0" hangingPunct="1">
                <a:lnSpc>
                  <a:spcPct val="90000"/>
                </a:lnSpc>
                <a:spcBef>
                  <a:spcPct val="0"/>
                </a:spcBef>
                <a:spcAft>
                  <a:spcPct val="0"/>
                </a:spcAft>
                <a:buClrTx/>
                <a:buSzTx/>
                <a:buFontTx/>
                <a:buNone/>
                <a:tabLst/>
                <a:defRPr/>
              </a:pPr>
              <a:r>
                <a:rPr kumimoji="0" lang="en-US" sz="1500" b="1" i="0" u="none" strike="noStrike" kern="0" cap="none" spc="-30" normalizeH="0" baseline="0" noProof="0" dirty="0">
                  <a:ln>
                    <a:noFill/>
                  </a:ln>
                  <a:gradFill>
                    <a:gsLst>
                      <a:gs pos="1250">
                        <a:schemeClr val="accent2"/>
                      </a:gs>
                      <a:gs pos="100000">
                        <a:schemeClr val="accent2"/>
                      </a:gs>
                    </a:gsLst>
                    <a:lin ang="5400000" scaled="0"/>
                  </a:gradFill>
                  <a:effectLst/>
                  <a:uLnTx/>
                  <a:uFillTx/>
                </a:rPr>
                <a:t>INSTANT ACCESS</a:t>
              </a:r>
              <a:r>
                <a:rPr kumimoji="0" lang="en-US" sz="1500" b="0" i="0" u="none" strike="noStrike" kern="0" cap="none" spc="-30" normalizeH="0" baseline="0" noProof="0" dirty="0">
                  <a:ln>
                    <a:noFill/>
                  </a:ln>
                  <a:gradFill>
                    <a:gsLst>
                      <a:gs pos="1250">
                        <a:schemeClr val="tx1"/>
                      </a:gs>
                      <a:gs pos="100000">
                        <a:schemeClr val="tx1"/>
                      </a:gs>
                    </a:gsLst>
                    <a:lin ang="5400000" scaled="0"/>
                  </a:gradFill>
                  <a:effectLst/>
                  <a:uLnTx/>
                  <a:uFillTx/>
                </a:rPr>
                <a:t> – Windows Hello* and Microsoft Passport multifactor credentials require modern hardware</a:t>
              </a:r>
            </a:p>
          </p:txBody>
        </p:sp>
        <p:grpSp>
          <p:nvGrpSpPr>
            <p:cNvPr id="9" name="Group 8"/>
            <p:cNvGrpSpPr/>
            <p:nvPr/>
          </p:nvGrpSpPr>
          <p:grpSpPr>
            <a:xfrm>
              <a:off x="400362" y="2205971"/>
              <a:ext cx="560076" cy="522782"/>
              <a:chOff x="274638" y="2337018"/>
              <a:chExt cx="685800" cy="640134"/>
            </a:xfrm>
          </p:grpSpPr>
          <p:sp>
            <p:nvSpPr>
              <p:cNvPr id="30" name="Rectangle 29"/>
              <p:cNvSpPr/>
              <p:nvPr/>
            </p:nvSpPr>
            <p:spPr bwMode="auto">
              <a:xfrm>
                <a:off x="274638" y="2337018"/>
                <a:ext cx="685800" cy="6401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 name="Group 17"/>
              <p:cNvGrpSpPr>
                <a:grpSpLocks noChangeAspect="1"/>
              </p:cNvGrpSpPr>
              <p:nvPr/>
            </p:nvGrpSpPr>
            <p:grpSpPr bwMode="auto">
              <a:xfrm>
                <a:off x="404470" y="2537166"/>
                <a:ext cx="426136" cy="239839"/>
                <a:chOff x="6615" y="1445"/>
                <a:chExt cx="581" cy="327"/>
              </a:xfrm>
            </p:grpSpPr>
            <p:sp>
              <p:nvSpPr>
                <p:cNvPr id="26" name="Oval 18"/>
                <p:cNvSpPr>
                  <a:spLocks noChangeArrowheads="1"/>
                </p:cNvSpPr>
                <p:nvPr/>
              </p:nvSpPr>
              <p:spPr bwMode="auto">
                <a:xfrm>
                  <a:off x="6870" y="1572"/>
                  <a:ext cx="71" cy="7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19"/>
                <p:cNvSpPr>
                  <a:spLocks noEditPoints="1"/>
                </p:cNvSpPr>
                <p:nvPr/>
              </p:nvSpPr>
              <p:spPr bwMode="auto">
                <a:xfrm>
                  <a:off x="6615" y="1445"/>
                  <a:ext cx="581" cy="327"/>
                </a:xfrm>
                <a:custGeom>
                  <a:avLst/>
                  <a:gdLst>
                    <a:gd name="T0" fmla="*/ 126 w 130"/>
                    <a:gd name="T1" fmla="*/ 28 h 72"/>
                    <a:gd name="T2" fmla="*/ 126 w 130"/>
                    <a:gd name="T3" fmla="*/ 28 h 72"/>
                    <a:gd name="T4" fmla="*/ 65 w 130"/>
                    <a:gd name="T5" fmla="*/ 0 h 72"/>
                    <a:gd name="T6" fmla="*/ 4 w 130"/>
                    <a:gd name="T7" fmla="*/ 28 h 72"/>
                    <a:gd name="T8" fmla="*/ 4 w 130"/>
                    <a:gd name="T9" fmla="*/ 28 h 72"/>
                    <a:gd name="T10" fmla="*/ 4 w 130"/>
                    <a:gd name="T11" fmla="*/ 44 h 72"/>
                    <a:gd name="T12" fmla="*/ 4 w 130"/>
                    <a:gd name="T13" fmla="*/ 44 h 72"/>
                    <a:gd name="T14" fmla="*/ 65 w 130"/>
                    <a:gd name="T15" fmla="*/ 72 h 72"/>
                    <a:gd name="T16" fmla="*/ 126 w 130"/>
                    <a:gd name="T17" fmla="*/ 44 h 72"/>
                    <a:gd name="T18" fmla="*/ 126 w 130"/>
                    <a:gd name="T19" fmla="*/ 44 h 72"/>
                    <a:gd name="T20" fmla="*/ 126 w 130"/>
                    <a:gd name="T21" fmla="*/ 28 h 72"/>
                    <a:gd name="T22" fmla="*/ 93 w 130"/>
                    <a:gd name="T23" fmla="*/ 36 h 72"/>
                    <a:gd name="T24" fmla="*/ 68 w 130"/>
                    <a:gd name="T25" fmla="*/ 64 h 72"/>
                    <a:gd name="T26" fmla="*/ 65 w 130"/>
                    <a:gd name="T27" fmla="*/ 64 h 72"/>
                    <a:gd name="T28" fmla="*/ 62 w 130"/>
                    <a:gd name="T29" fmla="*/ 64 h 72"/>
                    <a:gd name="T30" fmla="*/ 37 w 130"/>
                    <a:gd name="T31" fmla="*/ 36 h 72"/>
                    <a:gd name="T32" fmla="*/ 62 w 130"/>
                    <a:gd name="T33" fmla="*/ 8 h 72"/>
                    <a:gd name="T34" fmla="*/ 65 w 130"/>
                    <a:gd name="T35" fmla="*/ 8 h 72"/>
                    <a:gd name="T36" fmla="*/ 68 w 130"/>
                    <a:gd name="T37" fmla="*/ 8 h 72"/>
                    <a:gd name="T38" fmla="*/ 93 w 130"/>
                    <a:gd name="T39" fmla="*/ 36 h 72"/>
                    <a:gd name="T40" fmla="*/ 10 w 130"/>
                    <a:gd name="T41" fmla="*/ 39 h 72"/>
                    <a:gd name="T42" fmla="*/ 7 w 130"/>
                    <a:gd name="T43" fmla="*/ 41 h 72"/>
                    <a:gd name="T44" fmla="*/ 10 w 130"/>
                    <a:gd name="T45" fmla="*/ 39 h 72"/>
                    <a:gd name="T46" fmla="*/ 10 w 130"/>
                    <a:gd name="T47" fmla="*/ 33 h 72"/>
                    <a:gd name="T48" fmla="*/ 7 w 130"/>
                    <a:gd name="T49" fmla="*/ 31 h 72"/>
                    <a:gd name="T50" fmla="*/ 10 w 130"/>
                    <a:gd name="T51" fmla="*/ 33 h 72"/>
                    <a:gd name="T52" fmla="*/ 37 w 130"/>
                    <a:gd name="T53" fmla="*/ 14 h 72"/>
                    <a:gd name="T54" fmla="*/ 29 w 130"/>
                    <a:gd name="T55" fmla="*/ 36 h 72"/>
                    <a:gd name="T56" fmla="*/ 37 w 130"/>
                    <a:gd name="T57" fmla="*/ 58 h 72"/>
                    <a:gd name="T58" fmla="*/ 10 w 130"/>
                    <a:gd name="T59" fmla="*/ 39 h 72"/>
                    <a:gd name="T60" fmla="*/ 120 w 130"/>
                    <a:gd name="T61" fmla="*/ 39 h 72"/>
                    <a:gd name="T62" fmla="*/ 93 w 130"/>
                    <a:gd name="T63" fmla="*/ 58 h 72"/>
                    <a:gd name="T64" fmla="*/ 101 w 130"/>
                    <a:gd name="T65" fmla="*/ 36 h 72"/>
                    <a:gd name="T66" fmla="*/ 93 w 130"/>
                    <a:gd name="T67" fmla="*/ 14 h 72"/>
                    <a:gd name="T68" fmla="*/ 120 w 130"/>
                    <a:gd name="T69" fmla="*/ 33 h 72"/>
                    <a:gd name="T70" fmla="*/ 123 w 130"/>
                    <a:gd name="T71" fmla="*/ 31 h 72"/>
                    <a:gd name="T72" fmla="*/ 120 w 130"/>
                    <a:gd name="T73" fmla="*/ 33 h 72"/>
                    <a:gd name="T74" fmla="*/ 120 w 130"/>
                    <a:gd name="T75" fmla="*/ 39 h 72"/>
                    <a:gd name="T76" fmla="*/ 123 w 130"/>
                    <a:gd name="T77" fmla="*/ 41 h 72"/>
                    <a:gd name="T78" fmla="*/ 120 w 130"/>
                    <a:gd name="T79"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72">
                      <a:moveTo>
                        <a:pt x="126" y="28"/>
                      </a:moveTo>
                      <a:cubicBezTo>
                        <a:pt x="126" y="28"/>
                        <a:pt x="126" y="28"/>
                        <a:pt x="126" y="28"/>
                      </a:cubicBezTo>
                      <a:cubicBezTo>
                        <a:pt x="110" y="10"/>
                        <a:pt x="88" y="0"/>
                        <a:pt x="65" y="0"/>
                      </a:cubicBezTo>
                      <a:cubicBezTo>
                        <a:pt x="42" y="0"/>
                        <a:pt x="20" y="10"/>
                        <a:pt x="4" y="28"/>
                      </a:cubicBezTo>
                      <a:cubicBezTo>
                        <a:pt x="4" y="28"/>
                        <a:pt x="4" y="28"/>
                        <a:pt x="4" y="28"/>
                      </a:cubicBezTo>
                      <a:cubicBezTo>
                        <a:pt x="0" y="32"/>
                        <a:pt x="0" y="40"/>
                        <a:pt x="4" y="44"/>
                      </a:cubicBezTo>
                      <a:cubicBezTo>
                        <a:pt x="4" y="44"/>
                        <a:pt x="4" y="44"/>
                        <a:pt x="4" y="44"/>
                      </a:cubicBezTo>
                      <a:cubicBezTo>
                        <a:pt x="20" y="62"/>
                        <a:pt x="42" y="72"/>
                        <a:pt x="65" y="72"/>
                      </a:cubicBezTo>
                      <a:cubicBezTo>
                        <a:pt x="88" y="72"/>
                        <a:pt x="110" y="62"/>
                        <a:pt x="126" y="44"/>
                      </a:cubicBezTo>
                      <a:cubicBezTo>
                        <a:pt x="126" y="44"/>
                        <a:pt x="126" y="44"/>
                        <a:pt x="126" y="44"/>
                      </a:cubicBezTo>
                      <a:cubicBezTo>
                        <a:pt x="130" y="40"/>
                        <a:pt x="130" y="32"/>
                        <a:pt x="126" y="28"/>
                      </a:cubicBezTo>
                      <a:close/>
                      <a:moveTo>
                        <a:pt x="93" y="36"/>
                      </a:moveTo>
                      <a:cubicBezTo>
                        <a:pt x="93" y="50"/>
                        <a:pt x="82" y="62"/>
                        <a:pt x="68" y="64"/>
                      </a:cubicBezTo>
                      <a:cubicBezTo>
                        <a:pt x="67" y="64"/>
                        <a:pt x="66" y="64"/>
                        <a:pt x="65" y="64"/>
                      </a:cubicBezTo>
                      <a:cubicBezTo>
                        <a:pt x="64" y="64"/>
                        <a:pt x="63" y="64"/>
                        <a:pt x="62" y="64"/>
                      </a:cubicBezTo>
                      <a:cubicBezTo>
                        <a:pt x="48" y="62"/>
                        <a:pt x="37" y="50"/>
                        <a:pt x="37" y="36"/>
                      </a:cubicBezTo>
                      <a:cubicBezTo>
                        <a:pt x="37" y="22"/>
                        <a:pt x="48" y="10"/>
                        <a:pt x="62" y="8"/>
                      </a:cubicBezTo>
                      <a:cubicBezTo>
                        <a:pt x="63" y="8"/>
                        <a:pt x="64" y="8"/>
                        <a:pt x="65" y="8"/>
                      </a:cubicBezTo>
                      <a:cubicBezTo>
                        <a:pt x="66" y="8"/>
                        <a:pt x="67" y="8"/>
                        <a:pt x="68" y="8"/>
                      </a:cubicBezTo>
                      <a:cubicBezTo>
                        <a:pt x="82" y="10"/>
                        <a:pt x="93" y="22"/>
                        <a:pt x="93" y="36"/>
                      </a:cubicBezTo>
                      <a:close/>
                      <a:moveTo>
                        <a:pt x="10" y="39"/>
                      </a:moveTo>
                      <a:cubicBezTo>
                        <a:pt x="7" y="41"/>
                        <a:pt x="7" y="41"/>
                        <a:pt x="7" y="41"/>
                      </a:cubicBezTo>
                      <a:cubicBezTo>
                        <a:pt x="10" y="39"/>
                        <a:pt x="10" y="39"/>
                        <a:pt x="10" y="39"/>
                      </a:cubicBezTo>
                      <a:cubicBezTo>
                        <a:pt x="9" y="37"/>
                        <a:pt x="9" y="35"/>
                        <a:pt x="10" y="33"/>
                      </a:cubicBezTo>
                      <a:cubicBezTo>
                        <a:pt x="7" y="31"/>
                        <a:pt x="7" y="31"/>
                        <a:pt x="7" y="31"/>
                      </a:cubicBezTo>
                      <a:cubicBezTo>
                        <a:pt x="10" y="33"/>
                        <a:pt x="10" y="33"/>
                        <a:pt x="10" y="33"/>
                      </a:cubicBezTo>
                      <a:cubicBezTo>
                        <a:pt x="18" y="25"/>
                        <a:pt x="27" y="18"/>
                        <a:pt x="37" y="14"/>
                      </a:cubicBezTo>
                      <a:cubicBezTo>
                        <a:pt x="32" y="20"/>
                        <a:pt x="29" y="28"/>
                        <a:pt x="29" y="36"/>
                      </a:cubicBezTo>
                      <a:cubicBezTo>
                        <a:pt x="29" y="44"/>
                        <a:pt x="32" y="52"/>
                        <a:pt x="37" y="58"/>
                      </a:cubicBezTo>
                      <a:cubicBezTo>
                        <a:pt x="27" y="54"/>
                        <a:pt x="18" y="47"/>
                        <a:pt x="10" y="39"/>
                      </a:cubicBezTo>
                      <a:close/>
                      <a:moveTo>
                        <a:pt x="120" y="39"/>
                      </a:moveTo>
                      <a:cubicBezTo>
                        <a:pt x="112" y="47"/>
                        <a:pt x="103" y="54"/>
                        <a:pt x="93" y="58"/>
                      </a:cubicBezTo>
                      <a:cubicBezTo>
                        <a:pt x="98" y="52"/>
                        <a:pt x="101" y="44"/>
                        <a:pt x="101" y="36"/>
                      </a:cubicBezTo>
                      <a:cubicBezTo>
                        <a:pt x="101" y="28"/>
                        <a:pt x="98" y="20"/>
                        <a:pt x="93" y="14"/>
                      </a:cubicBezTo>
                      <a:cubicBezTo>
                        <a:pt x="103" y="18"/>
                        <a:pt x="112" y="25"/>
                        <a:pt x="120" y="33"/>
                      </a:cubicBezTo>
                      <a:cubicBezTo>
                        <a:pt x="123" y="31"/>
                        <a:pt x="123" y="31"/>
                        <a:pt x="123" y="31"/>
                      </a:cubicBezTo>
                      <a:cubicBezTo>
                        <a:pt x="120" y="33"/>
                        <a:pt x="120" y="33"/>
                        <a:pt x="120" y="33"/>
                      </a:cubicBezTo>
                      <a:cubicBezTo>
                        <a:pt x="121" y="35"/>
                        <a:pt x="121" y="37"/>
                        <a:pt x="120" y="39"/>
                      </a:cubicBezTo>
                      <a:cubicBezTo>
                        <a:pt x="123" y="41"/>
                        <a:pt x="123" y="41"/>
                        <a:pt x="123" y="41"/>
                      </a:cubicBezTo>
                      <a:lnTo>
                        <a:pt x="120"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pic>
        <p:nvPicPr>
          <p:cNvPr id="39" name="Picture 38"/>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320389" y="4376371"/>
            <a:ext cx="876325" cy="1716576"/>
          </a:xfrm>
          <a:prstGeom prst="rect">
            <a:avLst/>
          </a:prstGeom>
          <a:ln w="3175" cap="sq">
            <a:noFill/>
            <a:miter lim="800000"/>
          </a:ln>
        </p:spPr>
      </p:pic>
      <p:pic>
        <p:nvPicPr>
          <p:cNvPr id="42" name="Picture 41"/>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491662" y="4507541"/>
            <a:ext cx="876325" cy="1585406"/>
          </a:xfrm>
          <a:prstGeom prst="rect">
            <a:avLst/>
          </a:prstGeom>
        </p:spPr>
      </p:pic>
      <p:pic>
        <p:nvPicPr>
          <p:cNvPr id="45" name="Picture 44"/>
          <p:cNvPicPr>
            <a:picLocks noChangeAspect="1"/>
          </p:cNvPicPr>
          <p:nvPr/>
        </p:nvPicPr>
        <p:blipFill rotWithShape="1">
          <a:blip r:embed="rId8" cstate="hqprint">
            <a:extLst>
              <a:ext uri="{28A0092B-C50C-407E-A947-70E740481C1C}">
                <a14:useLocalDpi xmlns:a14="http://schemas.microsoft.com/office/drawing/2010/main"/>
              </a:ext>
            </a:extLst>
          </a:blip>
          <a:srcRect b="-6443"/>
          <a:stretch/>
        </p:blipFill>
        <p:spPr>
          <a:xfrm>
            <a:off x="7663377" y="4507541"/>
            <a:ext cx="876319" cy="1585406"/>
          </a:xfrm>
          <a:prstGeom prst="rect">
            <a:avLst/>
          </a:prstGeom>
          <a:ln w="3175" cap="sq">
            <a:noFill/>
            <a:miter lim="800000"/>
          </a:ln>
        </p:spPr>
      </p:pic>
      <p:pic>
        <p:nvPicPr>
          <p:cNvPr id="48" name="Picture 47"/>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8828769" y="4376371"/>
            <a:ext cx="876325" cy="1716577"/>
          </a:xfrm>
          <a:prstGeom prst="rect">
            <a:avLst/>
          </a:prstGeom>
          <a:ln w="3175" cap="sq">
            <a:noFill/>
            <a:miter lim="800000"/>
          </a:ln>
        </p:spPr>
      </p:pic>
      <p:pic>
        <p:nvPicPr>
          <p:cNvPr id="51" name="Picture 50"/>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954604" y="4507541"/>
            <a:ext cx="879724" cy="1585407"/>
          </a:xfrm>
          <a:prstGeom prst="rect">
            <a:avLst/>
          </a:prstGeom>
          <a:solidFill>
            <a:schemeClr val="bg1"/>
          </a:solidFill>
          <a:ln w="3175" cap="sq">
            <a:noFill/>
            <a:miter lim="800000"/>
          </a:ln>
        </p:spPr>
      </p:pic>
      <p:sp>
        <p:nvSpPr>
          <p:cNvPr id="40" name="Rectangle 39"/>
          <p:cNvSpPr/>
          <p:nvPr/>
        </p:nvSpPr>
        <p:spPr bwMode="auto">
          <a:xfrm>
            <a:off x="5211287" y="6093507"/>
            <a:ext cx="1118296" cy="581811"/>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93234" bIns="93234" numCol="1" spcCol="0" rtlCol="0" fromWordArt="0" anchor="ctr" anchorCtr="0" forceAA="0" compatLnSpc="1">
            <a:prstTxWarp prst="textNoShape">
              <a:avLst/>
            </a:prstTxWarp>
            <a:noAutofit/>
          </a:bodyPr>
          <a:lstStyle/>
          <a:p>
            <a:pPr marL="0" marR="0" lvl="0" indent="0" algn="ctr" defTabSz="95066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HP </a:t>
            </a:r>
            <a:r>
              <a:rPr kumimoji="0" lang="en-US" sz="1200" b="0" i="0" u="none" strike="noStrike" kern="0" cap="none" spc="0" normalizeH="0" baseline="0" noProof="0" dirty="0" err="1">
                <a:ln>
                  <a:noFill/>
                </a:ln>
                <a:solidFill>
                  <a:schemeClr val="bg1"/>
                </a:solidFill>
                <a:effectLst/>
                <a:uLnTx/>
                <a:uFillTx/>
                <a:ea typeface="Segoe UI" pitchFamily="34" charset="0"/>
                <a:cs typeface="Segoe UI" pitchFamily="34" charset="0"/>
              </a:rPr>
              <a:t>EliteBook</a:t>
            </a: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 Folio</a:t>
            </a:r>
          </a:p>
        </p:txBody>
      </p:sp>
      <p:sp>
        <p:nvSpPr>
          <p:cNvPr id="43" name="Rectangle 42"/>
          <p:cNvSpPr/>
          <p:nvPr/>
        </p:nvSpPr>
        <p:spPr bwMode="auto">
          <a:xfrm>
            <a:off x="6364283" y="6093507"/>
            <a:ext cx="1131364" cy="581811"/>
          </a:xfrm>
          <a:prstGeom prst="rect">
            <a:avLst/>
          </a:prstGeom>
          <a:solidFill>
            <a:srgbClr val="004BBB"/>
          </a:solidFill>
          <a:ln w="3175">
            <a:solidFill>
              <a:srgbClr val="004B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93234" bIns="93234" numCol="1" spcCol="0" rtlCol="0" fromWordArt="0" anchor="ctr" anchorCtr="0" forceAA="0" compatLnSpc="1">
            <a:prstTxWarp prst="textNoShape">
              <a:avLst/>
            </a:prstTxWarp>
            <a:noAutofit/>
          </a:bodyPr>
          <a:lstStyle/>
          <a:p>
            <a:pPr marL="0" marR="0" lvl="0" indent="0" algn="ctr" defTabSz="95066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HP Elite X2 1012</a:t>
            </a:r>
          </a:p>
        </p:txBody>
      </p:sp>
      <p:sp>
        <p:nvSpPr>
          <p:cNvPr id="46" name="Rectangle 45"/>
          <p:cNvSpPr/>
          <p:nvPr/>
        </p:nvSpPr>
        <p:spPr bwMode="auto">
          <a:xfrm>
            <a:off x="7530347" y="6093507"/>
            <a:ext cx="1122659" cy="581811"/>
          </a:xfrm>
          <a:prstGeom prst="rect">
            <a:avLst/>
          </a:prstGeom>
          <a:solidFill>
            <a:srgbClr val="0070C0"/>
          </a:solidFill>
          <a:ln w="31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93234" bIns="93234" numCol="1" spcCol="0" rtlCol="0" fromWordArt="0" anchor="ctr" anchorCtr="0" forceAA="0" compatLnSpc="1">
            <a:prstTxWarp prst="textNoShape">
              <a:avLst/>
            </a:prstTxWarp>
            <a:noAutofit/>
          </a:bodyPr>
          <a:lstStyle/>
          <a:p>
            <a:pPr marL="0" marR="0" lvl="0" indent="0" algn="ctr" defTabSz="95066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Dell Latitude 13 7000</a:t>
            </a:r>
          </a:p>
        </p:txBody>
      </p:sp>
      <p:sp>
        <p:nvSpPr>
          <p:cNvPr id="49" name="Rectangle 48"/>
          <p:cNvSpPr/>
          <p:nvPr/>
        </p:nvSpPr>
        <p:spPr bwMode="auto">
          <a:xfrm>
            <a:off x="8687706" y="6093507"/>
            <a:ext cx="1105238" cy="581811"/>
          </a:xfrm>
          <a:prstGeom prst="rect">
            <a:avLst/>
          </a:prstGeom>
          <a:solidFill>
            <a:srgbClr val="4EB1FF"/>
          </a:solidFill>
          <a:ln w="3175">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93234" bIns="93234" numCol="1" spcCol="0" rtlCol="0" fromWordArt="0" anchor="ctr" anchorCtr="0" forceAA="0" compatLnSpc="1">
            <a:prstTxWarp prst="textNoShape">
              <a:avLst/>
            </a:prstTxWarp>
            <a:noAutofit/>
          </a:bodyPr>
          <a:lstStyle/>
          <a:p>
            <a:pPr marL="0" marR="0" lvl="0" indent="0" algn="ctr" defTabSz="950663" eaLnBrk="1" fontAlgn="base" latinLnBrk="0" hangingPunct="1">
              <a:lnSpc>
                <a:spcPct val="100000"/>
              </a:lnSpc>
              <a:spcBef>
                <a:spcPct val="0"/>
              </a:spcBef>
              <a:spcAft>
                <a:spcPct val="0"/>
              </a:spcAft>
              <a:buClrTx/>
              <a:buSzTx/>
              <a:buFontTx/>
              <a:buNone/>
              <a:tabLst/>
              <a:defRPr/>
            </a:pPr>
            <a:r>
              <a:rPr kumimoji="0" lang="it-IT" sz="1200" b="0" i="0" u="none" strike="noStrike" kern="0" cap="none" spc="0" normalizeH="0" baseline="0" noProof="0" dirty="0">
                <a:ln>
                  <a:noFill/>
                </a:ln>
                <a:solidFill>
                  <a:schemeClr val="bg1"/>
                </a:solidFill>
                <a:effectLst/>
                <a:uLnTx/>
                <a:uFillTx/>
                <a:ea typeface="Segoe UI" pitchFamily="34" charset="0"/>
                <a:cs typeface="Segoe UI" pitchFamily="34" charset="0"/>
              </a:rPr>
              <a:t>Dell Latitude 12 7000 2in1</a:t>
            </a:r>
          </a:p>
        </p:txBody>
      </p:sp>
      <p:sp>
        <p:nvSpPr>
          <p:cNvPr id="52" name="Rectangle 51"/>
          <p:cNvSpPr/>
          <p:nvPr/>
        </p:nvSpPr>
        <p:spPr bwMode="auto">
          <a:xfrm>
            <a:off x="9827644" y="6093507"/>
            <a:ext cx="1133644" cy="581811"/>
          </a:xfrm>
          <a:prstGeom prst="rect">
            <a:avLst/>
          </a:prstGeom>
          <a:solidFill>
            <a:srgbClr val="2DA0FF"/>
          </a:solidFill>
          <a:ln w="3175">
            <a:solidFill>
              <a:srgbClr val="2DA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93234" bIns="93234" numCol="1" spcCol="0" rtlCol="0" fromWordArt="0" anchor="ctr" anchorCtr="0" forceAA="0" compatLnSpc="1">
            <a:prstTxWarp prst="textNoShape">
              <a:avLst/>
            </a:prstTxWarp>
            <a:noAutofit/>
          </a:bodyPr>
          <a:lstStyle/>
          <a:p>
            <a:pPr marL="0" marR="0" lvl="0" indent="0" algn="ctr" defTabSz="95066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Lenovo X1 Yoga</a:t>
            </a:r>
          </a:p>
        </p:txBody>
      </p:sp>
      <p:sp>
        <p:nvSpPr>
          <p:cNvPr id="54" name="Rectangle 53"/>
          <p:cNvSpPr/>
          <p:nvPr/>
        </p:nvSpPr>
        <p:spPr bwMode="auto">
          <a:xfrm>
            <a:off x="10995988" y="6088062"/>
            <a:ext cx="1085478" cy="587256"/>
          </a:xfrm>
          <a:prstGeom prst="rect">
            <a:avLst/>
          </a:prstGeom>
          <a:solidFill>
            <a:srgbClr val="0078D7"/>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93234" bIns="93234" numCol="1" spcCol="0" rtlCol="0" fromWordArt="0" anchor="ctr" anchorCtr="0" forceAA="0" compatLnSpc="1">
            <a:prstTxWarp prst="textNoShape">
              <a:avLst/>
            </a:prstTxWarp>
            <a:noAutofit/>
          </a:bodyPr>
          <a:lstStyle/>
          <a:p>
            <a:pPr marL="0" marR="0" lvl="0" indent="0" algn="ctr" defTabSz="95066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Lenovo X1 Tablet</a:t>
            </a:r>
          </a:p>
        </p:txBody>
      </p:sp>
      <p:pic>
        <p:nvPicPr>
          <p:cNvPr id="55" name="Picture 54"/>
          <p:cNvPicPr>
            <a:picLocks noChangeAspect="1"/>
          </p:cNvPicPr>
          <p:nvPr/>
        </p:nvPicPr>
        <p:blipFill rotWithShape="1">
          <a:blip r:embed="rId11" cstate="hqprint">
            <a:extLst>
              <a:ext uri="{28A0092B-C50C-407E-A947-70E740481C1C}">
                <a14:useLocalDpi xmlns:a14="http://schemas.microsoft.com/office/drawing/2010/main"/>
              </a:ext>
            </a:extLst>
          </a:blip>
          <a:srcRect t="-5396"/>
          <a:stretch/>
        </p:blipFill>
        <p:spPr>
          <a:xfrm>
            <a:off x="11083838" y="4376371"/>
            <a:ext cx="836862" cy="1716577"/>
          </a:xfrm>
          <a:prstGeom prst="rect">
            <a:avLst/>
          </a:prstGeom>
          <a:ln w="3175" cap="sq">
            <a:noFill/>
            <a:miter lim="800000"/>
          </a:ln>
        </p:spPr>
      </p:pic>
    </p:spTree>
    <p:extLst>
      <p:ext uri="{BB962C8B-B14F-4D97-AF65-F5344CB8AC3E}">
        <p14:creationId xmlns:p14="http://schemas.microsoft.com/office/powerpoint/2010/main" val="40597739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sz="3700" dirty="0"/>
              <a:t>Develop your Windows 10 Enterprise deployment 2-min pitch</a:t>
            </a:r>
          </a:p>
        </p:txBody>
      </p:sp>
      <p:sp>
        <p:nvSpPr>
          <p:cNvPr id="8" name="Rectangle 7"/>
          <p:cNvSpPr/>
          <p:nvPr/>
        </p:nvSpPr>
        <p:spPr bwMode="auto">
          <a:xfrm>
            <a:off x="274639" y="1206748"/>
            <a:ext cx="12161836" cy="1168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chemeClr val="accent3">
                    <a:lumMod val="90000"/>
                    <a:lumOff val="10000"/>
                  </a:schemeClr>
                </a:solidFill>
                <a:effectLst/>
                <a:uLnTx/>
                <a:uFillTx/>
              </a:rPr>
              <a:t>Windows 10 is the best received Windows Operating System ever.  </a:t>
            </a:r>
            <a:br>
              <a:rPr kumimoji="0" lang="en-US" sz="1900" b="0" i="0" u="none" strike="noStrike" kern="0" cap="none" spc="0" normalizeH="0" baseline="0" noProof="0" dirty="0">
                <a:ln>
                  <a:noFill/>
                </a:ln>
                <a:solidFill>
                  <a:schemeClr val="accent3">
                    <a:lumMod val="90000"/>
                    <a:lumOff val="10000"/>
                  </a:schemeClr>
                </a:solidFill>
                <a:effectLst/>
                <a:uLnTx/>
                <a:uFillTx/>
              </a:rPr>
            </a:br>
            <a:r>
              <a:rPr kumimoji="0" lang="en-US" sz="1900" b="1" i="0" u="none" strike="noStrike" kern="0" cap="none" spc="0" normalizeH="0" baseline="0" noProof="0" dirty="0">
                <a:ln>
                  <a:noFill/>
                </a:ln>
                <a:solidFill>
                  <a:schemeClr val="accent3">
                    <a:lumMod val="90000"/>
                    <a:lumOff val="10000"/>
                  </a:schemeClr>
                </a:solidFill>
                <a:effectLst/>
                <a:uLnTx/>
                <a:uFillTx/>
              </a:rPr>
              <a:t>350M</a:t>
            </a:r>
            <a:r>
              <a:rPr kumimoji="0" lang="en-US" sz="1900" b="0" i="0" u="none" strike="noStrike" kern="0" cap="none" spc="0" normalizeH="0" baseline="0" noProof="0" dirty="0">
                <a:ln>
                  <a:noFill/>
                </a:ln>
                <a:solidFill>
                  <a:schemeClr val="accent3">
                    <a:lumMod val="90000"/>
                    <a:lumOff val="10000"/>
                  </a:schemeClr>
                </a:solidFill>
                <a:effectLst/>
                <a:uLnTx/>
                <a:uFillTx/>
              </a:rPr>
              <a:t> devices. </a:t>
            </a:r>
            <a:r>
              <a:rPr kumimoji="0" lang="en-US" sz="1900" b="1" i="0" u="none" strike="noStrike" kern="0" cap="none" spc="0" normalizeH="0" baseline="0" noProof="0" dirty="0">
                <a:ln>
                  <a:noFill/>
                </a:ln>
                <a:solidFill>
                  <a:schemeClr val="accent3">
                    <a:lumMod val="90000"/>
                    <a:lumOff val="10000"/>
                  </a:schemeClr>
                </a:solidFill>
                <a:effectLst/>
                <a:uLnTx/>
                <a:uFillTx/>
              </a:rPr>
              <a:t>96%</a:t>
            </a:r>
            <a:r>
              <a:rPr kumimoji="0" lang="en-US" sz="1900" b="0" i="0" u="none" strike="noStrike" kern="0" cap="none" spc="0" normalizeH="0" baseline="0" noProof="0" dirty="0">
                <a:ln>
                  <a:noFill/>
                </a:ln>
                <a:solidFill>
                  <a:schemeClr val="accent3">
                    <a:lumMod val="90000"/>
                    <a:lumOff val="10000"/>
                  </a:schemeClr>
                </a:solidFill>
                <a:effectLst/>
                <a:uLnTx/>
                <a:uFillTx/>
              </a:rPr>
              <a:t> of enterprises are actively testing. A clear </a:t>
            </a:r>
            <a:r>
              <a:rPr kumimoji="0" lang="en-US" sz="1900" b="1" i="0" u="none" strike="noStrike" kern="0" cap="none" spc="0" normalizeH="0" baseline="0" noProof="0" dirty="0">
                <a:ln>
                  <a:noFill/>
                </a:ln>
                <a:solidFill>
                  <a:schemeClr val="accent3">
                    <a:lumMod val="90000"/>
                    <a:lumOff val="10000"/>
                  </a:schemeClr>
                </a:solidFill>
                <a:effectLst/>
                <a:uLnTx/>
                <a:uFillTx/>
              </a:rPr>
              <a:t>winner.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chemeClr val="accent3">
                    <a:lumMod val="90000"/>
                    <a:lumOff val="10000"/>
                  </a:schemeClr>
                </a:solidFill>
                <a:effectLst/>
                <a:uLnTx/>
                <a:uFillTx/>
              </a:rPr>
              <a:t>It’s great for your organization now for 4 reasons: </a:t>
            </a:r>
            <a:r>
              <a:rPr kumimoji="0" lang="en-US" sz="1700" b="1" i="0" u="none" strike="noStrike" kern="0" cap="none" spc="0" normalizeH="0" baseline="0" noProof="0" dirty="0">
                <a:ln>
                  <a:noFill/>
                </a:ln>
                <a:solidFill>
                  <a:schemeClr val="accent3">
                    <a:lumMod val="90000"/>
                    <a:lumOff val="10000"/>
                  </a:schemeClr>
                </a:solidFill>
                <a:effectLst/>
                <a:uLnTx/>
                <a:uFillTx/>
              </a:rPr>
              <a:t>IT’S EASY, IT’S SECURE, PEOPLE LOVE IT, IT SAVES YOU MONEY</a:t>
            </a:r>
          </a:p>
        </p:txBody>
      </p:sp>
      <p:sp>
        <p:nvSpPr>
          <p:cNvPr id="9" name="Rectangle 8"/>
          <p:cNvSpPr/>
          <p:nvPr/>
        </p:nvSpPr>
        <p:spPr bwMode="auto">
          <a:xfrm>
            <a:off x="457199" y="5464091"/>
            <a:ext cx="11533927" cy="1233572"/>
          </a:xfrm>
          <a:prstGeom prst="rect">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chemeClr val="bg1"/>
                    </a:gs>
                    <a:gs pos="100000">
                      <a:schemeClr val="bg1"/>
                    </a:gs>
                  </a:gsLst>
                  <a:lin ang="5400000" scaled="1"/>
                </a:gradFill>
                <a:effectLst/>
                <a:uLnTx/>
                <a:uFillTx/>
              </a:rPr>
              <a:t>Windows 10 Enterprise is </a:t>
            </a:r>
            <a:r>
              <a:rPr kumimoji="0" lang="en-US" sz="2200" b="1" i="0" u="none" strike="noStrike" kern="0" cap="none" spc="0" normalizeH="0" baseline="0" noProof="0" dirty="0">
                <a:ln>
                  <a:noFill/>
                </a:ln>
                <a:gradFill>
                  <a:gsLst>
                    <a:gs pos="0">
                      <a:schemeClr val="bg1"/>
                    </a:gs>
                    <a:gs pos="100000">
                      <a:schemeClr val="bg1"/>
                    </a:gs>
                  </a:gsLst>
                  <a:lin ang="5400000" scaled="1"/>
                </a:gradFill>
                <a:effectLst/>
                <a:uLnTx/>
                <a:uFillTx/>
              </a:rPr>
              <a:t>EASY, SECURE, PEOPLE LOVE IT, SAVES YOU MONEY.  </a:t>
            </a:r>
            <a:br>
              <a:rPr kumimoji="0" lang="en-US" sz="2400" b="1"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2400" b="0" i="0" u="none" strike="noStrike" kern="0" cap="none" spc="0" normalizeH="0" baseline="0" noProof="0" dirty="0">
                <a:ln>
                  <a:noFill/>
                </a:ln>
                <a:gradFill>
                  <a:gsLst>
                    <a:gs pos="0">
                      <a:schemeClr val="bg1"/>
                    </a:gs>
                    <a:gs pos="100000">
                      <a:schemeClr val="bg1"/>
                    </a:gs>
                  </a:gsLst>
                  <a:lin ang="5400000" scaled="1"/>
                </a:gradFill>
                <a:effectLst/>
                <a:uLnTx/>
                <a:uFillTx/>
              </a:rPr>
              <a:t>We can get started right away!</a:t>
            </a:r>
          </a:p>
        </p:txBody>
      </p:sp>
      <p:grpSp>
        <p:nvGrpSpPr>
          <p:cNvPr id="23" name="Group 22"/>
          <p:cNvGrpSpPr/>
          <p:nvPr/>
        </p:nvGrpSpPr>
        <p:grpSpPr>
          <a:xfrm>
            <a:off x="475778" y="2722829"/>
            <a:ext cx="2233713" cy="2330931"/>
            <a:chOff x="1112837" y="2497782"/>
            <a:chExt cx="1447800" cy="1510813"/>
          </a:xfrm>
        </p:grpSpPr>
        <p:sp>
          <p:nvSpPr>
            <p:cNvPr id="10" name="Oval 9"/>
            <p:cNvSpPr/>
            <p:nvPr/>
          </p:nvSpPr>
          <p:spPr bwMode="auto">
            <a:xfrm>
              <a:off x="1112837" y="2560795"/>
              <a:ext cx="1447800" cy="1447800"/>
            </a:xfrm>
            <a:prstGeom prst="ellipse">
              <a:avLst/>
            </a:prstGeom>
            <a:solidFill>
              <a:schemeClr val="accent3">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Oval 11"/>
            <p:cNvSpPr/>
            <p:nvPr/>
          </p:nvSpPr>
          <p:spPr bwMode="auto">
            <a:xfrm>
              <a:off x="1112837" y="2497782"/>
              <a:ext cx="415350" cy="415350"/>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1</a:t>
              </a:r>
            </a:p>
          </p:txBody>
        </p:sp>
        <p:sp>
          <p:nvSpPr>
            <p:cNvPr id="13" name="TextBox 12"/>
            <p:cNvSpPr txBox="1"/>
            <p:nvPr/>
          </p:nvSpPr>
          <p:spPr>
            <a:xfrm>
              <a:off x="1265237" y="2554602"/>
              <a:ext cx="1142999" cy="1437710"/>
            </a:xfrm>
            <a:prstGeom prst="rect">
              <a:avLst/>
            </a:prstGeom>
            <a:noFill/>
          </p:spPr>
          <p:txBody>
            <a:bodyPr wrap="square" lIns="0" tIns="0" rIns="0" bIns="0" rtlCol="0" anchor="ctr">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It’s </a:t>
              </a:r>
              <a:b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much easier and faster to deploy than you expect</a:t>
              </a:r>
            </a:p>
          </p:txBody>
        </p:sp>
      </p:grpSp>
      <p:grpSp>
        <p:nvGrpSpPr>
          <p:cNvPr id="24" name="Group 23"/>
          <p:cNvGrpSpPr/>
          <p:nvPr/>
        </p:nvGrpSpPr>
        <p:grpSpPr>
          <a:xfrm>
            <a:off x="3564118" y="2722829"/>
            <a:ext cx="2233713" cy="2330931"/>
            <a:chOff x="4122737" y="2497782"/>
            <a:chExt cx="1447800" cy="1510813"/>
          </a:xfrm>
        </p:grpSpPr>
        <p:sp>
          <p:nvSpPr>
            <p:cNvPr id="14" name="Oval 13"/>
            <p:cNvSpPr/>
            <p:nvPr/>
          </p:nvSpPr>
          <p:spPr bwMode="auto">
            <a:xfrm>
              <a:off x="4122737" y="2560795"/>
              <a:ext cx="1447800" cy="1447800"/>
            </a:xfrm>
            <a:prstGeom prst="ellipse">
              <a:avLst/>
            </a:prstGeom>
            <a:solidFill>
              <a:schemeClr val="accent3">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TextBox 15"/>
            <p:cNvSpPr txBox="1"/>
            <p:nvPr/>
          </p:nvSpPr>
          <p:spPr>
            <a:xfrm>
              <a:off x="4256087" y="2554602"/>
              <a:ext cx="1181099" cy="1437710"/>
            </a:xfrm>
            <a:prstGeom prst="rect">
              <a:avLst/>
            </a:prstGeom>
            <a:noFill/>
          </p:spPr>
          <p:txBody>
            <a:bodyPr wrap="square" lIns="0" tIns="0" rIns="0" bIns="0" rtlCol="0" anchor="ctr">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It’s safer </a:t>
              </a:r>
              <a:b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against </a:t>
              </a:r>
              <a:b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modern </a:t>
              </a:r>
              <a:b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threats</a:t>
              </a:r>
            </a:p>
          </p:txBody>
        </p:sp>
        <p:sp>
          <p:nvSpPr>
            <p:cNvPr id="15" name="Oval 14"/>
            <p:cNvSpPr/>
            <p:nvPr/>
          </p:nvSpPr>
          <p:spPr bwMode="auto">
            <a:xfrm>
              <a:off x="4122737" y="2497782"/>
              <a:ext cx="415350" cy="415350"/>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2</a:t>
              </a:r>
            </a:p>
          </p:txBody>
        </p:sp>
      </p:grpSp>
      <p:grpSp>
        <p:nvGrpSpPr>
          <p:cNvPr id="25" name="Group 24"/>
          <p:cNvGrpSpPr/>
          <p:nvPr/>
        </p:nvGrpSpPr>
        <p:grpSpPr>
          <a:xfrm>
            <a:off x="6652457" y="2727869"/>
            <a:ext cx="2233715" cy="2330931"/>
            <a:chOff x="6980237" y="2497782"/>
            <a:chExt cx="1447801" cy="1510813"/>
          </a:xfrm>
        </p:grpSpPr>
        <p:sp>
          <p:nvSpPr>
            <p:cNvPr id="17" name="Oval 16"/>
            <p:cNvSpPr/>
            <p:nvPr/>
          </p:nvSpPr>
          <p:spPr bwMode="auto">
            <a:xfrm>
              <a:off x="6980237" y="2560795"/>
              <a:ext cx="1447800" cy="1447800"/>
            </a:xfrm>
            <a:prstGeom prst="ellipse">
              <a:avLst/>
            </a:prstGeom>
            <a:solidFill>
              <a:schemeClr val="accent3">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TextBox 17"/>
            <p:cNvSpPr txBox="1"/>
            <p:nvPr/>
          </p:nvSpPr>
          <p:spPr>
            <a:xfrm>
              <a:off x="7005040" y="2754083"/>
              <a:ext cx="1422998" cy="1175452"/>
            </a:xfrm>
            <a:prstGeom prst="rect">
              <a:avLst/>
            </a:prstGeom>
            <a:noFill/>
          </p:spPr>
          <p:txBody>
            <a:bodyPr wrap="square" lIns="0" tIns="0" rIns="0" bIns="0" rtlCol="0" anchor="ctr">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Customers </a:t>
              </a:r>
              <a:b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love its interface, mobility, and modern </a:t>
              </a:r>
              <a:b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devices</a:t>
              </a:r>
            </a:p>
          </p:txBody>
        </p:sp>
        <p:sp>
          <p:nvSpPr>
            <p:cNvPr id="19" name="Oval 18"/>
            <p:cNvSpPr/>
            <p:nvPr/>
          </p:nvSpPr>
          <p:spPr bwMode="auto">
            <a:xfrm>
              <a:off x="6980237" y="2497782"/>
              <a:ext cx="415350" cy="415350"/>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3</a:t>
              </a:r>
            </a:p>
          </p:txBody>
        </p:sp>
      </p:grpSp>
      <p:grpSp>
        <p:nvGrpSpPr>
          <p:cNvPr id="26" name="Group 25"/>
          <p:cNvGrpSpPr/>
          <p:nvPr/>
        </p:nvGrpSpPr>
        <p:grpSpPr>
          <a:xfrm>
            <a:off x="9740798" y="2718286"/>
            <a:ext cx="2250326" cy="2330932"/>
            <a:chOff x="9609138" y="2497782"/>
            <a:chExt cx="1458568" cy="1510813"/>
          </a:xfrm>
        </p:grpSpPr>
        <p:sp>
          <p:nvSpPr>
            <p:cNvPr id="20" name="Oval 19"/>
            <p:cNvSpPr/>
            <p:nvPr/>
          </p:nvSpPr>
          <p:spPr bwMode="auto">
            <a:xfrm>
              <a:off x="9609138" y="2560795"/>
              <a:ext cx="1447800" cy="1447800"/>
            </a:xfrm>
            <a:prstGeom prst="ellipse">
              <a:avLst/>
            </a:prstGeom>
            <a:solidFill>
              <a:schemeClr val="accent3">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TextBox 20"/>
            <p:cNvSpPr txBox="1"/>
            <p:nvPr/>
          </p:nvSpPr>
          <p:spPr>
            <a:xfrm>
              <a:off x="9619907" y="2501371"/>
              <a:ext cx="1447799" cy="1437710"/>
            </a:xfrm>
            <a:prstGeom prst="rect">
              <a:avLst/>
            </a:prstGeom>
            <a:noFill/>
          </p:spPr>
          <p:txBody>
            <a:bodyPr wrap="square" lIns="0" tIns="0" rIns="0" bIns="0" rtlCol="0" anchor="ctr">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It’s easier </a:t>
              </a:r>
              <a:b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and cheaper </a:t>
              </a:r>
              <a:b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2000" b="0" i="0" u="none" strike="noStrike" kern="0" cap="none" spc="0" normalizeH="0" baseline="0" noProof="0" dirty="0">
                  <a:ln>
                    <a:noFill/>
                  </a:ln>
                  <a:gradFill>
                    <a:gsLst>
                      <a:gs pos="0">
                        <a:schemeClr val="bg1"/>
                      </a:gs>
                      <a:gs pos="100000">
                        <a:schemeClr val="bg1"/>
                      </a:gs>
                    </a:gsLst>
                    <a:lin ang="5400000" scaled="1"/>
                  </a:gradFill>
                  <a:effectLst/>
                  <a:uLnTx/>
                  <a:uFillTx/>
                </a:rPr>
                <a:t>to manage</a:t>
              </a:r>
            </a:p>
          </p:txBody>
        </p:sp>
        <p:sp>
          <p:nvSpPr>
            <p:cNvPr id="22" name="Oval 21"/>
            <p:cNvSpPr/>
            <p:nvPr/>
          </p:nvSpPr>
          <p:spPr bwMode="auto">
            <a:xfrm>
              <a:off x="9609138" y="2497782"/>
              <a:ext cx="415350" cy="415350"/>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4</a:t>
              </a:r>
            </a:p>
          </p:txBody>
        </p:sp>
      </p:grpSp>
    </p:spTree>
    <p:extLst>
      <p:ext uri="{BB962C8B-B14F-4D97-AF65-F5344CB8AC3E}">
        <p14:creationId xmlns:p14="http://schemas.microsoft.com/office/powerpoint/2010/main" val="3472716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8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3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300"/>
                            </p:stCondLst>
                            <p:childTnLst>
                              <p:par>
                                <p:cTn id="21" presetID="2" presetClass="entr" presetSubtype="4" decel="10000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0"/>
            <a:ext cx="4145491" cy="6994525"/>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90982" y="0"/>
            <a:ext cx="4145493" cy="6994525"/>
          </a:xfrm>
          <a:prstGeom prst="rect">
            <a:avLst/>
          </a:prstGeom>
        </p:spPr>
      </p:pic>
      <p:pic>
        <p:nvPicPr>
          <p:cNvPr id="4" name="Picture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141846" y="0"/>
            <a:ext cx="4145490" cy="6994525"/>
          </a:xfrm>
          <a:prstGeom prst="rect">
            <a:avLst/>
          </a:prstGeom>
        </p:spPr>
      </p:pic>
      <p:cxnSp>
        <p:nvCxnSpPr>
          <p:cNvPr id="14" name="Straight Connector 13"/>
          <p:cNvCxnSpPr/>
          <p:nvPr/>
        </p:nvCxnSpPr>
        <p:spPr>
          <a:xfrm>
            <a:off x="8290982" y="0"/>
            <a:ext cx="0" cy="6994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4148954" y="373062"/>
            <a:ext cx="4134623" cy="1005096"/>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15929">
                      <a:schemeClr val="tx1"/>
                    </a:gs>
                    <a:gs pos="43000">
                      <a:schemeClr val="tx1"/>
                    </a:gs>
                  </a:gsLst>
                  <a:lin ang="5400000" scaled="1"/>
                </a:gradFill>
                <a:effectLst/>
                <a:uLnTx/>
                <a:uFillTx/>
              </a:rPr>
              <a:t>NEW OFFER AND LICENSING OPTIONS</a:t>
            </a:r>
          </a:p>
        </p:txBody>
      </p:sp>
      <p:cxnSp>
        <p:nvCxnSpPr>
          <p:cNvPr id="19" name="Straight Connector 18"/>
          <p:cNvCxnSpPr/>
          <p:nvPr/>
        </p:nvCxnSpPr>
        <p:spPr>
          <a:xfrm>
            <a:off x="4141846" y="373062"/>
            <a:ext cx="414913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148955" y="1378158"/>
            <a:ext cx="414202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290982" y="361950"/>
            <a:ext cx="0" cy="101620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141787" y="0"/>
            <a:ext cx="0" cy="6994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308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1" fill="hold" nodeType="withEffect">
                                  <p:stCondLst>
                                    <p:cond delay="50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par>
                                <p:cTn id="17" presetID="22" presetClass="entr" presetSubtype="4" fill="hold" nodeType="withEffect">
                                  <p:stCondLst>
                                    <p:cond delay="75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028"/>
            <a:ext cx="12436475" cy="6992469"/>
          </a:xfrm>
          <a:prstGeom prst="rect">
            <a:avLst/>
          </a:prstGeom>
        </p:spPr>
      </p:pic>
      <p:pic>
        <p:nvPicPr>
          <p:cNvPr id="8" name="Picture 7"/>
          <p:cNvPicPr>
            <a:picLocks noChangeAspect="1"/>
          </p:cNvPicPr>
          <p:nvPr/>
        </p:nvPicPr>
        <p:blipFill rotWithShape="1">
          <a:blip r:embed="rId3" cstate="hq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t="59522"/>
          <a:stretch/>
        </p:blipFill>
        <p:spPr>
          <a:xfrm>
            <a:off x="0" y="3644900"/>
            <a:ext cx="12436474" cy="3349625"/>
          </a:xfrm>
          <a:prstGeom prst="rect">
            <a:avLst/>
          </a:prstGeom>
          <a:effectLst>
            <a:softEdge rad="635000"/>
          </a:effectLst>
        </p:spPr>
      </p:pic>
      <p:sp>
        <p:nvSpPr>
          <p:cNvPr id="5" name="Rectangle 4"/>
          <p:cNvSpPr/>
          <p:nvPr/>
        </p:nvSpPr>
        <p:spPr bwMode="auto">
          <a:xfrm>
            <a:off x="0" y="0"/>
            <a:ext cx="12436475" cy="6994525"/>
          </a:xfrm>
          <a:prstGeom prst="rect">
            <a:avLst/>
          </a:prstGeom>
          <a:gradFill>
            <a:gsLst>
              <a:gs pos="0">
                <a:srgbClr val="000000">
                  <a:alpha val="20000"/>
                </a:srgbClr>
              </a:gs>
              <a:gs pos="52000">
                <a:srgbClr val="000000">
                  <a:alpha val="40000"/>
                </a:srgbClr>
              </a:gs>
              <a:gs pos="100000">
                <a:schemeClr val="tx1">
                  <a:lumMod val="50000"/>
                  <a:alpha val="5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 name="Picture 1"/>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469900" y="363736"/>
            <a:ext cx="1449939" cy="306604"/>
          </a:xfrm>
          <a:prstGeom prst="rect">
            <a:avLst/>
          </a:prstGeom>
        </p:spPr>
      </p:pic>
      <p:sp>
        <p:nvSpPr>
          <p:cNvPr id="6" name="TextBox 5"/>
          <p:cNvSpPr txBox="1"/>
          <p:nvPr/>
        </p:nvSpPr>
        <p:spPr>
          <a:xfrm>
            <a:off x="266700" y="5544881"/>
            <a:ext cx="11914739" cy="10433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150" normalizeH="0" baseline="0" noProof="0" dirty="0">
                <a:ln>
                  <a:noFill/>
                </a:ln>
                <a:solidFill>
                  <a:schemeClr val="bg1"/>
                </a:solidFill>
                <a:effectLst/>
                <a:uLnTx/>
                <a:uFillTx/>
                <a:latin typeface="+mj-lt"/>
              </a:rPr>
              <a:t>Secure Productive Enterprise</a:t>
            </a:r>
          </a:p>
        </p:txBody>
      </p:sp>
      <p:sp>
        <p:nvSpPr>
          <p:cNvPr id="9" name="TextBox 8"/>
          <p:cNvSpPr txBox="1"/>
          <p:nvPr/>
        </p:nvSpPr>
        <p:spPr>
          <a:xfrm>
            <a:off x="266700" y="4396882"/>
            <a:ext cx="11914739" cy="14034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8000" b="0" i="0" u="none" strike="noStrike" kern="0" cap="none" spc="-300" normalizeH="0" baseline="0" noProof="0" dirty="0">
                <a:ln>
                  <a:noFill/>
                </a:ln>
                <a:solidFill>
                  <a:schemeClr val="bg1"/>
                </a:solidFill>
                <a:effectLst/>
                <a:uLnTx/>
                <a:uFillTx/>
                <a:latin typeface="+mj-lt"/>
              </a:rPr>
              <a:t>Empowering Employees</a:t>
            </a:r>
          </a:p>
        </p:txBody>
      </p:sp>
    </p:spTree>
    <p:extLst>
      <p:ext uri="{BB962C8B-B14F-4D97-AF65-F5344CB8AC3E}">
        <p14:creationId xmlns:p14="http://schemas.microsoft.com/office/powerpoint/2010/main" val="5940473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1000" y="3352744"/>
            <a:ext cx="3131607" cy="430887"/>
          </a:xfrm>
          <a:prstGeom prst="rect">
            <a:avLst/>
          </a:prstGeom>
        </p:spPr>
        <p:txBody>
          <a:bodyPr wrap="square" lIns="0" tIns="0" rIns="0" bIns="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t>Create a productive workplace </a:t>
            </a:r>
            <a:b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b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t>to embrace diverse workstyles</a:t>
            </a:r>
          </a:p>
        </p:txBody>
      </p:sp>
      <p:grpSp>
        <p:nvGrpSpPr>
          <p:cNvPr id="43" name="Group 42"/>
          <p:cNvGrpSpPr/>
          <p:nvPr/>
        </p:nvGrpSpPr>
        <p:grpSpPr>
          <a:xfrm>
            <a:off x="649644" y="3327837"/>
            <a:ext cx="2259259" cy="560620"/>
            <a:chOff x="649644" y="3327837"/>
            <a:chExt cx="2259259" cy="560620"/>
          </a:xfrm>
        </p:grpSpPr>
        <p:sp>
          <p:nvSpPr>
            <p:cNvPr id="6" name="Rectangle 5"/>
            <p:cNvSpPr/>
            <p:nvPr/>
          </p:nvSpPr>
          <p:spPr>
            <a:xfrm>
              <a:off x="1273519" y="3352744"/>
              <a:ext cx="1635384" cy="374846"/>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Collaboration</a:t>
              </a:r>
            </a:p>
          </p:txBody>
        </p:sp>
        <p:sp>
          <p:nvSpPr>
            <p:cNvPr id="7" name="Freeform 5"/>
            <p:cNvSpPr>
              <a:spLocks noEditPoints="1"/>
            </p:cNvSpPr>
            <p:nvPr/>
          </p:nvSpPr>
          <p:spPr bwMode="auto">
            <a:xfrm>
              <a:off x="649644" y="3327837"/>
              <a:ext cx="519407" cy="560620"/>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7" y="0"/>
                    <a:pt x="56" y="11"/>
                    <a:pt x="56" y="24"/>
                  </a:cubicBezTo>
                  <a:cubicBezTo>
                    <a:pt x="56" y="32"/>
                    <a:pt x="60" y="39"/>
                    <a:pt x="66" y="43"/>
                  </a:cubicBezTo>
                  <a:cubicBezTo>
                    <a:pt x="60" y="46"/>
                    <a:pt x="54" y="52"/>
                    <a:pt x="51" y="58"/>
                  </a:cubicBezTo>
                  <a:cubicBezTo>
                    <a:pt x="47" y="52"/>
                    <a:pt x="40" y="48"/>
                    <a:pt x="32" y="48"/>
                  </a:cubicBezTo>
                  <a:cubicBezTo>
                    <a:pt x="19" y="48"/>
                    <a:pt x="8" y="59"/>
                    <a:pt x="8" y="72"/>
                  </a:cubicBezTo>
                  <a:cubicBezTo>
                    <a:pt x="8" y="80"/>
                    <a:pt x="12" y="87"/>
                    <a:pt x="18" y="91"/>
                  </a:cubicBezTo>
                  <a:cubicBezTo>
                    <a:pt x="7" y="97"/>
                    <a:pt x="0" y="107"/>
                    <a:pt x="0" y="120"/>
                  </a:cubicBezTo>
                  <a:cubicBezTo>
                    <a:pt x="8" y="120"/>
                    <a:pt x="8" y="120"/>
                    <a:pt x="8" y="120"/>
                  </a:cubicBezTo>
                  <a:cubicBezTo>
                    <a:pt x="8" y="107"/>
                    <a:pt x="19" y="96"/>
                    <a:pt x="32" y="96"/>
                  </a:cubicBezTo>
                  <a:cubicBezTo>
                    <a:pt x="45" y="96"/>
                    <a:pt x="56" y="107"/>
                    <a:pt x="56" y="120"/>
                  </a:cubicBezTo>
                  <a:cubicBezTo>
                    <a:pt x="64" y="120"/>
                    <a:pt x="64" y="120"/>
                    <a:pt x="64" y="120"/>
                  </a:cubicBezTo>
                  <a:cubicBezTo>
                    <a:pt x="64" y="107"/>
                    <a:pt x="57" y="97"/>
                    <a:pt x="46" y="91"/>
                  </a:cubicBezTo>
                  <a:cubicBezTo>
                    <a:pt x="52" y="87"/>
                    <a:pt x="56" y="80"/>
                    <a:pt x="56" y="72"/>
                  </a:cubicBezTo>
                  <a:cubicBezTo>
                    <a:pt x="56" y="59"/>
                    <a:pt x="67" y="48"/>
                    <a:pt x="80" y="48"/>
                  </a:cubicBezTo>
                  <a:cubicBezTo>
                    <a:pt x="93" y="48"/>
                    <a:pt x="104" y="59"/>
                    <a:pt x="104" y="72"/>
                  </a:cubicBezTo>
                  <a:cubicBezTo>
                    <a:pt x="112" y="72"/>
                    <a:pt x="112" y="72"/>
                    <a:pt x="112" y="72"/>
                  </a:cubicBezTo>
                  <a:cubicBezTo>
                    <a:pt x="112" y="59"/>
                    <a:pt x="105"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9" name="Rectangle 8"/>
          <p:cNvSpPr/>
          <p:nvPr/>
        </p:nvSpPr>
        <p:spPr>
          <a:xfrm>
            <a:off x="3041000" y="4421340"/>
            <a:ext cx="2915707" cy="430887"/>
          </a:xfrm>
          <a:prstGeom prst="rect">
            <a:avLst/>
          </a:prstGeom>
        </p:spPr>
        <p:txBody>
          <a:bodyPr wrap="square" lIns="0" tIns="0" rIns="0" bIns="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t>Enable your people to get </a:t>
            </a:r>
            <a:b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b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t>things done anywhere</a:t>
            </a:r>
          </a:p>
        </p:txBody>
      </p:sp>
      <p:grpSp>
        <p:nvGrpSpPr>
          <p:cNvPr id="44" name="Group 43"/>
          <p:cNvGrpSpPr/>
          <p:nvPr/>
        </p:nvGrpSpPr>
        <p:grpSpPr>
          <a:xfrm>
            <a:off x="647210" y="4421340"/>
            <a:ext cx="1700642" cy="399548"/>
            <a:chOff x="647210" y="4421340"/>
            <a:chExt cx="1700642" cy="399548"/>
          </a:xfrm>
        </p:grpSpPr>
        <p:sp>
          <p:nvSpPr>
            <p:cNvPr id="10" name="Rectangle 9"/>
            <p:cNvSpPr/>
            <p:nvPr/>
          </p:nvSpPr>
          <p:spPr>
            <a:xfrm>
              <a:off x="1273519" y="4421340"/>
              <a:ext cx="1074333" cy="374846"/>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Mobility</a:t>
              </a:r>
            </a:p>
          </p:txBody>
        </p:sp>
        <p:grpSp>
          <p:nvGrpSpPr>
            <p:cNvPr id="11" name="Group 8"/>
            <p:cNvGrpSpPr>
              <a:grpSpLocks noChangeAspect="1"/>
            </p:cNvGrpSpPr>
            <p:nvPr/>
          </p:nvGrpSpPr>
          <p:grpSpPr bwMode="auto">
            <a:xfrm>
              <a:off x="647210" y="4428691"/>
              <a:ext cx="524274" cy="392197"/>
              <a:chOff x="2655" y="1699"/>
              <a:chExt cx="398" cy="296"/>
            </a:xfrm>
            <a:solidFill>
              <a:schemeClr val="tx1"/>
            </a:solidFill>
          </p:grpSpPr>
          <p:sp>
            <p:nvSpPr>
              <p:cNvPr id="12" name="Freeform 9"/>
              <p:cNvSpPr>
                <a:spLocks noEditPoints="1"/>
              </p:cNvSpPr>
              <p:nvPr/>
            </p:nvSpPr>
            <p:spPr bwMode="auto">
              <a:xfrm>
                <a:off x="2655" y="1780"/>
                <a:ext cx="159" cy="215"/>
              </a:xfrm>
              <a:custGeom>
                <a:avLst/>
                <a:gdLst>
                  <a:gd name="T0" fmla="*/ 133 w 159"/>
                  <a:gd name="T1" fmla="*/ 27 h 215"/>
                  <a:gd name="T2" fmla="*/ 133 w 159"/>
                  <a:gd name="T3" fmla="*/ 188 h 215"/>
                  <a:gd name="T4" fmla="*/ 27 w 159"/>
                  <a:gd name="T5" fmla="*/ 188 h 215"/>
                  <a:gd name="T6" fmla="*/ 27 w 159"/>
                  <a:gd name="T7" fmla="*/ 27 h 215"/>
                  <a:gd name="T8" fmla="*/ 133 w 159"/>
                  <a:gd name="T9" fmla="*/ 27 h 215"/>
                  <a:gd name="T10" fmla="*/ 159 w 159"/>
                  <a:gd name="T11" fmla="*/ 0 h 215"/>
                  <a:gd name="T12" fmla="*/ 0 w 159"/>
                  <a:gd name="T13" fmla="*/ 0 h 215"/>
                  <a:gd name="T14" fmla="*/ 0 w 159"/>
                  <a:gd name="T15" fmla="*/ 215 h 215"/>
                  <a:gd name="T16" fmla="*/ 159 w 159"/>
                  <a:gd name="T17" fmla="*/ 215 h 215"/>
                  <a:gd name="T18" fmla="*/ 159 w 159"/>
                  <a:gd name="T19" fmla="*/ 0 h 215"/>
                  <a:gd name="T20" fmla="*/ 159 w 159"/>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15">
                    <a:moveTo>
                      <a:pt x="133" y="27"/>
                    </a:moveTo>
                    <a:lnTo>
                      <a:pt x="133" y="188"/>
                    </a:lnTo>
                    <a:lnTo>
                      <a:pt x="27" y="188"/>
                    </a:lnTo>
                    <a:lnTo>
                      <a:pt x="27" y="27"/>
                    </a:lnTo>
                    <a:lnTo>
                      <a:pt x="133" y="27"/>
                    </a:lnTo>
                    <a:close/>
                    <a:moveTo>
                      <a:pt x="159" y="0"/>
                    </a:moveTo>
                    <a:lnTo>
                      <a:pt x="0" y="0"/>
                    </a:lnTo>
                    <a:lnTo>
                      <a:pt x="0" y="215"/>
                    </a:lnTo>
                    <a:lnTo>
                      <a:pt x="159" y="215"/>
                    </a:lnTo>
                    <a:lnTo>
                      <a:pt x="159" y="0"/>
                    </a:lnTo>
                    <a:lnTo>
                      <a:pt x="1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3" name="Freeform 10"/>
              <p:cNvSpPr>
                <a:spLocks noEditPoints="1"/>
              </p:cNvSpPr>
              <p:nvPr/>
            </p:nvSpPr>
            <p:spPr bwMode="auto">
              <a:xfrm>
                <a:off x="2655" y="1780"/>
                <a:ext cx="159" cy="215"/>
              </a:xfrm>
              <a:custGeom>
                <a:avLst/>
                <a:gdLst>
                  <a:gd name="T0" fmla="*/ 133 w 159"/>
                  <a:gd name="T1" fmla="*/ 27 h 215"/>
                  <a:gd name="T2" fmla="*/ 133 w 159"/>
                  <a:gd name="T3" fmla="*/ 188 h 215"/>
                  <a:gd name="T4" fmla="*/ 27 w 159"/>
                  <a:gd name="T5" fmla="*/ 188 h 215"/>
                  <a:gd name="T6" fmla="*/ 27 w 159"/>
                  <a:gd name="T7" fmla="*/ 27 h 215"/>
                  <a:gd name="T8" fmla="*/ 133 w 159"/>
                  <a:gd name="T9" fmla="*/ 27 h 215"/>
                  <a:gd name="T10" fmla="*/ 159 w 159"/>
                  <a:gd name="T11" fmla="*/ 0 h 215"/>
                  <a:gd name="T12" fmla="*/ 0 w 159"/>
                  <a:gd name="T13" fmla="*/ 0 h 215"/>
                  <a:gd name="T14" fmla="*/ 0 w 159"/>
                  <a:gd name="T15" fmla="*/ 215 h 215"/>
                  <a:gd name="T16" fmla="*/ 159 w 159"/>
                  <a:gd name="T17" fmla="*/ 215 h 215"/>
                  <a:gd name="T18" fmla="*/ 159 w 159"/>
                  <a:gd name="T19" fmla="*/ 0 h 215"/>
                  <a:gd name="T20" fmla="*/ 159 w 159"/>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15">
                    <a:moveTo>
                      <a:pt x="133" y="27"/>
                    </a:moveTo>
                    <a:lnTo>
                      <a:pt x="133" y="188"/>
                    </a:lnTo>
                    <a:lnTo>
                      <a:pt x="27" y="188"/>
                    </a:lnTo>
                    <a:lnTo>
                      <a:pt x="27" y="27"/>
                    </a:lnTo>
                    <a:lnTo>
                      <a:pt x="133" y="27"/>
                    </a:lnTo>
                    <a:moveTo>
                      <a:pt x="159" y="0"/>
                    </a:moveTo>
                    <a:lnTo>
                      <a:pt x="0" y="0"/>
                    </a:lnTo>
                    <a:lnTo>
                      <a:pt x="0" y="215"/>
                    </a:lnTo>
                    <a:lnTo>
                      <a:pt x="159" y="215"/>
                    </a:lnTo>
                    <a:lnTo>
                      <a:pt x="159" y="0"/>
                    </a:lnTo>
                    <a:lnTo>
                      <a:pt x="15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4" name="Freeform 11"/>
              <p:cNvSpPr>
                <a:spLocks/>
              </p:cNvSpPr>
              <p:nvPr/>
            </p:nvSpPr>
            <p:spPr bwMode="auto">
              <a:xfrm>
                <a:off x="2655" y="1699"/>
                <a:ext cx="398" cy="296"/>
              </a:xfrm>
              <a:custGeom>
                <a:avLst/>
                <a:gdLst>
                  <a:gd name="T0" fmla="*/ 0 w 398"/>
                  <a:gd name="T1" fmla="*/ 0 h 296"/>
                  <a:gd name="T2" fmla="*/ 0 w 398"/>
                  <a:gd name="T3" fmla="*/ 14 h 296"/>
                  <a:gd name="T4" fmla="*/ 0 w 398"/>
                  <a:gd name="T5" fmla="*/ 27 h 296"/>
                  <a:gd name="T6" fmla="*/ 0 w 398"/>
                  <a:gd name="T7" fmla="*/ 54 h 296"/>
                  <a:gd name="T8" fmla="*/ 27 w 398"/>
                  <a:gd name="T9" fmla="*/ 54 h 296"/>
                  <a:gd name="T10" fmla="*/ 27 w 398"/>
                  <a:gd name="T11" fmla="*/ 27 h 296"/>
                  <a:gd name="T12" fmla="*/ 371 w 398"/>
                  <a:gd name="T13" fmla="*/ 27 h 296"/>
                  <a:gd name="T14" fmla="*/ 371 w 398"/>
                  <a:gd name="T15" fmla="*/ 215 h 296"/>
                  <a:gd name="T16" fmla="*/ 186 w 398"/>
                  <a:gd name="T17" fmla="*/ 215 h 296"/>
                  <a:gd name="T18" fmla="*/ 186 w 398"/>
                  <a:gd name="T19" fmla="*/ 242 h 296"/>
                  <a:gd name="T20" fmla="*/ 186 w 398"/>
                  <a:gd name="T21" fmla="*/ 269 h 296"/>
                  <a:gd name="T22" fmla="*/ 186 w 398"/>
                  <a:gd name="T23" fmla="*/ 296 h 296"/>
                  <a:gd name="T24" fmla="*/ 265 w 398"/>
                  <a:gd name="T25" fmla="*/ 296 h 296"/>
                  <a:gd name="T26" fmla="*/ 265 w 398"/>
                  <a:gd name="T27" fmla="*/ 269 h 296"/>
                  <a:gd name="T28" fmla="*/ 212 w 398"/>
                  <a:gd name="T29" fmla="*/ 269 h 296"/>
                  <a:gd name="T30" fmla="*/ 212 w 398"/>
                  <a:gd name="T31" fmla="*/ 242 h 296"/>
                  <a:gd name="T32" fmla="*/ 371 w 398"/>
                  <a:gd name="T33" fmla="*/ 242 h 296"/>
                  <a:gd name="T34" fmla="*/ 385 w 398"/>
                  <a:gd name="T35" fmla="*/ 242 h 296"/>
                  <a:gd name="T36" fmla="*/ 398 w 398"/>
                  <a:gd name="T37" fmla="*/ 242 h 296"/>
                  <a:gd name="T38" fmla="*/ 398 w 398"/>
                  <a:gd name="T39" fmla="*/ 27 h 296"/>
                  <a:gd name="T40" fmla="*/ 398 w 398"/>
                  <a:gd name="T41" fmla="*/ 14 h 296"/>
                  <a:gd name="T42" fmla="*/ 398 w 398"/>
                  <a:gd name="T43" fmla="*/ 0 h 296"/>
                  <a:gd name="T44" fmla="*/ 0 w 398"/>
                  <a:gd name="T4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8" h="296">
                    <a:moveTo>
                      <a:pt x="0" y="0"/>
                    </a:moveTo>
                    <a:lnTo>
                      <a:pt x="0" y="14"/>
                    </a:lnTo>
                    <a:lnTo>
                      <a:pt x="0" y="27"/>
                    </a:lnTo>
                    <a:lnTo>
                      <a:pt x="0" y="54"/>
                    </a:lnTo>
                    <a:lnTo>
                      <a:pt x="27" y="54"/>
                    </a:lnTo>
                    <a:lnTo>
                      <a:pt x="27" y="27"/>
                    </a:lnTo>
                    <a:lnTo>
                      <a:pt x="371" y="27"/>
                    </a:lnTo>
                    <a:lnTo>
                      <a:pt x="371" y="215"/>
                    </a:lnTo>
                    <a:lnTo>
                      <a:pt x="186" y="215"/>
                    </a:lnTo>
                    <a:lnTo>
                      <a:pt x="186" y="242"/>
                    </a:lnTo>
                    <a:lnTo>
                      <a:pt x="186" y="269"/>
                    </a:lnTo>
                    <a:lnTo>
                      <a:pt x="186" y="296"/>
                    </a:lnTo>
                    <a:lnTo>
                      <a:pt x="265" y="296"/>
                    </a:lnTo>
                    <a:lnTo>
                      <a:pt x="265" y="269"/>
                    </a:lnTo>
                    <a:lnTo>
                      <a:pt x="212" y="269"/>
                    </a:lnTo>
                    <a:lnTo>
                      <a:pt x="212" y="242"/>
                    </a:lnTo>
                    <a:lnTo>
                      <a:pt x="371" y="242"/>
                    </a:lnTo>
                    <a:lnTo>
                      <a:pt x="385" y="242"/>
                    </a:lnTo>
                    <a:lnTo>
                      <a:pt x="398" y="242"/>
                    </a:lnTo>
                    <a:lnTo>
                      <a:pt x="398" y="27"/>
                    </a:lnTo>
                    <a:lnTo>
                      <a:pt x="398" y="14"/>
                    </a:lnTo>
                    <a:lnTo>
                      <a:pt x="3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sp>
        <p:nvSpPr>
          <p:cNvPr id="16" name="Rectangle 15"/>
          <p:cNvSpPr/>
          <p:nvPr/>
        </p:nvSpPr>
        <p:spPr>
          <a:xfrm>
            <a:off x="3041000" y="5628886"/>
            <a:ext cx="2814107" cy="430887"/>
          </a:xfrm>
          <a:prstGeom prst="rect">
            <a:avLst/>
          </a:prstGeom>
        </p:spPr>
        <p:txBody>
          <a:bodyPr wrap="square" lIns="0" tIns="0" rIns="0" bIns="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t>Provide insights to drive </a:t>
            </a:r>
            <a:b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b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t>better business decisions</a:t>
            </a:r>
          </a:p>
        </p:txBody>
      </p:sp>
      <p:grpSp>
        <p:nvGrpSpPr>
          <p:cNvPr id="45" name="Group 44"/>
          <p:cNvGrpSpPr/>
          <p:nvPr/>
        </p:nvGrpSpPr>
        <p:grpSpPr>
          <a:xfrm>
            <a:off x="729642" y="5473280"/>
            <a:ext cx="1969267" cy="605186"/>
            <a:chOff x="729642" y="5473280"/>
            <a:chExt cx="1969267" cy="605186"/>
          </a:xfrm>
        </p:grpSpPr>
        <p:sp>
          <p:nvSpPr>
            <p:cNvPr id="18" name="Rectangle 17"/>
            <p:cNvSpPr/>
            <p:nvPr/>
          </p:nvSpPr>
          <p:spPr>
            <a:xfrm>
              <a:off x="1273519" y="5628886"/>
              <a:ext cx="1425390" cy="374846"/>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Intelligence</a:t>
              </a:r>
            </a:p>
          </p:txBody>
        </p:sp>
        <p:grpSp>
          <p:nvGrpSpPr>
            <p:cNvPr id="19" name="Group 14"/>
            <p:cNvGrpSpPr>
              <a:grpSpLocks noChangeAspect="1"/>
            </p:cNvGrpSpPr>
            <p:nvPr/>
          </p:nvGrpSpPr>
          <p:grpSpPr bwMode="auto">
            <a:xfrm>
              <a:off x="729642" y="5473280"/>
              <a:ext cx="359411" cy="605186"/>
              <a:chOff x="4692" y="1482"/>
              <a:chExt cx="454" cy="760"/>
            </a:xfrm>
            <a:solidFill>
              <a:schemeClr val="tx1"/>
            </a:solidFill>
          </p:grpSpPr>
          <p:sp>
            <p:nvSpPr>
              <p:cNvPr id="20" name="Rectangle 15"/>
              <p:cNvSpPr>
                <a:spLocks noChangeArrowheads="1"/>
              </p:cNvSpPr>
              <p:nvPr/>
            </p:nvSpPr>
            <p:spPr bwMode="auto">
              <a:xfrm>
                <a:off x="4904" y="1612"/>
                <a:ext cx="35" cy="1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1" name="Rectangle 16"/>
              <p:cNvSpPr>
                <a:spLocks noChangeArrowheads="1"/>
              </p:cNvSpPr>
              <p:nvPr/>
            </p:nvSpPr>
            <p:spPr bwMode="auto">
              <a:xfrm>
                <a:off x="4904" y="1847"/>
                <a:ext cx="30"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2" name="Rectangle 17"/>
              <p:cNvSpPr>
                <a:spLocks noChangeArrowheads="1"/>
              </p:cNvSpPr>
              <p:nvPr/>
            </p:nvSpPr>
            <p:spPr bwMode="auto">
              <a:xfrm>
                <a:off x="4813" y="2042"/>
                <a:ext cx="212"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3" name="Rectangle 18"/>
              <p:cNvSpPr>
                <a:spLocks noChangeArrowheads="1"/>
              </p:cNvSpPr>
              <p:nvPr/>
            </p:nvSpPr>
            <p:spPr bwMode="auto">
              <a:xfrm>
                <a:off x="4813" y="2122"/>
                <a:ext cx="212"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4" name="Rectangle 19"/>
              <p:cNvSpPr>
                <a:spLocks noChangeArrowheads="1"/>
              </p:cNvSpPr>
              <p:nvPr/>
            </p:nvSpPr>
            <p:spPr bwMode="auto">
              <a:xfrm>
                <a:off x="4838" y="2202"/>
                <a:ext cx="162"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5" name="Freeform 20"/>
              <p:cNvSpPr>
                <a:spLocks noEditPoints="1"/>
              </p:cNvSpPr>
              <p:nvPr/>
            </p:nvSpPr>
            <p:spPr bwMode="auto">
              <a:xfrm>
                <a:off x="4692" y="1482"/>
                <a:ext cx="454" cy="520"/>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sp>
        <p:nvSpPr>
          <p:cNvPr id="27" name="Rectangle 26"/>
          <p:cNvSpPr/>
          <p:nvPr/>
        </p:nvSpPr>
        <p:spPr>
          <a:xfrm>
            <a:off x="3041000" y="2305905"/>
            <a:ext cx="2445807" cy="430887"/>
          </a:xfrm>
          <a:prstGeom prst="rect">
            <a:avLst/>
          </a:prstGeom>
        </p:spPr>
        <p:txBody>
          <a:bodyPr wrap="square" lIns="0" tIns="0" rIns="0" bIns="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t>Protect your organization, </a:t>
            </a:r>
            <a:b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b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cs typeface="Segoe UI Semilight" panose="020B0402040204020203" pitchFamily="34" charset="0"/>
              </a:rPr>
              <a:t>data and people</a:t>
            </a:r>
          </a:p>
        </p:txBody>
      </p:sp>
      <p:grpSp>
        <p:nvGrpSpPr>
          <p:cNvPr id="42" name="Group 41"/>
          <p:cNvGrpSpPr/>
          <p:nvPr/>
        </p:nvGrpSpPr>
        <p:grpSpPr>
          <a:xfrm>
            <a:off x="704671" y="2305905"/>
            <a:ext cx="1293726" cy="489599"/>
            <a:chOff x="704671" y="2305905"/>
            <a:chExt cx="1293726" cy="489599"/>
          </a:xfrm>
        </p:grpSpPr>
        <p:sp>
          <p:nvSpPr>
            <p:cNvPr id="28" name="Rectangle 27"/>
            <p:cNvSpPr/>
            <p:nvPr/>
          </p:nvSpPr>
          <p:spPr>
            <a:xfrm>
              <a:off x="1273519" y="2305905"/>
              <a:ext cx="724878" cy="374846"/>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Trust</a:t>
              </a:r>
            </a:p>
          </p:txBody>
        </p:sp>
        <p:sp>
          <p:nvSpPr>
            <p:cNvPr id="29" name="Freeform 24"/>
            <p:cNvSpPr>
              <a:spLocks/>
            </p:cNvSpPr>
            <p:nvPr/>
          </p:nvSpPr>
          <p:spPr bwMode="auto">
            <a:xfrm>
              <a:off x="704671" y="2356705"/>
              <a:ext cx="409352" cy="438799"/>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96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32" name="microsoft"/>
          <p:cNvSpPr/>
          <p:nvPr/>
        </p:nvSpPr>
        <p:spPr>
          <a:xfrm>
            <a:off x="287291" y="698997"/>
            <a:ext cx="7119984" cy="1086451"/>
          </a:xfrm>
          <a:prstGeom prst="rect">
            <a:avLst/>
          </a:prstGeom>
        </p:spPr>
        <p:txBody>
          <a:bodyPr wrap="square" anchor="ctr">
            <a:spAutoFit/>
          </a:bodyPr>
          <a:lstStyle/>
          <a:p>
            <a:pPr marL="0" marR="0" lvl="0" indent="0" defTabSz="932472" eaLnBrk="1" fontAlgn="base" latinLnBrk="0" hangingPunct="1">
              <a:lnSpc>
                <a:spcPct val="95000"/>
              </a:lnSpc>
              <a:spcBef>
                <a:spcPct val="0"/>
              </a:spcBef>
              <a:spcAft>
                <a:spcPts val="1200"/>
              </a:spcAft>
              <a:buClrTx/>
              <a:buSzTx/>
              <a:buFontTx/>
              <a:buNone/>
              <a:tabLst/>
              <a:defRPr/>
            </a:pPr>
            <a:r>
              <a:rPr kumimoji="0" lang="en-US" sz="3400" b="0" i="0" u="none" strike="noStrike" kern="0" cap="none" spc="0" normalizeH="0" baseline="0" noProof="0" dirty="0">
                <a:ln w="3175">
                  <a:noFill/>
                </a:ln>
                <a:gradFill>
                  <a:gsLst>
                    <a:gs pos="24479">
                      <a:schemeClr val="tx1"/>
                    </a:gs>
                    <a:gs pos="94000">
                      <a:schemeClr val="tx1"/>
                    </a:gs>
                  </a:gsLst>
                  <a:lin ang="5400000" scaled="1"/>
                </a:gradFill>
                <a:effectLst/>
                <a:uLnTx/>
                <a:uFillTx/>
                <a:latin typeface="Segoe UI Light"/>
                <a:ea typeface="Segoe UI" pitchFamily="34" charset="0"/>
                <a:cs typeface="Segoe UI" pitchFamily="34" charset="0"/>
              </a:rPr>
              <a:t>Empower your employees by creating a secure productive enterprise</a:t>
            </a:r>
          </a:p>
        </p:txBody>
      </p:sp>
      <p:pic>
        <p:nvPicPr>
          <p:cNvPr id="36" name="Picture 3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7407275" y="0"/>
            <a:ext cx="5029200" cy="6994525"/>
          </a:xfrm>
          <a:prstGeom prst="rect">
            <a:avLst/>
          </a:prstGeom>
        </p:spPr>
      </p:pic>
    </p:spTree>
    <p:extLst>
      <p:ext uri="{BB962C8B-B14F-4D97-AF65-F5344CB8AC3E}">
        <p14:creationId xmlns:p14="http://schemas.microsoft.com/office/powerpoint/2010/main" val="1054034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1+#ppt_w/2"/>
                                          </p:val>
                                        </p:tav>
                                        <p:tav tm="100000">
                                          <p:val>
                                            <p:strVal val="#ppt_x"/>
                                          </p:val>
                                        </p:tav>
                                      </p:tavLst>
                                    </p:anim>
                                    <p:anim calcmode="lin" valueType="num">
                                      <p:cBhvr additive="base">
                                        <p:cTn id="8" dur="750" fill="hold"/>
                                        <p:tgtEl>
                                          <p:spTgt spid="3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250"/>
                                        <p:tgtEl>
                                          <p:spTgt spid="32"/>
                                        </p:tgtEl>
                                      </p:cBhvr>
                                    </p:animEffect>
                                  </p:childTnLst>
                                </p:cTn>
                              </p:par>
                              <p:par>
                                <p:cTn id="12" presetID="42" presetClass="path" presetSubtype="0" decel="100000" fill="hold" grpId="1" nodeType="withEffect">
                                  <p:stCondLst>
                                    <p:cond delay="300"/>
                                  </p:stCondLst>
                                  <p:childTnLst>
                                    <p:animMotion origin="layout" path="M 1.86622E-6 2.23332E-6 L 1.86622E-6 0.25011 " pathEditMode="relative" rAng="0" ptsTypes="AA">
                                      <p:cBhvr>
                                        <p:cTn id="13" dur="750" spd="-100000" fill="hold"/>
                                        <p:tgtEl>
                                          <p:spTgt spid="32"/>
                                        </p:tgtEl>
                                        <p:attrNameLst>
                                          <p:attrName>ppt_x</p:attrName>
                                          <p:attrName>ppt_y</p:attrName>
                                        </p:attrNameLst>
                                      </p:cBhvr>
                                      <p:rCtr x="0" y="12506"/>
                                    </p:animMotion>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par>
                                <p:cTn id="20" presetID="35" presetClass="path" presetSubtype="0" decel="100000" fill="hold" grpId="1" nodeType="withEffect">
                                  <p:stCondLst>
                                    <p:cond delay="0"/>
                                  </p:stCondLst>
                                  <p:childTnLst>
                                    <p:animMotion origin="layout" path="M 4.03115E-6 4.15343E-6 L -0.19199 4.15343E-6 " pathEditMode="relative" rAng="0" ptsTypes="AA">
                                      <p:cBhvr>
                                        <p:cTn id="21" dur="1750" spd="-100000" fill="hold"/>
                                        <p:tgtEl>
                                          <p:spTgt spid="27"/>
                                        </p:tgtEl>
                                        <p:attrNameLst>
                                          <p:attrName>ppt_x</p:attrName>
                                          <p:attrName>ppt_y</p:attrName>
                                        </p:attrNameLst>
                                      </p:cBhvr>
                                      <p:rCtr x="-9599" y="0"/>
                                    </p:animMotion>
                                  </p:childTnLst>
                                </p:cTn>
                              </p:par>
                              <p:par>
                                <p:cTn id="22" presetID="10" presetClass="entr" presetSubtype="0" fill="hold" nodeType="withEffect">
                                  <p:stCondLst>
                                    <p:cond delay="75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35" presetClass="path" presetSubtype="0" decel="100000" fill="hold" grpId="1" nodeType="withEffect">
                                  <p:stCondLst>
                                    <p:cond delay="0"/>
                                  </p:stCondLst>
                                  <p:childTnLst>
                                    <p:animMotion origin="layout" path="M 2.84146E-6 -1.48434E-6 L -0.19199 -1.48434E-6 " pathEditMode="relative" rAng="0" ptsTypes="AA">
                                      <p:cBhvr>
                                        <p:cTn id="29" dur="1750" spd="-100000" fill="hold"/>
                                        <p:tgtEl>
                                          <p:spTgt spid="5"/>
                                        </p:tgtEl>
                                        <p:attrNameLst>
                                          <p:attrName>ppt_x</p:attrName>
                                          <p:attrName>ppt_y</p:attrName>
                                        </p:attrNameLst>
                                      </p:cBhvr>
                                      <p:rCtr x="-9599" y="0"/>
                                    </p:animMotion>
                                  </p:childTnLst>
                                </p:cTn>
                              </p:par>
                              <p:par>
                                <p:cTn id="30" presetID="10" presetClass="entr" presetSubtype="0" fill="hold" nodeType="withEffect">
                                  <p:stCondLst>
                                    <p:cond delay="75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50"/>
                                        <p:tgtEl>
                                          <p:spTgt spid="9"/>
                                        </p:tgtEl>
                                      </p:cBhvr>
                                    </p:animEffect>
                                  </p:childTnLst>
                                </p:cTn>
                              </p:par>
                              <p:par>
                                <p:cTn id="36" presetID="35" presetClass="path" presetSubtype="0" decel="100000" fill="hold" grpId="1" nodeType="withEffect">
                                  <p:stCondLst>
                                    <p:cond delay="0"/>
                                  </p:stCondLst>
                                  <p:childTnLst>
                                    <p:animMotion origin="layout" path="M 2.84146E-6 2.87789E-6 L -0.19199 2.87789E-6 " pathEditMode="relative" rAng="0" ptsTypes="AA">
                                      <p:cBhvr>
                                        <p:cTn id="37" dur="1750" spd="-100000" fill="hold"/>
                                        <p:tgtEl>
                                          <p:spTgt spid="9"/>
                                        </p:tgtEl>
                                        <p:attrNameLst>
                                          <p:attrName>ppt_x</p:attrName>
                                          <p:attrName>ppt_y</p:attrName>
                                        </p:attrNameLst>
                                      </p:cBhvr>
                                      <p:rCtr x="-9599" y="0"/>
                                    </p:animMotion>
                                  </p:childTnLst>
                                </p:cTn>
                              </p:par>
                              <p:par>
                                <p:cTn id="38" presetID="10" presetClass="entr" presetSubtype="0" fill="hold" nodeType="withEffect">
                                  <p:stCondLst>
                                    <p:cond delay="75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childTnLst>
                                </p:cTn>
                              </p:par>
                              <p:par>
                                <p:cTn id="44" presetID="35" presetClass="path" presetSubtype="0" decel="100000" fill="hold" grpId="1" nodeType="withEffect">
                                  <p:stCondLst>
                                    <p:cond delay="0"/>
                                  </p:stCondLst>
                                  <p:childTnLst>
                                    <p:animMotion origin="layout" path="M 1.65177E-6 2.05629E-6 L -0.19199 2.05629E-6 " pathEditMode="relative" rAng="0" ptsTypes="AA">
                                      <p:cBhvr>
                                        <p:cTn id="45" dur="1750" spd="-100000" fill="hold"/>
                                        <p:tgtEl>
                                          <p:spTgt spid="16"/>
                                        </p:tgtEl>
                                        <p:attrNameLst>
                                          <p:attrName>ppt_x</p:attrName>
                                          <p:attrName>ppt_y</p:attrName>
                                        </p:attrNameLst>
                                      </p:cBhvr>
                                      <p:rCtr x="-95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9" grpId="1"/>
      <p:bldP spid="16" grpId="0"/>
      <p:bldP spid="16" grpId="1"/>
      <p:bldP spid="27" grpId="0"/>
      <p:bldP spid="27" grpId="1"/>
      <p:bldP spid="32" grpId="0"/>
      <p:bldP spid="3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7407275" y="0"/>
            <a:ext cx="5029200" cy="6994525"/>
          </a:xfrm>
          <a:prstGeom prst="rect">
            <a:avLst/>
          </a:prstGeom>
        </p:spPr>
      </p:pic>
      <p:sp>
        <p:nvSpPr>
          <p:cNvPr id="32" name="microsoft"/>
          <p:cNvSpPr/>
          <p:nvPr/>
        </p:nvSpPr>
        <p:spPr>
          <a:xfrm>
            <a:off x="287291" y="874431"/>
            <a:ext cx="7490364" cy="735586"/>
          </a:xfrm>
          <a:prstGeom prst="rect">
            <a:avLst/>
          </a:prstGeom>
        </p:spPr>
        <p:txBody>
          <a:bodyPr wrap="square" anchor="ctr">
            <a:spAutoFit/>
          </a:bodyPr>
          <a:lstStyle/>
          <a:p>
            <a:pPr marL="0" marR="0" lvl="0" indent="0" defTabSz="932472" eaLnBrk="1" fontAlgn="base" latinLnBrk="0" hangingPunct="1">
              <a:lnSpc>
                <a:spcPct val="95000"/>
              </a:lnSpc>
              <a:spcBef>
                <a:spcPct val="0"/>
              </a:spcBef>
              <a:spcAft>
                <a:spcPts val="1200"/>
              </a:spcAft>
              <a:buClrTx/>
              <a:buSzTx/>
              <a:buFontTx/>
              <a:buNone/>
              <a:tabLst/>
              <a:defRPr/>
            </a:pPr>
            <a:r>
              <a:rPr kumimoji="0" lang="en-US" sz="4400" b="0" i="0" u="none" strike="noStrike" kern="0" cap="none" spc="-50" normalizeH="0" baseline="0" noProof="0" dirty="0">
                <a:ln w="3175">
                  <a:noFill/>
                </a:ln>
                <a:gradFill>
                  <a:gsLst>
                    <a:gs pos="24479">
                      <a:schemeClr val="tx1"/>
                    </a:gs>
                    <a:gs pos="94000">
                      <a:schemeClr val="tx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Secure Productive Enterprise</a:t>
            </a:r>
          </a:p>
        </p:txBody>
      </p:sp>
      <p:sp>
        <p:nvSpPr>
          <p:cNvPr id="30" name="TextBox 29"/>
          <p:cNvSpPr txBox="1"/>
          <p:nvPr/>
        </p:nvSpPr>
        <p:spPr>
          <a:xfrm>
            <a:off x="287291" y="2737480"/>
            <a:ext cx="4479752" cy="1938992"/>
          </a:xfrm>
          <a:prstGeom prst="rect">
            <a:avLst/>
          </a:prstGeom>
          <a:noFill/>
        </p:spPr>
        <p:txBody>
          <a:bodyPr wrap="none" lIns="91440" tIns="0" rIns="0" bIns="0" rtlCol="0">
            <a:spAutoFit/>
          </a:bodyPr>
          <a:lstStyle/>
          <a:p>
            <a:pPr marL="0" marR="0" lvl="0" indent="0" defTabSz="932597" eaLnBrk="1" fontAlgn="auto" latinLnBrk="0" hangingPunct="1">
              <a:lnSpc>
                <a:spcPct val="15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mj-lt"/>
              </a:rPr>
              <a:t>Office 365</a:t>
            </a:r>
          </a:p>
          <a:p>
            <a:pPr marL="0" marR="0" lvl="0" indent="0" defTabSz="932597" eaLnBrk="1" fontAlgn="auto" latinLnBrk="0" hangingPunct="1">
              <a:lnSpc>
                <a:spcPct val="15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mj-lt"/>
              </a:rPr>
              <a:t>Enterprise Mobility + Security</a:t>
            </a:r>
          </a:p>
          <a:p>
            <a:pPr marL="0" marR="0" lvl="0" indent="0" defTabSz="932597" eaLnBrk="1" fontAlgn="auto" latinLnBrk="0" hangingPunct="1">
              <a:lnSpc>
                <a:spcPct val="15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mj-lt"/>
              </a:rPr>
              <a:t>Windows 10 Enterprise</a:t>
            </a:r>
          </a:p>
        </p:txBody>
      </p:sp>
      <p:sp>
        <p:nvSpPr>
          <p:cNvPr id="33" name="Title 2"/>
          <p:cNvSpPr txBox="1">
            <a:spLocks/>
          </p:cNvSpPr>
          <p:nvPr/>
        </p:nvSpPr>
        <p:spPr>
          <a:xfrm>
            <a:off x="287291" y="1804071"/>
            <a:ext cx="6926135" cy="739355"/>
          </a:xfrm>
          <a:prstGeom prst="rect">
            <a:avLst/>
          </a:prstGeom>
        </p:spPr>
        <p:txBody>
          <a:bodyPr lIns="91440" rIns="0"/>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1200"/>
              </a:spcAft>
              <a:buClrTx/>
              <a:buSzTx/>
              <a:buFontTx/>
              <a:buNone/>
              <a:tabLst/>
              <a:defRPr/>
            </a:pPr>
            <a:r>
              <a:rPr kumimoji="0" lang="en-US" sz="2000" b="0" i="0" u="none" strike="noStrike" kern="1200" cap="none" spc="0" normalizeH="0" baseline="0" noProof="0" dirty="0">
                <a:ln w="3175">
                  <a:noFill/>
                </a:ln>
                <a:solidFill>
                  <a:schemeClr val="tx1"/>
                </a:solidFill>
                <a:effectLst/>
                <a:uLnTx/>
                <a:uFillTx/>
                <a:latin typeface="Segoe UI" panose="020B0502040204020203" pitchFamily="34" charset="0"/>
                <a:ea typeface="+mn-ea"/>
                <a:cs typeface="Segoe UI" pitchFamily="34" charset="0"/>
              </a:rPr>
              <a:t>Delivered through best in class cloud services </a:t>
            </a:r>
          </a:p>
        </p:txBody>
      </p:sp>
      <p:pic>
        <p:nvPicPr>
          <p:cNvPr id="34" name="Picture 33"/>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407275" y="0"/>
            <a:ext cx="5028882" cy="6994525"/>
          </a:xfrm>
          <a:prstGeom prst="rect">
            <a:avLst/>
          </a:prstGeom>
        </p:spPr>
      </p:pic>
      <p:pic>
        <p:nvPicPr>
          <p:cNvPr id="36" name="Picture 3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17488" y="5915185"/>
            <a:ext cx="2237256" cy="822960"/>
          </a:xfrm>
          <a:prstGeom prst="rect">
            <a:avLst/>
          </a:prstGeom>
        </p:spPr>
      </p:pic>
    </p:spTree>
    <p:extLst>
      <p:ext uri="{BB962C8B-B14F-4D97-AF65-F5344CB8AC3E}">
        <p14:creationId xmlns:p14="http://schemas.microsoft.com/office/powerpoint/2010/main" val="2160275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par>
                                <p:cTn id="8" presetID="42" presetClass="path" presetSubtype="0" decel="100000" fill="hold" grpId="1" nodeType="withEffect">
                                  <p:stCondLst>
                                    <p:cond delay="300"/>
                                  </p:stCondLst>
                                  <p:childTnLst>
                                    <p:animMotion origin="layout" path="M 1.86622E-6 2.23332E-6 L 1.86622E-6 0.25011 " pathEditMode="relative" rAng="0" ptsTypes="AA">
                                      <p:cBhvr>
                                        <p:cTn id="9" dur="750" spd="-100000" fill="hold"/>
                                        <p:tgtEl>
                                          <p:spTgt spid="32"/>
                                        </p:tgtEl>
                                        <p:attrNameLst>
                                          <p:attrName>ppt_x</p:attrName>
                                          <p:attrName>ppt_y</p:attrName>
                                        </p:attrNameLst>
                                      </p:cBhvr>
                                      <p:rCtr x="0" y="12506"/>
                                    </p:animMotion>
                                  </p:childTnLst>
                                </p:cTn>
                              </p:par>
                              <p:par>
                                <p:cTn id="10" presetID="10" presetClass="entr" presetSubtype="0" fill="hold" grpId="0" nodeType="withEffect">
                                  <p:stCondLst>
                                    <p:cond delay="8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400"/>
                                        <p:tgtEl>
                                          <p:spTgt spid="33"/>
                                        </p:tgtEl>
                                      </p:cBhvr>
                                    </p:animEffect>
                                  </p:childTnLst>
                                </p:cTn>
                              </p:par>
                              <p:par>
                                <p:cTn id="13" presetID="35" presetClass="path" presetSubtype="0" decel="100000" fill="hold" grpId="1" nodeType="withEffect">
                                  <p:stCondLst>
                                    <p:cond delay="300"/>
                                  </p:stCondLst>
                                  <p:childTnLst>
                                    <p:animMotion origin="layout" path="M -3.62522E-7 3.42714E-6 L -0.29908 3.42714E-6 " pathEditMode="relative" rAng="0" ptsTypes="AA">
                                      <p:cBhvr>
                                        <p:cTn id="14" dur="1000" spd="-100000" fill="hold"/>
                                        <p:tgtEl>
                                          <p:spTgt spid="33"/>
                                        </p:tgtEl>
                                        <p:attrNameLst>
                                          <p:attrName>ppt_x</p:attrName>
                                          <p:attrName>ppt_y</p:attrName>
                                        </p:attrNameLst>
                                      </p:cBhvr>
                                      <p:rCtr x="-14960" y="0"/>
                                    </p:animMotion>
                                  </p:childTnLst>
                                </p:cTn>
                              </p:par>
                              <p:par>
                                <p:cTn id="15" presetID="10" presetClass="entr" presetSubtype="0" fill="hold" grpId="0" nodeType="withEffect">
                                  <p:stCondLst>
                                    <p:cond delay="8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400"/>
                                        <p:tgtEl>
                                          <p:spTgt spid="30"/>
                                        </p:tgtEl>
                                      </p:cBhvr>
                                    </p:animEffect>
                                  </p:childTnLst>
                                </p:cTn>
                              </p:par>
                              <p:par>
                                <p:cTn id="18" presetID="35" presetClass="path" presetSubtype="0" decel="100000" fill="hold" grpId="1" nodeType="withEffect">
                                  <p:stCondLst>
                                    <p:cond delay="300"/>
                                  </p:stCondLst>
                                  <p:childTnLst>
                                    <p:animMotion origin="layout" path="M -3.62522E-7 3.42714E-6 L -0.29908 3.42714E-6 " pathEditMode="relative" rAng="0" ptsTypes="AA">
                                      <p:cBhvr>
                                        <p:cTn id="19" dur="1250" spd="-100000" fill="hold"/>
                                        <p:tgtEl>
                                          <p:spTgt spid="30"/>
                                        </p:tgtEl>
                                        <p:attrNameLst>
                                          <p:attrName>ppt_x</p:attrName>
                                          <p:attrName>ppt_y</p:attrName>
                                        </p:attrNameLst>
                                      </p:cBhvr>
                                      <p:rCtr x="-14960" y="0"/>
                                    </p:animMotion>
                                  </p:childTnLst>
                                </p:cTn>
                              </p:par>
                              <p:par>
                                <p:cTn id="20" presetID="10" presetClass="entr" presetSubtype="0" fill="hold" nodeType="withEffect">
                                  <p:stCondLst>
                                    <p:cond delay="10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400"/>
                                        <p:tgtEl>
                                          <p:spTgt spid="36"/>
                                        </p:tgtEl>
                                      </p:cBhvr>
                                    </p:animEffect>
                                  </p:childTnLst>
                                </p:cTn>
                              </p:par>
                              <p:par>
                                <p:cTn id="23" presetID="35" presetClass="path" presetSubtype="0" decel="100000" fill="hold" nodeType="withEffect">
                                  <p:stCondLst>
                                    <p:cond delay="400"/>
                                  </p:stCondLst>
                                  <p:childTnLst>
                                    <p:animMotion origin="layout" path="M -3.62522E-7 3.42714E-6 L -0.29908 3.42714E-6 " pathEditMode="relative" rAng="0" ptsTypes="AA">
                                      <p:cBhvr>
                                        <p:cTn id="24" dur="1250" spd="-100000" fill="hold"/>
                                        <p:tgtEl>
                                          <p:spTgt spid="36"/>
                                        </p:tgtEl>
                                        <p:attrNameLst>
                                          <p:attrName>ppt_x</p:attrName>
                                          <p:attrName>ppt_y</p:attrName>
                                        </p:attrNameLst>
                                      </p:cBhvr>
                                      <p:rCtr x="-149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0" grpId="0"/>
      <p:bldP spid="30" grpId="1"/>
      <p:bldP spid="33" grpId="0"/>
      <p:bldP spid="3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5" name="Rectangle 4"/>
          <p:cNvSpPr/>
          <p:nvPr/>
        </p:nvSpPr>
        <p:spPr bwMode="auto">
          <a:xfrm>
            <a:off x="0" y="1439862"/>
            <a:ext cx="5913437" cy="29718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14350" marR="0" lvl="0" indent="0" defTabSz="932472" eaLnBrk="1" fontAlgn="base" latinLnBrk="0" hangingPunct="1">
              <a:lnSpc>
                <a:spcPct val="90000"/>
              </a:lnSpc>
              <a:spcBef>
                <a:spcPct val="0"/>
              </a:spcBef>
              <a:spcAft>
                <a:spcPts val="1000"/>
              </a:spcAft>
              <a:buClrTx/>
              <a:buSzTx/>
              <a:buFontTx/>
              <a:buNone/>
              <a:tabLst/>
              <a:defRPr/>
            </a:pPr>
            <a:r>
              <a:rPr kumimoji="0" lang="en-US" sz="1800" b="1" i="0" u="none" strike="noStrike" kern="0" cap="none" spc="0" normalizeH="0" baseline="0" noProof="0" dirty="0">
                <a:ln>
                  <a:noFill/>
                </a:ln>
                <a:gradFill>
                  <a:gsLst>
                    <a:gs pos="15929">
                      <a:schemeClr val="tx1"/>
                    </a:gs>
                    <a:gs pos="43000">
                      <a:schemeClr val="tx1"/>
                    </a:gs>
                  </a:gsLst>
                  <a:lin ang="5400000" scaled="1"/>
                </a:gradFill>
                <a:effectLst/>
                <a:uLnTx/>
                <a:uFillTx/>
              </a:rPr>
              <a:t>INTRODUCING:</a:t>
            </a:r>
            <a:endParaRPr kumimoji="0" lang="en-US" sz="3200" b="0" i="0" u="none" strike="noStrike" kern="0" cap="none" spc="0" normalizeH="0" baseline="0" noProof="0" dirty="0">
              <a:ln>
                <a:noFill/>
              </a:ln>
              <a:gradFill>
                <a:gsLst>
                  <a:gs pos="15929">
                    <a:schemeClr val="tx1"/>
                  </a:gs>
                  <a:gs pos="43000">
                    <a:schemeClr val="tx1"/>
                  </a:gs>
                </a:gsLst>
                <a:lin ang="5400000" scaled="1"/>
              </a:gradFill>
              <a:effectLst/>
              <a:uLnTx/>
              <a:uFillTx/>
              <a:latin typeface="+mj-lt"/>
            </a:endParaRPr>
          </a:p>
          <a:p>
            <a:pPr marL="514350" marR="0" lvl="0" indent="0" defTabSz="932472" eaLnBrk="1" fontAlgn="base" latinLnBrk="0" hangingPunct="1">
              <a:lnSpc>
                <a:spcPct val="90000"/>
              </a:lnSpc>
              <a:spcBef>
                <a:spcPct val="0"/>
              </a:spcBef>
              <a:spcAft>
                <a:spcPts val="1000"/>
              </a:spcAft>
              <a:buClrTx/>
              <a:buSzTx/>
              <a:buFontTx/>
              <a:buNone/>
              <a:tabLst/>
              <a:defRPr/>
            </a:pPr>
            <a:r>
              <a:rPr kumimoji="0" lang="en-US" sz="3200" b="0" i="0" u="none" strike="noStrike" kern="0" cap="none" spc="0" normalizeH="0" baseline="0" noProof="0" dirty="0">
                <a:ln>
                  <a:noFill/>
                </a:ln>
                <a:gradFill>
                  <a:gsLst>
                    <a:gs pos="15929">
                      <a:schemeClr val="tx1"/>
                    </a:gs>
                    <a:gs pos="43000">
                      <a:schemeClr val="tx1"/>
                    </a:gs>
                  </a:gsLst>
                  <a:lin ang="5400000" scaled="1"/>
                </a:gradFill>
                <a:effectLst/>
                <a:uLnTx/>
                <a:uFillTx/>
                <a:latin typeface="+mj-lt"/>
              </a:rPr>
              <a:t>WINDOWS 10 </a:t>
            </a:r>
            <a:br>
              <a:rPr kumimoji="0" lang="en-US" sz="3200" b="0" i="0" u="none" strike="noStrike" kern="0" cap="none" spc="0" normalizeH="0" baseline="0" noProof="0" dirty="0">
                <a:ln>
                  <a:noFill/>
                </a:ln>
                <a:gradFill>
                  <a:gsLst>
                    <a:gs pos="15929">
                      <a:schemeClr val="tx1"/>
                    </a:gs>
                    <a:gs pos="43000">
                      <a:schemeClr val="tx1"/>
                    </a:gs>
                  </a:gsLst>
                  <a:lin ang="5400000" scaled="1"/>
                </a:gradFill>
                <a:effectLst/>
                <a:uLnTx/>
                <a:uFillTx/>
                <a:latin typeface="+mj-lt"/>
              </a:rPr>
            </a:br>
            <a:r>
              <a:rPr kumimoji="0" lang="en-US" sz="3200" b="0" i="0" u="none" strike="noStrike" kern="0" cap="none" spc="0" normalizeH="0" baseline="0" noProof="0" dirty="0">
                <a:ln>
                  <a:noFill/>
                </a:ln>
                <a:gradFill>
                  <a:gsLst>
                    <a:gs pos="15929">
                      <a:schemeClr val="tx1"/>
                    </a:gs>
                    <a:gs pos="43000">
                      <a:schemeClr val="tx1"/>
                    </a:gs>
                  </a:gsLst>
                  <a:lin ang="5400000" scaled="1"/>
                </a:gradFill>
                <a:effectLst/>
                <a:uLnTx/>
                <a:uFillTx/>
                <a:latin typeface="+mj-lt"/>
              </a:rPr>
              <a:t>ENTERPRISE E3 FOR CSP</a:t>
            </a:r>
            <a:endParaRPr kumimoji="0" lang="en-US" sz="3200" b="0" i="0" u="none" strike="noStrike" kern="0" cap="none" spc="0" normalizeH="0" baseline="0" noProof="0" dirty="0">
              <a:ln>
                <a:noFill/>
              </a:ln>
              <a:gradFill>
                <a:gsLst>
                  <a:gs pos="15929">
                    <a:schemeClr val="tx1"/>
                  </a:gs>
                  <a:gs pos="43000">
                    <a:schemeClr val="tx1"/>
                  </a:gs>
                </a:gsLst>
                <a:lin ang="5400000" scaled="1"/>
              </a:gradFill>
              <a:effectLst/>
              <a:uLnTx/>
              <a:uFillTx/>
              <a:latin typeface="+mj-lt"/>
              <a:ea typeface="Segoe UI" pitchFamily="34" charset="0"/>
              <a:cs typeface="Segoe UI" pitchFamily="34" charset="0"/>
            </a:endParaRPr>
          </a:p>
        </p:txBody>
      </p:sp>
      <p:cxnSp>
        <p:nvCxnSpPr>
          <p:cNvPr id="7" name="Straight Connector 6"/>
          <p:cNvCxnSpPr/>
          <p:nvPr/>
        </p:nvCxnSpPr>
        <p:spPr>
          <a:xfrm>
            <a:off x="-1" y="1439862"/>
            <a:ext cx="591343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13437" y="1431131"/>
            <a:ext cx="0" cy="299085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 y="4411662"/>
            <a:ext cx="591343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177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3237295520"/>
              </p:ext>
            </p:extLst>
          </p:nvPr>
        </p:nvGraphicFramePr>
        <p:xfrm>
          <a:off x="274639" y="1592262"/>
          <a:ext cx="11734799" cy="4177750"/>
        </p:xfrm>
        <a:graphic>
          <a:graphicData uri="http://schemas.openxmlformats.org/drawingml/2006/table">
            <a:tbl>
              <a:tblPr firstRow="1" bandRow="1">
                <a:tableStyleId>{5C22544A-7EE6-4342-B048-85BDC9FD1C3A}</a:tableStyleId>
              </a:tblPr>
              <a:tblGrid>
                <a:gridCol w="1506026">
                  <a:extLst>
                    <a:ext uri="{9D8B030D-6E8A-4147-A177-3AD203B41FA5}">
                      <a16:colId xmlns:a16="http://schemas.microsoft.com/office/drawing/2014/main" val="1860728608"/>
                    </a:ext>
                  </a:extLst>
                </a:gridCol>
                <a:gridCol w="2533110">
                  <a:extLst>
                    <a:ext uri="{9D8B030D-6E8A-4147-A177-3AD203B41FA5}">
                      <a16:colId xmlns:a16="http://schemas.microsoft.com/office/drawing/2014/main" val="1673371541"/>
                    </a:ext>
                  </a:extLst>
                </a:gridCol>
                <a:gridCol w="2533110">
                  <a:extLst>
                    <a:ext uri="{9D8B030D-6E8A-4147-A177-3AD203B41FA5}">
                      <a16:colId xmlns:a16="http://schemas.microsoft.com/office/drawing/2014/main" val="4078571987"/>
                    </a:ext>
                  </a:extLst>
                </a:gridCol>
                <a:gridCol w="2533110">
                  <a:extLst>
                    <a:ext uri="{9D8B030D-6E8A-4147-A177-3AD203B41FA5}">
                      <a16:colId xmlns:a16="http://schemas.microsoft.com/office/drawing/2014/main" val="330406170"/>
                    </a:ext>
                  </a:extLst>
                </a:gridCol>
                <a:gridCol w="876481">
                  <a:extLst>
                    <a:ext uri="{9D8B030D-6E8A-4147-A177-3AD203B41FA5}">
                      <a16:colId xmlns:a16="http://schemas.microsoft.com/office/drawing/2014/main" val="3209105062"/>
                    </a:ext>
                  </a:extLst>
                </a:gridCol>
                <a:gridCol w="876481">
                  <a:extLst>
                    <a:ext uri="{9D8B030D-6E8A-4147-A177-3AD203B41FA5}">
                      <a16:colId xmlns:a16="http://schemas.microsoft.com/office/drawing/2014/main" val="3037881235"/>
                    </a:ext>
                  </a:extLst>
                </a:gridCol>
                <a:gridCol w="876481">
                  <a:extLst>
                    <a:ext uri="{9D8B030D-6E8A-4147-A177-3AD203B41FA5}">
                      <a16:colId xmlns:a16="http://schemas.microsoft.com/office/drawing/2014/main" val="1690013346"/>
                    </a:ext>
                  </a:extLst>
                </a:gridCol>
              </a:tblGrid>
              <a:tr h="609600">
                <a:tc rowSpan="2">
                  <a:txBody>
                    <a:bodyPr/>
                    <a:lstStyle/>
                    <a:p>
                      <a:pPr algn="ctr"/>
                      <a:r>
                        <a:rPr lang="en-US" sz="1600" dirty="0"/>
                        <a:t>Day</a:t>
                      </a:r>
                      <a:endParaRPr lang="en-US" sz="1600" b="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T w="28575" cap="flat" cmpd="sng" algn="ctr">
                      <a:solidFill>
                        <a:srgbClr val="0078D7"/>
                      </a:solidFill>
                      <a:prstDash val="solid"/>
                      <a:round/>
                      <a:headEnd type="none" w="med" len="med"/>
                      <a:tailEnd type="none" w="med" len="med"/>
                    </a:lnT>
                  </a:tcPr>
                </a:tc>
                <a:tc rowSpan="2">
                  <a:txBody>
                    <a:bodyPr/>
                    <a:lstStyle/>
                    <a:p>
                      <a:pPr algn="ctr"/>
                      <a:r>
                        <a:rPr lang="en-US" sz="1200" dirty="0"/>
                        <a:t>Day 1</a:t>
                      </a:r>
                    </a:p>
                    <a:p>
                      <a:pPr algn="ctr"/>
                      <a:r>
                        <a:rPr lang="en-US" sz="1200" dirty="0"/>
                        <a:t>Deployment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2</a:t>
                      </a:r>
                    </a:p>
                    <a:p>
                      <a:pPr algn="ctr"/>
                      <a:r>
                        <a:rPr lang="en-US" sz="1200" dirty="0"/>
                        <a:t>Management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3</a:t>
                      </a:r>
                    </a:p>
                    <a:p>
                      <a:pPr algn="ctr"/>
                      <a:r>
                        <a:rPr lang="en-US" sz="1200" dirty="0"/>
                        <a:t>Security</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gridSpan="3">
                  <a:txBody>
                    <a:bodyPr/>
                    <a:lstStyle/>
                    <a:p>
                      <a:pPr algn="ctr"/>
                      <a:r>
                        <a:rPr lang="en-US" sz="1200" dirty="0">
                          <a:solidFill>
                            <a:srgbClr val="0078D7"/>
                          </a:solidFill>
                        </a:rPr>
                        <a:t>Day 4</a:t>
                      </a:r>
                    </a:p>
                    <a:p>
                      <a:pPr algn="ctr"/>
                      <a:r>
                        <a:rPr lang="en-US" sz="1200" dirty="0">
                          <a:solidFill>
                            <a:srgbClr val="0078D7"/>
                          </a:solidFill>
                        </a:rPr>
                        <a:t>Windows for CSP</a:t>
                      </a:r>
                      <a:endParaRPr lang="en-US" sz="1200" b="0" dirty="0">
                        <a:solidFill>
                          <a:srgbClr val="0078D7"/>
                        </a:solidFill>
                        <a:latin typeface="Segoe UI Semibold" panose="020B0702040204020203" pitchFamily="34" charset="0"/>
                        <a:cs typeface="Segoe UI Semibold" panose="020B0702040204020203" pitchFamily="34" charset="0"/>
                      </a:endParaRPr>
                    </a:p>
                  </a:txBody>
                  <a:tcPr anchor="ctr">
                    <a:lnR w="28575" cap="flat" cmpd="sng" algn="ctr">
                      <a:solidFill>
                        <a:srgbClr val="0078D7"/>
                      </a:solidFill>
                      <a:prstDash val="solid"/>
                      <a:round/>
                      <a:headEnd type="none" w="med" len="med"/>
                      <a:tailEnd type="none" w="med" len="med"/>
                    </a:lnR>
                    <a:lnT w="28575" cap="flat" cmpd="sng" algn="ctr">
                      <a:solidFill>
                        <a:srgbClr val="0078D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CF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3093489"/>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kern="1200" dirty="0">
                          <a:solidFill>
                            <a:schemeClr val="bg1"/>
                          </a:solidFill>
                        </a:rPr>
                        <a:t>Deployment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Management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Security</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28575" cap="flat" cmpd="sng" algn="ctr">
                      <a:solidFill>
                        <a:srgbClr val="0078D7"/>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779937543"/>
                  </a:ext>
                </a:extLst>
              </a:tr>
              <a:tr h="637430">
                <a:tc rowSpan="5">
                  <a:txBody>
                    <a:bodyPr/>
                    <a:lstStyle/>
                    <a:p>
                      <a:pPr algn="ctr"/>
                      <a:r>
                        <a:rPr lang="en-US" sz="1600" dirty="0"/>
                        <a:t>Synopsis</a:t>
                      </a:r>
                      <a:endParaRPr lang="en-US" sz="160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B w="28575" cap="flat" cmpd="sng" algn="ctr">
                      <a:solidFill>
                        <a:srgbClr val="0078D7"/>
                      </a:solidFill>
                      <a:prstDash val="solid"/>
                      <a:round/>
                      <a:headEnd type="none" w="med" len="med"/>
                      <a:tailEnd type="none" w="med" len="med"/>
                    </a:lnB>
                  </a:tcPr>
                </a:tc>
                <a:tc>
                  <a:txBody>
                    <a:bodyPr/>
                    <a:lstStyle/>
                    <a:p>
                      <a:pPr algn="l"/>
                      <a:r>
                        <a:rPr lang="en-US" sz="1100" dirty="0"/>
                        <a:t>Module 1 – Introduction</a:t>
                      </a:r>
                      <a:endParaRPr lang="en-US" sz="1100" dirty="0">
                        <a:latin typeface="+mn-lt"/>
                        <a:cs typeface="Segoe UI Light" panose="020B0502040204020203" pitchFamily="34" charset="0"/>
                      </a:endParaRPr>
                    </a:p>
                  </a:txBody>
                  <a:tcPr anchor="ctr"/>
                </a:tc>
                <a:tc>
                  <a:txBody>
                    <a:bodyPr/>
                    <a:lstStyle/>
                    <a:p>
                      <a:pPr algn="l"/>
                      <a:r>
                        <a:rPr lang="en-US" sz="1100"/>
                        <a:t>Module 1 – Base System Setup</a:t>
                      </a:r>
                      <a:endParaRPr lang="en-US" sz="1100" dirty="0">
                        <a:latin typeface="+mn-lt"/>
                        <a:cs typeface="Segoe UI Light" panose="020B0502040204020203" pitchFamily="34" charset="0"/>
                      </a:endParaRPr>
                    </a:p>
                  </a:txBody>
                  <a:tcPr anchor="ctr"/>
                </a:tc>
                <a:tc>
                  <a:txBody>
                    <a:bodyPr/>
                    <a:lstStyle/>
                    <a:p>
                      <a:pPr algn="l"/>
                      <a:r>
                        <a:rPr lang="en-US" sz="1100" dirty="0"/>
                        <a:t>Module 1 – Analysis Of Common Threats</a:t>
                      </a:r>
                      <a:endParaRPr lang="en-US" sz="1100" dirty="0">
                        <a:latin typeface="+mn-lt"/>
                        <a:cs typeface="Segoe UI Light" panose="020B0502040204020203" pitchFamily="34" charset="0"/>
                      </a:endParaRPr>
                    </a:p>
                  </a:txBody>
                  <a:tcPr anchor="ctr"/>
                </a:tc>
                <a:tc gridSpan="3">
                  <a:txBody>
                    <a:bodyPr/>
                    <a:lstStyle/>
                    <a:p>
                      <a:pPr algn="l"/>
                      <a:r>
                        <a:rPr lang="en-US" sz="1100" dirty="0"/>
                        <a:t>Module 1 – Windows for SMB Partners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pPr algn="ctr"/>
                      <a:endParaRPr lang="en-US" sz="1000" dirty="0"/>
                    </a:p>
                  </a:txBody>
                  <a:tcPr/>
                </a:tc>
                <a:tc hMerge="1">
                  <a:txBody>
                    <a:bodyPr/>
                    <a:lstStyle/>
                    <a:p>
                      <a:pPr algn="ctr"/>
                      <a:endParaRPr lang="en-US" sz="1000" dirty="0"/>
                    </a:p>
                  </a:txBody>
                  <a:tcPr/>
                </a:tc>
                <a:extLst>
                  <a:ext uri="{0D108BD9-81ED-4DB2-BD59-A6C34878D82A}">
                    <a16:rowId xmlns:a16="http://schemas.microsoft.com/office/drawing/2014/main" val="2649304522"/>
                  </a:ext>
                </a:extLst>
              </a:tr>
              <a:tr h="637430">
                <a:tc vMerge="1">
                  <a:txBody>
                    <a:bodyPr/>
                    <a:lstStyle/>
                    <a:p>
                      <a:endParaRPr lang="en-US"/>
                    </a:p>
                  </a:txBody>
                  <a:tcPr/>
                </a:tc>
                <a:tc>
                  <a:txBody>
                    <a:bodyPr/>
                    <a:lstStyle/>
                    <a:p>
                      <a:pPr algn="l"/>
                      <a:r>
                        <a:rPr lang="en-US" sz="1100" dirty="0"/>
                        <a:t>Module 2 – Applications</a:t>
                      </a:r>
                      <a:r>
                        <a:rPr lang="en-US" sz="1100" baseline="0" dirty="0"/>
                        <a:t> &amp; Updates</a:t>
                      </a:r>
                      <a:endParaRPr lang="en-US" sz="1100" dirty="0">
                        <a:latin typeface="+mn-lt"/>
                        <a:cs typeface="Segoe UI Light" panose="020B0502040204020203" pitchFamily="34" charset="0"/>
                      </a:endParaRPr>
                    </a:p>
                  </a:txBody>
                  <a:tcPr anchor="ctr"/>
                </a:tc>
                <a:tc>
                  <a:txBody>
                    <a:bodyPr/>
                    <a:lstStyle/>
                    <a:p>
                      <a:pPr algn="l"/>
                      <a:r>
                        <a:rPr lang="en-US" sz="1100" dirty="0"/>
                        <a:t>Module 2 – Configuration</a:t>
                      </a:r>
                      <a:endParaRPr lang="en-US" sz="1100" dirty="0">
                        <a:latin typeface="+mn-lt"/>
                        <a:cs typeface="Segoe UI Light" panose="020B0502040204020203" pitchFamily="34" charset="0"/>
                      </a:endParaRPr>
                    </a:p>
                  </a:txBody>
                  <a:tcPr anchor="ctr"/>
                </a:tc>
                <a:tc>
                  <a:txBody>
                    <a:bodyPr/>
                    <a:lstStyle/>
                    <a:p>
                      <a:pPr algn="l"/>
                      <a:r>
                        <a:rPr lang="en-US" sz="1100" dirty="0"/>
                        <a:t>Module 2 – Hardening Windows</a:t>
                      </a:r>
                      <a:endParaRPr lang="en-US" sz="1100" dirty="0">
                        <a:latin typeface="+mn-lt"/>
                        <a:cs typeface="Segoe UI Light" panose="020B0502040204020203" pitchFamily="34" charset="0"/>
                      </a:endParaRPr>
                    </a:p>
                  </a:txBody>
                  <a:tcPr anchor="ctr"/>
                </a:tc>
                <a:tc gridSpan="3">
                  <a:txBody>
                    <a:bodyPr/>
                    <a:lstStyle/>
                    <a:p>
                      <a:pPr algn="l"/>
                      <a:r>
                        <a:rPr lang="en-US" sz="1100" dirty="0"/>
                        <a:t>Module 2 – Windows Ent. Subscription</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0145"/>
                  </a:ext>
                </a:extLst>
              </a:tr>
              <a:tr h="637430">
                <a:tc vMerge="1">
                  <a:txBody>
                    <a:bodyPr/>
                    <a:lstStyle/>
                    <a:p>
                      <a:endParaRPr lang="en-US"/>
                    </a:p>
                  </a:txBody>
                  <a:tcPr/>
                </a:tc>
                <a:tc>
                  <a:txBody>
                    <a:bodyPr/>
                    <a:lstStyle/>
                    <a:p>
                      <a:pPr algn="l"/>
                      <a:r>
                        <a:rPr lang="en-US" sz="1100" dirty="0"/>
                        <a:t>Module 3 – Windows</a:t>
                      </a:r>
                      <a:r>
                        <a:rPr lang="en-US" sz="1100" baseline="0" dirty="0"/>
                        <a:t> as a Service (</a:t>
                      </a:r>
                      <a:r>
                        <a:rPr lang="en-US" sz="1100" baseline="0" dirty="0" err="1"/>
                        <a:t>WaaS</a:t>
                      </a:r>
                      <a:r>
                        <a:rPr lang="en-US" sz="1100" baseline="0" dirty="0"/>
                        <a:t>)</a:t>
                      </a:r>
                      <a:endParaRPr lang="en-US" sz="1100" dirty="0">
                        <a:latin typeface="+mn-lt"/>
                        <a:cs typeface="Segoe UI Light" panose="020B0502040204020203" pitchFamily="34" charset="0"/>
                      </a:endParaRPr>
                    </a:p>
                  </a:txBody>
                  <a:tcPr anchor="ctr"/>
                </a:tc>
                <a:tc>
                  <a:txBody>
                    <a:bodyPr/>
                    <a:lstStyle/>
                    <a:p>
                      <a:pPr algn="l"/>
                      <a:r>
                        <a:rPr lang="en-US" sz="1100" dirty="0"/>
                        <a:t>Module 3 – Managing Client Devices</a:t>
                      </a:r>
                      <a:endParaRPr lang="en-US" sz="1100" dirty="0">
                        <a:latin typeface="+mn-lt"/>
                        <a:cs typeface="Segoe UI Light" panose="020B0502040204020203" pitchFamily="34" charset="0"/>
                      </a:endParaRPr>
                    </a:p>
                  </a:txBody>
                  <a:tcPr anchor="ctr"/>
                </a:tc>
                <a:tc>
                  <a:txBody>
                    <a:bodyPr/>
                    <a:lstStyle/>
                    <a:p>
                      <a:pPr algn="l"/>
                      <a:r>
                        <a:rPr lang="en-US" sz="1100" dirty="0"/>
                        <a:t>Module 3 – Advanced </a:t>
                      </a:r>
                      <a:r>
                        <a:rPr lang="en-US" sz="1100"/>
                        <a:t>Threat Protection</a:t>
                      </a:r>
                      <a:endParaRPr lang="en-US" sz="1100" dirty="0">
                        <a:latin typeface="+mn-lt"/>
                        <a:cs typeface="Segoe UI Light" panose="020B0502040204020203" pitchFamily="34" charset="0"/>
                      </a:endParaRPr>
                    </a:p>
                  </a:txBody>
                  <a:tcPr anchor="ctr"/>
                </a:tc>
                <a:tc gridSpan="3">
                  <a:txBody>
                    <a:bodyPr/>
                    <a:lstStyle/>
                    <a:p>
                      <a:pPr algn="l"/>
                      <a:r>
                        <a:rPr lang="en-US" sz="1100" dirty="0"/>
                        <a:t>Module 3 – Deployment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859801"/>
                  </a:ext>
                </a:extLst>
              </a:tr>
              <a:tr h="637430">
                <a:tc vMerge="1">
                  <a:txBody>
                    <a:bodyPr/>
                    <a:lstStyle/>
                    <a:p>
                      <a:endParaRPr lang="en-US"/>
                    </a:p>
                  </a:txBody>
                  <a:tcPr/>
                </a:tc>
                <a:tc>
                  <a:txBody>
                    <a:bodyPr/>
                    <a:lstStyle/>
                    <a:p>
                      <a:pPr algn="l"/>
                      <a:r>
                        <a:rPr lang="en-US" sz="1100" dirty="0"/>
                        <a:t>Module 4 – Browsers &amp; Internet Security</a:t>
                      </a:r>
                      <a:endParaRPr lang="en-US" sz="1100" dirty="0">
                        <a:latin typeface="+mn-lt"/>
                        <a:cs typeface="Segoe UI Light" panose="020B0502040204020203" pitchFamily="34" charset="0"/>
                      </a:endParaRPr>
                    </a:p>
                  </a:txBody>
                  <a:tcPr anchor="ctr"/>
                </a:tc>
                <a:tc>
                  <a:txBody>
                    <a:bodyPr/>
                    <a:lstStyle/>
                    <a:p>
                      <a:pPr algn="l"/>
                      <a:r>
                        <a:rPr lang="en-US" sz="1100" dirty="0"/>
                        <a:t>Module 4 – Advanced Client Management</a:t>
                      </a:r>
                      <a:endParaRPr lang="en-US" sz="1100" dirty="0">
                        <a:latin typeface="+mn-lt"/>
                        <a:cs typeface="Segoe UI Light" panose="020B0502040204020203" pitchFamily="34" charset="0"/>
                      </a:endParaRPr>
                    </a:p>
                  </a:txBody>
                  <a:tcPr anchor="ctr"/>
                </a:tc>
                <a:tc>
                  <a:txBody>
                    <a:bodyPr/>
                    <a:lstStyle/>
                    <a:p>
                      <a:pPr algn="l"/>
                      <a:r>
                        <a:rPr lang="en-US" sz="1100" dirty="0"/>
                        <a:t>Module 4 – Information Security (RMS/EDP)</a:t>
                      </a:r>
                      <a:endParaRPr lang="en-US" sz="1100" dirty="0">
                        <a:latin typeface="+mn-lt"/>
                        <a:cs typeface="Segoe UI Light" panose="020B0502040204020203" pitchFamily="34" charset="0"/>
                      </a:endParaRPr>
                    </a:p>
                  </a:txBody>
                  <a:tcPr anchor="ctr"/>
                </a:tc>
                <a:tc gridSpan="3">
                  <a:txBody>
                    <a:bodyPr/>
                    <a:lstStyle/>
                    <a:p>
                      <a:pPr algn="l"/>
                      <a:r>
                        <a:rPr lang="en-US" sz="1100" dirty="0"/>
                        <a:t>Module 4 – Managing Updates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951200"/>
                  </a:ext>
                </a:extLst>
              </a:tr>
              <a:tr h="637430">
                <a:tc vMerge="1">
                  <a:txBody>
                    <a:bodyPr/>
                    <a:lstStyle/>
                    <a:p>
                      <a:endParaRPr lang="en-US"/>
                    </a:p>
                  </a:txBody>
                  <a:tcPr/>
                </a:tc>
                <a:tc>
                  <a:txBody>
                    <a:bodyPr/>
                    <a:lstStyle/>
                    <a:p>
                      <a:pPr algn="l"/>
                      <a:r>
                        <a:rPr lang="en-US" sz="1100" dirty="0"/>
                        <a:t>Module 5 – Secure Boot &amp; Device Guard</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algn="l"/>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algn="l"/>
                      <a:r>
                        <a:rPr lang="en-US" sz="1100" dirty="0"/>
                        <a:t>Module 5 – Internet Security </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gridSpan="3">
                  <a:txBody>
                    <a:bodyPr/>
                    <a:lstStyle/>
                    <a:p>
                      <a:pPr algn="l"/>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B w="28575" cap="flat" cmpd="sng" algn="ctr">
                      <a:solidFill>
                        <a:srgbClr val="0078D7"/>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5993300"/>
                  </a:ext>
                </a:extLst>
              </a:tr>
            </a:tbl>
          </a:graphicData>
        </a:graphic>
      </p:graphicFrame>
    </p:spTree>
    <p:extLst>
      <p:ext uri="{BB962C8B-B14F-4D97-AF65-F5344CB8AC3E}">
        <p14:creationId xmlns:p14="http://schemas.microsoft.com/office/powerpoint/2010/main" val="318030277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b="-19097"/>
          <a:stretch/>
        </p:blipFill>
        <p:spPr>
          <a:xfrm>
            <a:off x="357104" y="2475044"/>
            <a:ext cx="3816814" cy="2544543"/>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315193" y="2475045"/>
            <a:ext cx="3803705" cy="2088084"/>
          </a:xfrm>
          <a:prstGeom prst="rect">
            <a:avLst/>
          </a:prstGeom>
        </p:spPr>
      </p:pic>
      <p:sp>
        <p:nvSpPr>
          <p:cNvPr id="16" name="Rectangle 15"/>
          <p:cNvSpPr/>
          <p:nvPr/>
        </p:nvSpPr>
        <p:spPr bwMode="auto">
          <a:xfrm>
            <a:off x="357103" y="2955273"/>
            <a:ext cx="3816814" cy="1611128"/>
          </a:xfrm>
          <a:prstGeom prst="rect">
            <a:avLst/>
          </a:prstGeom>
          <a:gradFill>
            <a:gsLst>
              <a:gs pos="0">
                <a:schemeClr val="bg2">
                  <a:lumMod val="10000"/>
                  <a:alpha val="0"/>
                </a:schemeClr>
              </a:gs>
              <a:gs pos="100000">
                <a:schemeClr val="bg2">
                  <a:lumMod val="10000"/>
                </a:schemeClr>
              </a:gs>
            </a:gsLst>
            <a:lin ang="5400000" scaled="1"/>
          </a:gradFill>
          <a:ln w="952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42" tIns="47543" rIns="186442" bIns="186521" numCol="1" rtlCol="0" anchor="b" anchorCtr="0" compatLnSpc="1">
            <a:prstTxWarp prst="textNoShape">
              <a:avLst/>
            </a:prstTxWarp>
          </a:bodyPr>
          <a:lstStyle/>
          <a:p>
            <a:pPr marL="0" marR="0" lvl="0" indent="0" defTabSz="932131"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74000">
                      <a:srgbClr val="FFFFFF"/>
                    </a:gs>
                  </a:gsLst>
                  <a:lin ang="5400000" scaled="1"/>
                </a:gradFill>
                <a:effectLst/>
                <a:uLnTx/>
                <a:uFillTx/>
                <a:latin typeface="Segoe UI" panose="020B0502040204020203" pitchFamily="34" charset="0"/>
                <a:cs typeface="Segoe UI" panose="020B0502040204020203" pitchFamily="34" charset="0"/>
              </a:rPr>
              <a:t>THE MOST SECURE </a:t>
            </a:r>
            <a:br>
              <a:rPr kumimoji="0" lang="en-US" sz="2000" b="1" i="0" u="none" strike="noStrike" kern="0" cap="none" spc="0" normalizeH="0" baseline="0" noProof="0" dirty="0">
                <a:ln>
                  <a:noFill/>
                </a:ln>
                <a:gradFill>
                  <a:gsLst>
                    <a:gs pos="0">
                      <a:srgbClr val="FFFFFF"/>
                    </a:gs>
                    <a:gs pos="74000">
                      <a:srgbClr val="FFFFFF"/>
                    </a:gs>
                  </a:gsLst>
                  <a:lin ang="5400000" scaled="1"/>
                </a:gradFill>
                <a:effectLst/>
                <a:uLnTx/>
                <a:uFillTx/>
                <a:latin typeface="Segoe UI" panose="020B0502040204020203" pitchFamily="34" charset="0"/>
                <a:cs typeface="Segoe UI" panose="020B0502040204020203" pitchFamily="34" charset="0"/>
              </a:rPr>
            </a:br>
            <a:r>
              <a:rPr kumimoji="0" lang="en-US" sz="2000" b="1" i="0" u="none" strike="noStrike" kern="0" cap="none" spc="0" normalizeH="0" baseline="0" noProof="0" dirty="0">
                <a:ln>
                  <a:noFill/>
                </a:ln>
                <a:gradFill>
                  <a:gsLst>
                    <a:gs pos="0">
                      <a:srgbClr val="FFFFFF"/>
                    </a:gs>
                    <a:gs pos="74000">
                      <a:srgbClr val="FFFFFF"/>
                    </a:gs>
                  </a:gsLst>
                  <a:lin ang="5400000" scaled="1"/>
                </a:gradFill>
                <a:effectLst/>
                <a:uLnTx/>
                <a:uFillTx/>
                <a:latin typeface="Segoe UI" panose="020B0502040204020203" pitchFamily="34" charset="0"/>
                <a:cs typeface="Segoe UI" panose="020B0502040204020203" pitchFamily="34" charset="0"/>
              </a:rPr>
              <a:t>EDITION OF WINDOWS</a:t>
            </a:r>
            <a:endParaRPr kumimoji="0" lang="en-US" sz="2000" b="1" i="0" u="none" strike="noStrike" kern="0" cap="none" spc="0" normalizeH="0" baseline="0" noProof="0" dirty="0">
              <a:ln>
                <a:noFill/>
              </a:ln>
              <a:solidFill>
                <a:srgbClr val="FF0000"/>
              </a:solidFill>
              <a:effectLst/>
              <a:uLnTx/>
              <a:uFillTx/>
              <a:latin typeface="Segoe UI" panose="020B0502040204020203" pitchFamily="34" charset="0"/>
              <a:cs typeface="Segoe UI" panose="020B0502040204020203" pitchFamily="34" charset="0"/>
            </a:endParaRPr>
          </a:p>
        </p:txBody>
      </p:sp>
      <p:sp>
        <p:nvSpPr>
          <p:cNvPr id="39" name="Rectangle 38"/>
          <p:cNvSpPr/>
          <p:nvPr/>
        </p:nvSpPr>
        <p:spPr bwMode="auto">
          <a:xfrm>
            <a:off x="357104" y="5851466"/>
            <a:ext cx="11735399" cy="79897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ts val="1224"/>
              </a:spcBef>
              <a:spcAft>
                <a:spcPts val="0"/>
              </a:spcAft>
              <a:buClrTx/>
              <a:buSzTx/>
              <a:buFontTx/>
              <a:buNone/>
              <a:tabLst/>
              <a:defRPr/>
            </a:pPr>
            <a:r>
              <a:rPr kumimoji="0" lang="en-US" sz="2400"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EASY ADD-ON TO EMS OR OFFICE 365—OR AS A STAND-ALONE SERVICE</a:t>
            </a:r>
          </a:p>
        </p:txBody>
      </p:sp>
      <p:sp>
        <p:nvSpPr>
          <p:cNvPr id="47" name="Rectangle 46"/>
          <p:cNvSpPr/>
          <p:nvPr/>
        </p:nvSpPr>
        <p:spPr bwMode="auto">
          <a:xfrm>
            <a:off x="4316645" y="2867944"/>
            <a:ext cx="3802254" cy="1695185"/>
          </a:xfrm>
          <a:prstGeom prst="rect">
            <a:avLst/>
          </a:prstGeom>
          <a:gradFill>
            <a:gsLst>
              <a:gs pos="0">
                <a:schemeClr val="bg2">
                  <a:lumMod val="10000"/>
                  <a:alpha val="0"/>
                </a:schemeClr>
              </a:gs>
              <a:gs pos="100000">
                <a:schemeClr val="bg2">
                  <a:lumMod val="10000"/>
                </a:schemeClr>
              </a:gs>
            </a:gsLst>
            <a:lin ang="5400000" scaled="1"/>
          </a:gradFill>
          <a:ln w="952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42" tIns="47543" rIns="186442" bIns="186521" numCol="1" rtlCol="0" anchor="b" anchorCtr="0" compatLnSpc="1">
            <a:prstTxWarp prst="textNoShape">
              <a:avLst/>
            </a:prstTxWarp>
          </a:bodyPr>
          <a:lstStyle/>
          <a:p>
            <a:pPr marL="0" marR="0" lvl="0" indent="0" defTabSz="932131" eaLnBrk="1" fontAlgn="auto" latinLnBrk="0" hangingPunct="1">
              <a:lnSpc>
                <a:spcPct val="90000"/>
              </a:lnSpc>
              <a:spcBef>
                <a:spcPts val="612"/>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74000">
                      <a:srgbClr val="FFFFFF"/>
                    </a:gs>
                  </a:gsLst>
                  <a:lin ang="5400000" scaled="1"/>
                </a:gradFill>
                <a:effectLst/>
                <a:uLnTx/>
                <a:uFillTx/>
                <a:latin typeface="Segoe UI" panose="020B0502040204020203" pitchFamily="34" charset="0"/>
                <a:cs typeface="Segoe UI" panose="020B0502040204020203" pitchFamily="34" charset="0"/>
              </a:rPr>
              <a:t>MANAGED BY YOUR </a:t>
            </a:r>
            <a:br>
              <a:rPr kumimoji="0" lang="en-US" sz="2000" b="1" i="0" u="none" strike="noStrike" kern="0" cap="none" spc="0" normalizeH="0" baseline="0" noProof="0" dirty="0">
                <a:ln>
                  <a:noFill/>
                </a:ln>
                <a:gradFill>
                  <a:gsLst>
                    <a:gs pos="0">
                      <a:srgbClr val="FFFFFF"/>
                    </a:gs>
                    <a:gs pos="74000">
                      <a:srgbClr val="FFFFFF"/>
                    </a:gs>
                  </a:gsLst>
                  <a:lin ang="5400000" scaled="1"/>
                </a:gradFill>
                <a:effectLst/>
                <a:uLnTx/>
                <a:uFillTx/>
                <a:latin typeface="Segoe UI" panose="020B0502040204020203" pitchFamily="34" charset="0"/>
                <a:cs typeface="Segoe UI" panose="020B0502040204020203" pitchFamily="34" charset="0"/>
              </a:rPr>
            </a:br>
            <a:r>
              <a:rPr kumimoji="0" lang="en-US" sz="2000" b="1" i="0" u="none" strike="noStrike" kern="0" cap="none" spc="0" normalizeH="0" baseline="0" noProof="0" dirty="0">
                <a:ln>
                  <a:noFill/>
                </a:ln>
                <a:gradFill>
                  <a:gsLst>
                    <a:gs pos="0">
                      <a:srgbClr val="FFFFFF"/>
                    </a:gs>
                    <a:gs pos="74000">
                      <a:srgbClr val="FFFFFF"/>
                    </a:gs>
                  </a:gsLst>
                  <a:lin ang="5400000" scaled="1"/>
                </a:gradFill>
                <a:effectLst/>
                <a:uLnTx/>
                <a:uFillTx/>
                <a:latin typeface="Segoe UI" panose="020B0502040204020203" pitchFamily="34" charset="0"/>
                <a:cs typeface="Segoe UI" panose="020B0502040204020203" pitchFamily="34" charset="0"/>
              </a:rPr>
              <a:t>TRUSTED PARTNER</a:t>
            </a:r>
          </a:p>
        </p:txBody>
      </p:sp>
      <p:sp>
        <p:nvSpPr>
          <p:cNvPr id="100" name="Rectangle 99"/>
          <p:cNvSpPr/>
          <p:nvPr/>
        </p:nvSpPr>
        <p:spPr bwMode="auto">
          <a:xfrm>
            <a:off x="357103" y="4565248"/>
            <a:ext cx="3816814" cy="115603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6283" rIns="186521" bIns="146283" numCol="1" spcCol="0" rtlCol="0" fromWordArt="0" anchor="ctr" anchorCtr="0" forceAA="0" compatLnSpc="1">
            <a:prstTxWarp prst="textNoShape">
              <a:avLst/>
            </a:prstTxWarp>
            <a:noAutofit/>
          </a:bodyPr>
          <a:lstStyle/>
          <a:p>
            <a:pPr marL="0" marR="0" lvl="0" indent="0" defTabSz="951133" eaLnBrk="1" fontAlgn="base" latinLnBrk="0" hangingPunct="1">
              <a:lnSpc>
                <a:spcPct val="90000"/>
              </a:lnSpc>
              <a:spcBef>
                <a:spcPct val="0"/>
              </a:spcBef>
              <a:spcAft>
                <a:spcPts val="612"/>
              </a:spcAft>
              <a:buClrTx/>
              <a:buSzTx/>
              <a:buFontTx/>
              <a:buNone/>
              <a:tabLst/>
              <a:defRPr/>
            </a:pPr>
            <a:r>
              <a:rPr kumimoji="0" lang="en-US" sz="1632" b="0" i="0" u="none" strike="noStrike" kern="0" cap="none" spc="0" normalizeH="0" baseline="0" noProof="0" dirty="0">
                <a:ln>
                  <a:noFill/>
                </a:ln>
                <a:gradFill>
                  <a:gsLst>
                    <a:gs pos="1250">
                      <a:srgbClr val="505050"/>
                    </a:gs>
                    <a:gs pos="100000">
                      <a:srgbClr val="505050"/>
                    </a:gs>
                  </a:gsLst>
                  <a:lin ang="5400000" scaled="0"/>
                </a:gradFill>
                <a:effectLst/>
                <a:uLnTx/>
                <a:uFillTx/>
              </a:rPr>
              <a:t>Secure your data and devices</a:t>
            </a:r>
          </a:p>
          <a:p>
            <a:pPr marL="0" marR="0" lvl="0" indent="0" defTabSz="951133" eaLnBrk="1" fontAlgn="base" latinLnBrk="0" hangingPunct="1">
              <a:lnSpc>
                <a:spcPct val="90000"/>
              </a:lnSpc>
              <a:spcBef>
                <a:spcPct val="0"/>
              </a:spcBef>
              <a:spcAft>
                <a:spcPts val="612"/>
              </a:spcAft>
              <a:buClrTx/>
              <a:buSzTx/>
              <a:buFontTx/>
              <a:buNone/>
              <a:tabLst/>
              <a:defRPr/>
            </a:pPr>
            <a:r>
              <a:rPr kumimoji="0" lang="en-US" sz="1632" b="0" i="0" u="none" strike="noStrike" kern="0" cap="none" spc="0" normalizeH="0" baseline="0" noProof="0" dirty="0">
                <a:ln>
                  <a:noFill/>
                </a:ln>
                <a:gradFill>
                  <a:gsLst>
                    <a:gs pos="1250">
                      <a:srgbClr val="505050"/>
                    </a:gs>
                    <a:gs pos="100000">
                      <a:srgbClr val="505050"/>
                    </a:gs>
                  </a:gsLst>
                  <a:lin ang="5400000" scaled="0"/>
                </a:gradFill>
                <a:effectLst/>
                <a:uLnTx/>
                <a:uFillTx/>
              </a:rPr>
              <a:t>Secure your user identities</a:t>
            </a:r>
          </a:p>
          <a:p>
            <a:pPr marL="0" marR="0" lvl="0" indent="0" defTabSz="951133" eaLnBrk="1" fontAlgn="base" latinLnBrk="0" hangingPunct="1">
              <a:lnSpc>
                <a:spcPct val="90000"/>
              </a:lnSpc>
              <a:spcBef>
                <a:spcPct val="0"/>
              </a:spcBef>
              <a:spcAft>
                <a:spcPts val="612"/>
              </a:spcAft>
              <a:buClrTx/>
              <a:buSzTx/>
              <a:buFontTx/>
              <a:buNone/>
              <a:tabLst/>
              <a:defRPr/>
            </a:pPr>
            <a:r>
              <a:rPr kumimoji="0" lang="en-US" sz="1632" b="0" i="0" u="none" strike="noStrike" kern="0" cap="none" spc="0" normalizeH="0" baseline="0" noProof="0" dirty="0">
                <a:ln>
                  <a:noFill/>
                </a:ln>
                <a:gradFill>
                  <a:gsLst>
                    <a:gs pos="1250">
                      <a:srgbClr val="505050"/>
                    </a:gs>
                    <a:gs pos="100000">
                      <a:srgbClr val="505050"/>
                    </a:gs>
                  </a:gsLst>
                  <a:lin ang="5400000" scaled="0"/>
                </a:gradFill>
                <a:effectLst/>
                <a:uLnTx/>
                <a:uFillTx/>
              </a:rPr>
              <a:t>Secure your business</a:t>
            </a:r>
          </a:p>
        </p:txBody>
      </p:sp>
      <p:sp>
        <p:nvSpPr>
          <p:cNvPr id="46" name="Rectangle 45"/>
          <p:cNvSpPr/>
          <p:nvPr/>
        </p:nvSpPr>
        <p:spPr bwMode="auto">
          <a:xfrm>
            <a:off x="4315193" y="4565247"/>
            <a:ext cx="3803706" cy="115603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6283" rIns="186521" bIns="146283" numCol="1" spcCol="0" rtlCol="0" fromWordArt="0" anchor="ctr" anchorCtr="0" forceAA="0" compatLnSpc="1">
            <a:prstTxWarp prst="textNoShape">
              <a:avLst/>
            </a:prstTxWarp>
            <a:noAutofit/>
          </a:bodyPr>
          <a:lstStyle/>
          <a:p>
            <a:pPr marL="0" marR="0" lvl="0" indent="0" defTabSz="951133" eaLnBrk="1" fontAlgn="base" latinLnBrk="0" hangingPunct="1">
              <a:lnSpc>
                <a:spcPct val="90000"/>
              </a:lnSpc>
              <a:spcBef>
                <a:spcPct val="0"/>
              </a:spcBef>
              <a:spcAft>
                <a:spcPts val="612"/>
              </a:spcAft>
              <a:buClrTx/>
              <a:buSzTx/>
              <a:buFontTx/>
              <a:buNone/>
              <a:tabLst/>
              <a:defRPr/>
            </a:pPr>
            <a:r>
              <a:rPr kumimoji="0" lang="en-US" sz="1632"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rPr>
              <a:t>Your IT managed by experts</a:t>
            </a:r>
          </a:p>
          <a:p>
            <a:pPr marL="0" marR="0" lvl="0" indent="0" defTabSz="951133" eaLnBrk="1" fontAlgn="base" latinLnBrk="0" hangingPunct="1">
              <a:lnSpc>
                <a:spcPct val="90000"/>
              </a:lnSpc>
              <a:spcBef>
                <a:spcPct val="0"/>
              </a:spcBef>
              <a:spcAft>
                <a:spcPts val="612"/>
              </a:spcAft>
              <a:buClrTx/>
              <a:buSzTx/>
              <a:buFontTx/>
              <a:buNone/>
              <a:tabLst/>
              <a:defRPr/>
            </a:pPr>
            <a:r>
              <a:rPr kumimoji="0" lang="en-US" sz="1632"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rPr>
              <a:t>Your own customized device strategy</a:t>
            </a:r>
          </a:p>
          <a:p>
            <a:pPr marL="0" marR="0" lvl="0" indent="0" defTabSz="951133" eaLnBrk="1" fontAlgn="base" latinLnBrk="0" hangingPunct="1">
              <a:lnSpc>
                <a:spcPct val="90000"/>
              </a:lnSpc>
              <a:spcBef>
                <a:spcPct val="0"/>
              </a:spcBef>
              <a:spcAft>
                <a:spcPts val="612"/>
              </a:spcAft>
              <a:buClrTx/>
              <a:buSzTx/>
              <a:buFontTx/>
              <a:buNone/>
              <a:tabLst/>
              <a:defRPr/>
            </a:pPr>
            <a:r>
              <a:rPr kumimoji="0" lang="en-US" sz="1632"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rPr>
              <a:t>You manage your business</a:t>
            </a:r>
          </a:p>
        </p:txBody>
      </p:sp>
      <p:sp>
        <p:nvSpPr>
          <p:cNvPr id="18" name="Rectangle 17"/>
          <p:cNvSpPr/>
          <p:nvPr/>
        </p:nvSpPr>
        <p:spPr>
          <a:xfrm>
            <a:off x="357104" y="1212849"/>
            <a:ext cx="11735399" cy="1134186"/>
          </a:xfrm>
          <a:prstGeom prst="rect">
            <a:avLst/>
          </a:prstGeom>
          <a:solidFill>
            <a:schemeClr val="accent2"/>
          </a:solidFill>
        </p:spPr>
        <p:txBody>
          <a:bodyPr wrap="square" lIns="279781" tIns="186521" rIns="186521" bIns="186521" anchor="ctr">
            <a:noAutofit/>
          </a:bodyPr>
          <a:lstStyle/>
          <a:p>
            <a:pPr marL="0" marR="0" lvl="0" indent="0" algn="ctr" defTabSz="932563" eaLnBrk="1" fontAlgn="auto" latinLnBrk="0" hangingPunct="1">
              <a:lnSpc>
                <a:spcPct val="100000"/>
              </a:lnSpc>
              <a:spcBef>
                <a:spcPct val="20000"/>
              </a:spcBef>
              <a:spcAft>
                <a:spcPts val="612"/>
              </a:spcAft>
              <a:buClrTx/>
              <a:buSzPct val="90000"/>
              <a:buFontTx/>
              <a:buNone/>
              <a:tabLst/>
              <a:defRPr/>
            </a:pPr>
            <a:r>
              <a:rPr kumimoji="0" lang="en-US" sz="2856" b="0" i="1" u="none" strike="noStrike" kern="0" cap="none" spc="-30" normalizeH="0" baseline="0" noProof="0" dirty="0">
                <a:ln>
                  <a:noFill/>
                </a:ln>
                <a:gradFill>
                  <a:gsLst>
                    <a:gs pos="0">
                      <a:schemeClr val="bg1"/>
                    </a:gs>
                    <a:gs pos="100000">
                      <a:schemeClr val="bg1"/>
                    </a:gs>
                  </a:gsLst>
                  <a:lin ang="5400000" scaled="1"/>
                </a:gradFill>
                <a:effectLst/>
                <a:uLnTx/>
                <a:uFillTx/>
                <a:latin typeface="Segoe UI Light"/>
              </a:rPr>
              <a:t>“Get enterprise-grade security and control for your </a:t>
            </a:r>
            <a:br>
              <a:rPr kumimoji="0" lang="en-US" sz="2856" b="0" i="1" u="none" strike="noStrike" kern="0" cap="none" spc="-30" normalizeH="0" baseline="0" noProof="0" dirty="0">
                <a:ln>
                  <a:noFill/>
                </a:ln>
                <a:gradFill>
                  <a:gsLst>
                    <a:gs pos="0">
                      <a:schemeClr val="bg1"/>
                    </a:gs>
                    <a:gs pos="100000">
                      <a:schemeClr val="bg1"/>
                    </a:gs>
                  </a:gsLst>
                  <a:lin ang="5400000" scaled="1"/>
                </a:gradFill>
                <a:effectLst/>
                <a:uLnTx/>
                <a:uFillTx/>
                <a:latin typeface="Segoe UI Light"/>
              </a:rPr>
            </a:br>
            <a:r>
              <a:rPr kumimoji="0" lang="en-US" sz="2856" b="0" i="1" u="none" strike="noStrike" kern="0" cap="none" spc="-30" normalizeH="0" baseline="0" noProof="0" dirty="0">
                <a:ln>
                  <a:noFill/>
                </a:ln>
                <a:gradFill>
                  <a:gsLst>
                    <a:gs pos="0">
                      <a:schemeClr val="bg1"/>
                    </a:gs>
                    <a:gs pos="100000">
                      <a:schemeClr val="bg1"/>
                    </a:gs>
                  </a:gsLst>
                  <a:lin ang="5400000" scaled="1"/>
                </a:gradFill>
                <a:effectLst/>
                <a:uLnTx/>
                <a:uFillTx/>
                <a:latin typeface="Segoe UI Light"/>
              </a:rPr>
              <a:t>small business… without the enterprise-grade price”</a:t>
            </a:r>
          </a:p>
        </p:txBody>
      </p:sp>
      <p:pic>
        <p:nvPicPr>
          <p:cNvPr id="21" name="Picture 20"/>
          <p:cNvPicPr>
            <a:picLocks noChangeAspect="1"/>
          </p:cNvPicPr>
          <p:nvPr/>
        </p:nvPicPr>
        <p:blipFill rotWithShape="1">
          <a:blip r:embed="rId5" cstate="hqprint">
            <a:extLst>
              <a:ext uri="{28A0092B-C50C-407E-A947-70E740481C1C}">
                <a14:useLocalDpi xmlns:a14="http://schemas.microsoft.com/office/drawing/2010/main"/>
              </a:ext>
            </a:extLst>
          </a:blip>
          <a:srcRect b="-13560"/>
          <a:stretch/>
        </p:blipFill>
        <p:spPr>
          <a:xfrm>
            <a:off x="8274639" y="2467633"/>
            <a:ext cx="3817863" cy="2549116"/>
          </a:xfrm>
          <a:prstGeom prst="rect">
            <a:avLst/>
          </a:prstGeom>
        </p:spPr>
      </p:pic>
      <p:sp>
        <p:nvSpPr>
          <p:cNvPr id="22" name="Rectangle 21"/>
          <p:cNvSpPr/>
          <p:nvPr/>
        </p:nvSpPr>
        <p:spPr bwMode="auto">
          <a:xfrm>
            <a:off x="8273052" y="2955273"/>
            <a:ext cx="3819450" cy="1607855"/>
          </a:xfrm>
          <a:prstGeom prst="rect">
            <a:avLst/>
          </a:prstGeom>
          <a:gradFill>
            <a:gsLst>
              <a:gs pos="0">
                <a:schemeClr val="bg2">
                  <a:lumMod val="10000"/>
                  <a:alpha val="0"/>
                </a:schemeClr>
              </a:gs>
              <a:gs pos="100000">
                <a:schemeClr val="bg2">
                  <a:lumMod val="10000"/>
                </a:schemeClr>
              </a:gs>
            </a:gsLst>
            <a:lin ang="5400000" scaled="1"/>
          </a:gradFill>
          <a:ln w="952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42" tIns="47543" rIns="186442" bIns="186521" numCol="1" rtlCol="0" anchor="b" anchorCtr="0" compatLnSpc="1">
            <a:prstTxWarp prst="textNoShape">
              <a:avLst/>
            </a:prstTxWarp>
          </a:bodyPr>
          <a:lstStyle/>
          <a:p>
            <a:pPr marL="0" marR="0" lvl="0" indent="0" defTabSz="932131" eaLnBrk="1" fontAlgn="auto" latinLnBrk="0" hangingPunct="1">
              <a:lnSpc>
                <a:spcPct val="90000"/>
              </a:lnSpc>
              <a:spcBef>
                <a:spcPts val="612"/>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74000">
                      <a:srgbClr val="FFFFFF"/>
                    </a:gs>
                  </a:gsLst>
                  <a:lin ang="5400000" scaled="1"/>
                </a:gradFill>
                <a:effectLst/>
                <a:uLnTx/>
                <a:uFillTx/>
                <a:latin typeface="Segoe UI" panose="020B0502040204020203" pitchFamily="34" charset="0"/>
                <a:cs typeface="Segoe UI" panose="020B0502040204020203" pitchFamily="34" charset="0"/>
              </a:rPr>
              <a:t>WITH A SMALL </a:t>
            </a:r>
            <a:br>
              <a:rPr kumimoji="0" lang="en-US" sz="2000" b="1" i="0" u="none" strike="noStrike" kern="0" cap="none" spc="0" normalizeH="0" baseline="0" noProof="0" dirty="0">
                <a:ln>
                  <a:noFill/>
                </a:ln>
                <a:gradFill>
                  <a:gsLst>
                    <a:gs pos="0">
                      <a:srgbClr val="FFFFFF"/>
                    </a:gs>
                    <a:gs pos="74000">
                      <a:srgbClr val="FFFFFF"/>
                    </a:gs>
                  </a:gsLst>
                  <a:lin ang="5400000" scaled="1"/>
                </a:gradFill>
                <a:effectLst/>
                <a:uLnTx/>
                <a:uFillTx/>
                <a:latin typeface="Segoe UI" panose="020B0502040204020203" pitchFamily="34" charset="0"/>
                <a:cs typeface="Segoe UI" panose="020B0502040204020203" pitchFamily="34" charset="0"/>
              </a:rPr>
            </a:br>
            <a:r>
              <a:rPr kumimoji="0" lang="en-US" sz="2000" b="1" i="0" u="none" strike="noStrike" kern="0" cap="none" spc="0" normalizeH="0" baseline="0" noProof="0" dirty="0">
                <a:ln>
                  <a:noFill/>
                </a:ln>
                <a:gradFill>
                  <a:gsLst>
                    <a:gs pos="0">
                      <a:srgbClr val="FFFFFF"/>
                    </a:gs>
                    <a:gs pos="74000">
                      <a:srgbClr val="FFFFFF"/>
                    </a:gs>
                  </a:gsLst>
                  <a:lin ang="5400000" scaled="1"/>
                </a:gradFill>
                <a:effectLst/>
                <a:uLnTx/>
                <a:uFillTx/>
                <a:latin typeface="Segoe UI" panose="020B0502040204020203" pitchFamily="34" charset="0"/>
                <a:cs typeface="Segoe UI" panose="020B0502040204020203" pitchFamily="34" charset="0"/>
              </a:rPr>
              <a:t>BUSINESS PRICE OF $7</a:t>
            </a:r>
          </a:p>
        </p:txBody>
      </p:sp>
      <p:sp>
        <p:nvSpPr>
          <p:cNvPr id="23" name="Rectangle 22"/>
          <p:cNvSpPr/>
          <p:nvPr/>
        </p:nvSpPr>
        <p:spPr bwMode="auto">
          <a:xfrm>
            <a:off x="8274638" y="4563129"/>
            <a:ext cx="3817864" cy="116011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6283" rIns="186521" bIns="146283" numCol="1" spcCol="0" rtlCol="0" fromWordArt="0" anchor="ctr" anchorCtr="0" forceAA="0" compatLnSpc="1">
            <a:prstTxWarp prst="textNoShape">
              <a:avLst/>
            </a:prstTxWarp>
            <a:noAutofit/>
          </a:bodyPr>
          <a:lstStyle/>
          <a:p>
            <a:pPr marL="0" marR="0" lvl="0" indent="0" defTabSz="951133" eaLnBrk="1" fontAlgn="base" latinLnBrk="0" hangingPunct="1">
              <a:lnSpc>
                <a:spcPct val="90000"/>
              </a:lnSpc>
              <a:spcBef>
                <a:spcPct val="0"/>
              </a:spcBef>
              <a:spcAft>
                <a:spcPts val="612"/>
              </a:spcAft>
              <a:buClrTx/>
              <a:buSzTx/>
              <a:buFontTx/>
              <a:buNone/>
              <a:tabLst/>
              <a:defRPr/>
            </a:pPr>
            <a:r>
              <a:rPr kumimoji="0" lang="en-US" sz="1632" b="0" i="0" u="none" strike="noStrike" kern="0" cap="none" spc="0" normalizeH="0" baseline="0" noProof="0" dirty="0">
                <a:ln>
                  <a:noFill/>
                </a:ln>
                <a:gradFill>
                  <a:gsLst>
                    <a:gs pos="1250">
                      <a:srgbClr val="505050"/>
                    </a:gs>
                    <a:gs pos="100000">
                      <a:srgbClr val="505050"/>
                    </a:gs>
                  </a:gsLst>
                  <a:lin ang="5400000" scaled="0"/>
                </a:gradFill>
                <a:effectLst/>
                <a:uLnTx/>
                <a:uFillTx/>
              </a:rPr>
              <a:t>With per user per month pricing</a:t>
            </a:r>
          </a:p>
          <a:p>
            <a:pPr marL="0" marR="0" lvl="0" indent="0" defTabSz="951133" eaLnBrk="1" fontAlgn="base" latinLnBrk="0" hangingPunct="1">
              <a:lnSpc>
                <a:spcPct val="90000"/>
              </a:lnSpc>
              <a:spcBef>
                <a:spcPct val="0"/>
              </a:spcBef>
              <a:spcAft>
                <a:spcPts val="612"/>
              </a:spcAft>
              <a:buClrTx/>
              <a:buSzTx/>
              <a:buFontTx/>
              <a:buNone/>
              <a:tabLst/>
              <a:defRPr/>
            </a:pPr>
            <a:r>
              <a:rPr kumimoji="0" lang="en-US" sz="1632" b="0" i="0" u="none" strike="noStrike" kern="0" cap="none" spc="0" normalizeH="0" baseline="0" noProof="0" dirty="0">
                <a:ln>
                  <a:noFill/>
                </a:ln>
                <a:gradFill>
                  <a:gsLst>
                    <a:gs pos="1250">
                      <a:srgbClr val="505050"/>
                    </a:gs>
                    <a:gs pos="100000">
                      <a:srgbClr val="505050"/>
                    </a:gs>
                  </a:gsLst>
                  <a:lin ang="5400000" scaled="0"/>
                </a:gradFill>
                <a:effectLst/>
                <a:uLnTx/>
                <a:uFillTx/>
              </a:rPr>
              <a:t>With pay-as-you-go subscription</a:t>
            </a:r>
          </a:p>
          <a:p>
            <a:pPr marL="0" marR="0" lvl="0" indent="0" defTabSz="951133" eaLnBrk="1" fontAlgn="base" latinLnBrk="0" hangingPunct="1">
              <a:lnSpc>
                <a:spcPct val="90000"/>
              </a:lnSpc>
              <a:spcBef>
                <a:spcPct val="0"/>
              </a:spcBef>
              <a:spcAft>
                <a:spcPts val="612"/>
              </a:spcAft>
              <a:buClrTx/>
              <a:buSzTx/>
              <a:buFontTx/>
              <a:buNone/>
              <a:tabLst/>
              <a:defRPr/>
            </a:pPr>
            <a:r>
              <a:rPr kumimoji="0" lang="en-US" sz="1632" b="0" i="0" u="none" strike="noStrike" kern="0" cap="none" spc="0" normalizeH="0" baseline="0" noProof="0" dirty="0">
                <a:ln>
                  <a:noFill/>
                </a:ln>
                <a:gradFill>
                  <a:gsLst>
                    <a:gs pos="1250">
                      <a:srgbClr val="505050"/>
                    </a:gs>
                    <a:gs pos="100000">
                      <a:srgbClr val="505050"/>
                    </a:gs>
                  </a:gsLst>
                  <a:lin ang="5400000" scaled="0"/>
                </a:gradFill>
                <a:effectLst/>
                <a:uLnTx/>
                <a:uFillTx/>
              </a:rPr>
              <a:t>With flexibility to scale as you grow</a:t>
            </a:r>
            <a:endParaRPr kumimoji="0" lang="en-US" sz="1428" b="0" i="0" u="none" strike="noStrike" kern="0" cap="none" spc="0" normalizeH="0" baseline="0" noProof="0" dirty="0">
              <a:ln>
                <a:noFill/>
              </a:ln>
              <a:gradFill>
                <a:gsLst>
                  <a:gs pos="1250">
                    <a:srgbClr val="505050"/>
                  </a:gs>
                  <a:gs pos="100000">
                    <a:srgbClr val="505050"/>
                  </a:gs>
                </a:gsLst>
                <a:lin ang="5400000" scaled="0"/>
              </a:gradFill>
              <a:effectLst/>
              <a:uLnTx/>
              <a:uFillTx/>
            </a:endParaRPr>
          </a:p>
        </p:txBody>
      </p:sp>
      <p:sp>
        <p:nvSpPr>
          <p:cNvPr id="13" name="Title 1"/>
          <p:cNvSpPr>
            <a:spLocks noGrp="1"/>
          </p:cNvSpPr>
          <p:nvPr>
            <p:ph type="title"/>
          </p:nvPr>
        </p:nvSpPr>
        <p:spPr/>
        <p:txBody>
          <a:bodyPr/>
          <a:lstStyle/>
          <a:p>
            <a:r>
              <a:rPr lang="en-US" sz="4600" dirty="0"/>
              <a:t>Windows Enterprise Subscription, Perfect for SMB</a:t>
            </a:r>
          </a:p>
        </p:txBody>
      </p:sp>
    </p:spTree>
    <p:extLst>
      <p:ext uri="{BB962C8B-B14F-4D97-AF65-F5344CB8AC3E}">
        <p14:creationId xmlns:p14="http://schemas.microsoft.com/office/powerpoint/2010/main" val="22911209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b="-1"/>
          <a:stretch/>
        </p:blipFill>
        <p:spPr>
          <a:xfrm>
            <a:off x="1194" y="1477963"/>
            <a:ext cx="4856008" cy="5518230"/>
          </a:xfrm>
          <a:prstGeom prst="rect">
            <a:avLst/>
          </a:prstGeom>
        </p:spPr>
      </p:pic>
      <p:sp>
        <p:nvSpPr>
          <p:cNvPr id="7" name="Title 6"/>
          <p:cNvSpPr>
            <a:spLocks noGrp="1"/>
          </p:cNvSpPr>
          <p:nvPr>
            <p:ph type="title"/>
          </p:nvPr>
        </p:nvSpPr>
        <p:spPr/>
        <p:txBody>
          <a:bodyPr/>
          <a:lstStyle/>
          <a:p>
            <a:r>
              <a:rPr lang="en-US"/>
              <a:t>Windows offerings through volume licensing</a:t>
            </a:r>
            <a:endParaRPr lang="en-US" dirty="0"/>
          </a:p>
        </p:txBody>
      </p:sp>
      <p:sp>
        <p:nvSpPr>
          <p:cNvPr id="3" name="Rectangle 2"/>
          <p:cNvSpPr/>
          <p:nvPr/>
        </p:nvSpPr>
        <p:spPr bwMode="auto">
          <a:xfrm>
            <a:off x="4857203" y="1477964"/>
            <a:ext cx="6362758" cy="2988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6" tIns="146277" rIns="182846" bIns="146277"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857202" y="4562809"/>
            <a:ext cx="7044689" cy="23029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6" tIns="146277" rIns="182846" bIns="146277"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Content Placeholder 2"/>
          <p:cNvSpPr txBox="1">
            <a:spLocks/>
          </p:cNvSpPr>
          <p:nvPr/>
        </p:nvSpPr>
        <p:spPr>
          <a:xfrm>
            <a:off x="5193830" y="4779525"/>
            <a:ext cx="6515170" cy="1941484"/>
          </a:xfrm>
          <a:prstGeom prst="rect">
            <a:avLst/>
          </a:prstGeom>
        </p:spPr>
        <p:txBody>
          <a:bodyPr wrap="square" lIns="93252" tIns="46625" rIns="93252" bIns="46625">
            <a:spAutoFit/>
          </a:bodyPr>
          <a:lstStyle>
            <a:lvl1pPr marL="0" indent="0" algn="l" defTabSz="1218808" rtl="0" eaLnBrk="1" fontAlgn="base" latinLnBrk="0" hangingPunct="1">
              <a:lnSpc>
                <a:spcPct val="95000"/>
              </a:lnSpc>
              <a:spcBef>
                <a:spcPts val="0"/>
              </a:spcBef>
              <a:spcAft>
                <a:spcPts val="0"/>
              </a:spcAft>
              <a:buClr>
                <a:schemeClr val="accent1"/>
              </a:buClr>
              <a:buSzPct val="110000"/>
              <a:buFont typeface="Avenir LT Pro 45 Book" charset="0"/>
              <a:buNone/>
              <a:defRPr lang="en-US" sz="3200" b="0" kern="1200" cap="none" baseline="0" dirty="0" smtClean="0">
                <a:solidFill>
                  <a:srgbClr val="FFFFFF"/>
                </a:solidFill>
                <a:latin typeface="Segoe UI Light"/>
                <a:ea typeface="ＭＳ Ｐゴシック" charset="0"/>
                <a:cs typeface="Segoe UI Light"/>
              </a:defRPr>
            </a:lvl1pPr>
            <a:lvl2pPr marL="0" indent="0" algn="l" defTabSz="1218808" rtl="0" eaLnBrk="1" latinLnBrk="0" hangingPunct="1">
              <a:lnSpc>
                <a:spcPct val="95000"/>
              </a:lnSpc>
              <a:spcBef>
                <a:spcPts val="0"/>
              </a:spcBef>
              <a:spcAft>
                <a:spcPts val="0"/>
              </a:spcAft>
              <a:buClrTx/>
              <a:buFont typeface="Arial" pitchFamily="34" charset="0"/>
              <a:buNone/>
              <a:defRPr lang="en-US" sz="1900" b="0" kern="1200" dirty="0" smtClean="0">
                <a:solidFill>
                  <a:srgbClr val="FFFFFF"/>
                </a:solidFill>
                <a:latin typeface="+mn-lt"/>
                <a:ea typeface="+mn-ea"/>
                <a:cs typeface="+mn-cs"/>
              </a:defRPr>
            </a:lvl2pPr>
            <a:lvl3pPr marL="609404" indent="-304703" algn="l" defTabSz="1218808" rtl="0" eaLnBrk="1" latinLnBrk="0" hangingPunct="1">
              <a:lnSpc>
                <a:spcPct val="95000"/>
              </a:lnSpc>
              <a:spcBef>
                <a:spcPts val="0"/>
              </a:spcBef>
              <a:spcAft>
                <a:spcPts val="0"/>
              </a:spcAft>
              <a:buFont typeface="Lucida Grande"/>
              <a:buChar char="-"/>
              <a:defRPr lang="en-US" sz="1900" b="0" kern="1200" dirty="0" smtClean="0">
                <a:solidFill>
                  <a:srgbClr val="FFFFFF"/>
                </a:solidFill>
                <a:latin typeface="+mn-lt"/>
                <a:ea typeface="+mn-ea"/>
                <a:cs typeface="+mn-cs"/>
              </a:defRPr>
            </a:lvl3pPr>
            <a:lvl4pPr marL="835815" indent="-226411" algn="l" defTabSz="1218808" rtl="0" eaLnBrk="1" latinLnBrk="0" hangingPunct="1">
              <a:lnSpc>
                <a:spcPct val="95000"/>
              </a:lnSpc>
              <a:spcBef>
                <a:spcPts val="0"/>
              </a:spcBef>
              <a:spcAft>
                <a:spcPts val="0"/>
              </a:spcAft>
              <a:buFont typeface="Arial" pitchFamily="34" charset="0"/>
              <a:buChar char="•"/>
              <a:defRPr lang="en-US" sz="1900" b="0" kern="1200" dirty="0" smtClean="0">
                <a:solidFill>
                  <a:srgbClr val="FFFFFF"/>
                </a:solidFill>
                <a:latin typeface="+mn-lt"/>
                <a:ea typeface="+mn-ea"/>
                <a:cs typeface="+mn-cs"/>
              </a:defRPr>
            </a:lvl4pPr>
            <a:lvl5pPr marL="1218808" indent="-304703" algn="l" defTabSz="1218808" rtl="0" eaLnBrk="1" latinLnBrk="0" hangingPunct="1">
              <a:lnSpc>
                <a:spcPct val="95000"/>
              </a:lnSpc>
              <a:spcBef>
                <a:spcPts val="0"/>
              </a:spcBef>
              <a:spcAft>
                <a:spcPts val="0"/>
              </a:spcAft>
              <a:buFont typeface="Lucida Grande"/>
              <a:buChar char="-"/>
              <a:defRPr lang="en-US" sz="1900" b="0" kern="1200" dirty="0">
                <a:solidFill>
                  <a:srgbClr val="FFFFFF"/>
                </a:solidFill>
                <a:latin typeface="+mn-lt"/>
                <a:ea typeface="+mn-ea"/>
                <a:cs typeface="+mn-cs"/>
              </a:defRPr>
            </a:lvl5pPr>
            <a:lvl6pPr marL="3351719" indent="-304703" algn="l" defTabSz="121880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123" indent="-304703" algn="l" defTabSz="121880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527" indent="-304703" algn="l" defTabSz="121880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9929" indent="-304703" algn="l" defTabSz="1218808"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marR="0" lvl="0" indent="0" algn="l" defTabSz="1243062" rtl="0" eaLnBrk="1" fontAlgn="base" latinLnBrk="0" hangingPunct="1">
              <a:lnSpc>
                <a:spcPct val="95000"/>
              </a:lnSpc>
              <a:spcBef>
                <a:spcPts val="0"/>
              </a:spcBef>
              <a:spcAft>
                <a:spcPts val="300"/>
              </a:spcAft>
              <a:buClr>
                <a:schemeClr val="accent1"/>
              </a:buClr>
              <a:buSzPct val="110000"/>
              <a:buFont typeface="Avenir LT Pro 45 Book" charset="0"/>
              <a:buNone/>
              <a:tabLst/>
              <a:defRPr/>
            </a:pPr>
            <a:r>
              <a:rPr kumimoji="0" lang="en-US" sz="1632" b="1" i="0" u="none" strike="noStrike" kern="1200" cap="none" spc="0" normalizeH="0" baseline="0" noProof="0" dirty="0">
                <a:ln>
                  <a:noFill/>
                </a:ln>
                <a:solidFill>
                  <a:schemeClr val="tx2"/>
                </a:solidFill>
                <a:effectLst/>
                <a:uLnTx/>
                <a:uFillTx/>
                <a:latin typeface="+mn-lt"/>
                <a:ea typeface="ＭＳ Ｐゴシック" charset="0"/>
                <a:cs typeface="Segoe UI Semibold" panose="020B0702040204020203" pitchFamily="34" charset="0"/>
              </a:rPr>
              <a:t>Other VL Offers:</a:t>
            </a:r>
          </a:p>
          <a:p>
            <a:pPr marL="109517" marR="0" lvl="0" indent="0" algn="l" defTabSz="1243062" rtl="0" eaLnBrk="1" fontAlgn="base" latinLnBrk="0" hangingPunct="1">
              <a:lnSpc>
                <a:spcPct val="95000"/>
              </a:lnSpc>
              <a:spcBef>
                <a:spcPts val="0"/>
              </a:spcBef>
              <a:spcAft>
                <a:spcPts val="300"/>
              </a:spcAft>
              <a:buClr>
                <a:schemeClr val="accent1"/>
              </a:buClr>
              <a:buSzPct val="110000"/>
              <a:buFont typeface="Avenir LT Pro 45 Book" charset="0"/>
              <a:buNone/>
              <a:tabLst/>
              <a:defRPr/>
            </a:pPr>
            <a:r>
              <a:rPr kumimoji="0" lang="en-US" sz="2856" b="0" i="0" u="none" strike="noStrike" kern="1200" cap="none" spc="0" normalizeH="0" baseline="0" noProof="0" dirty="0">
                <a:ln>
                  <a:noFill/>
                </a:ln>
                <a:solidFill>
                  <a:schemeClr val="tx1"/>
                </a:solidFill>
                <a:effectLst/>
                <a:uLnTx/>
                <a:uFillTx/>
                <a:latin typeface="+mj-lt"/>
                <a:ea typeface="ＭＳ Ｐゴシック" charset="0"/>
                <a:cs typeface="Segoe UI Light"/>
              </a:rPr>
              <a:t>Windows 10 Pro Upgrade</a:t>
            </a:r>
          </a:p>
          <a:p>
            <a:pPr marL="109517" marR="0" lvl="0" indent="0" algn="l" defTabSz="1243062" rtl="0" eaLnBrk="1" fontAlgn="base" latinLnBrk="0" hangingPunct="1">
              <a:lnSpc>
                <a:spcPct val="95000"/>
              </a:lnSpc>
              <a:spcBef>
                <a:spcPts val="0"/>
              </a:spcBef>
              <a:spcAft>
                <a:spcPts val="300"/>
              </a:spcAft>
              <a:buClr>
                <a:schemeClr val="accent1"/>
              </a:buClr>
              <a:buSzPct val="110000"/>
              <a:buFont typeface="Avenir LT Pro 45 Book" charset="0"/>
              <a:buNone/>
              <a:tabLst/>
              <a:defRPr/>
            </a:pPr>
            <a:r>
              <a:rPr kumimoji="0" lang="en-US" sz="2856" b="0" i="0" u="none" strike="noStrike" kern="1200" cap="none" spc="0" normalizeH="0" baseline="0" noProof="0" dirty="0">
                <a:ln>
                  <a:noFill/>
                </a:ln>
                <a:solidFill>
                  <a:schemeClr val="tx1"/>
                </a:solidFill>
                <a:effectLst/>
                <a:uLnTx/>
                <a:uFillTx/>
                <a:latin typeface="+mj-lt"/>
                <a:ea typeface="ＭＳ Ｐゴシック" charset="0"/>
                <a:cs typeface="Segoe UI Light"/>
              </a:rPr>
              <a:t>Windows 10 Enterprise LTSB</a:t>
            </a:r>
          </a:p>
          <a:p>
            <a:pPr marL="107929" marR="0" lvl="0" indent="0" algn="l" defTabSz="1243062" rtl="0" eaLnBrk="1" fontAlgn="base" latinLnBrk="0" hangingPunct="1">
              <a:lnSpc>
                <a:spcPct val="95000"/>
              </a:lnSpc>
              <a:spcBef>
                <a:spcPts val="0"/>
              </a:spcBef>
              <a:spcAft>
                <a:spcPts val="300"/>
              </a:spcAft>
              <a:buClr>
                <a:schemeClr val="accent1"/>
              </a:buClr>
              <a:buSzPct val="110000"/>
              <a:buFont typeface="Avenir LT Pro 45 Book" charset="0"/>
              <a:buNone/>
              <a:tabLst>
                <a:tab pos="5945303" algn="r"/>
              </a:tabLst>
              <a:defRPr/>
            </a:pPr>
            <a:r>
              <a:rPr kumimoji="0" lang="en-US" sz="2856" b="0" i="0" u="none" strike="noStrike" kern="1200" cap="none" spc="0" normalizeH="0" baseline="0" noProof="0" dirty="0">
                <a:ln>
                  <a:noFill/>
                </a:ln>
                <a:solidFill>
                  <a:schemeClr val="tx1"/>
                </a:solidFill>
                <a:effectLst/>
                <a:uLnTx/>
                <a:uFillTx/>
                <a:latin typeface="+mj-lt"/>
                <a:ea typeface="ＭＳ Ｐゴシック" charset="0"/>
                <a:cs typeface="Segoe UI Light"/>
              </a:rPr>
              <a:t>Windows Virtual Desktop Access (VDA)*</a:t>
            </a:r>
            <a:br>
              <a:rPr kumimoji="0" lang="en-US" sz="2856" b="0" i="0" u="none" strike="noStrike" kern="1200" cap="none" spc="0" normalizeH="0" baseline="0" noProof="0" dirty="0">
                <a:ln>
                  <a:noFill/>
                </a:ln>
                <a:solidFill>
                  <a:schemeClr val="tx1"/>
                </a:solidFill>
                <a:effectLst/>
                <a:uLnTx/>
                <a:uFillTx/>
                <a:latin typeface="+mj-lt"/>
                <a:ea typeface="ＭＳ Ｐゴシック" charset="0"/>
                <a:cs typeface="Segoe UI Light"/>
              </a:rPr>
            </a:br>
            <a:r>
              <a:rPr kumimoji="0" lang="en-US" sz="1428" b="0" i="0" u="none" strike="noStrike" kern="1200" cap="none" spc="0" normalizeH="0" baseline="0" noProof="0" dirty="0">
                <a:ln>
                  <a:noFill/>
                </a:ln>
                <a:solidFill>
                  <a:schemeClr val="tx2"/>
                </a:solidFill>
                <a:effectLst/>
                <a:uLnTx/>
                <a:uFillTx/>
                <a:latin typeface="+mn-lt"/>
                <a:ea typeface="ＭＳ Ｐゴシック" charset="0"/>
                <a:cs typeface="Segoe UI Semibold" panose="020B0702040204020203" pitchFamily="34" charset="0"/>
              </a:rPr>
              <a:t>	*available per User or per Device</a:t>
            </a:r>
          </a:p>
        </p:txBody>
      </p:sp>
      <p:sp>
        <p:nvSpPr>
          <p:cNvPr id="2" name="Rectangle 1"/>
          <p:cNvSpPr/>
          <p:nvPr/>
        </p:nvSpPr>
        <p:spPr>
          <a:xfrm>
            <a:off x="5193831" y="1688188"/>
            <a:ext cx="4749455" cy="2596089"/>
          </a:xfrm>
          <a:prstGeom prst="rect">
            <a:avLst/>
          </a:prstGeom>
        </p:spPr>
        <p:txBody>
          <a:bodyPr wrap="square" lIns="91423" tIns="45711" rIns="91423" bIns="45711">
            <a:spAutoFit/>
          </a:bodyPr>
          <a:lstStyle/>
          <a:p>
            <a:pPr marL="0" marR="0" lvl="0" indent="0" defTabSz="1218573" eaLnBrk="1" fontAlgn="base" latinLnBrk="0" hangingPunct="1">
              <a:lnSpc>
                <a:spcPct val="95000"/>
              </a:lnSpc>
              <a:spcBef>
                <a:spcPts val="0"/>
              </a:spcBef>
              <a:spcAft>
                <a:spcPts val="300"/>
              </a:spcAft>
              <a:buClr>
                <a:schemeClr val="accent1"/>
              </a:buClr>
              <a:buSzPct val="110000"/>
              <a:buFontTx/>
              <a:buNone/>
              <a:tabLst/>
              <a:defRPr/>
            </a:pPr>
            <a:r>
              <a:rPr kumimoji="0" lang="en-US" sz="1632" b="1" i="0" u="none" strike="noStrike" kern="0" cap="none" spc="0" normalizeH="0" baseline="0" noProof="0" dirty="0">
                <a:ln>
                  <a:noFill/>
                </a:ln>
                <a:solidFill>
                  <a:schemeClr val="tx2"/>
                </a:solidFill>
                <a:effectLst/>
                <a:uLnTx/>
                <a:uFillTx/>
                <a:ea typeface="ＭＳ Ｐゴシック" charset="0"/>
                <a:cs typeface="Segoe UI Semibold" panose="020B0702040204020203" pitchFamily="34" charset="0"/>
              </a:rPr>
              <a:t>Hero Commercial Offers:</a:t>
            </a:r>
          </a:p>
          <a:p>
            <a:pPr marL="109517" marR="0" lvl="0" indent="0" defTabSz="1218573" eaLnBrk="1" fontAlgn="base" latinLnBrk="0" hangingPunct="1">
              <a:lnSpc>
                <a:spcPct val="95000"/>
              </a:lnSpc>
              <a:spcBef>
                <a:spcPts val="0"/>
              </a:spcBef>
              <a:spcAft>
                <a:spcPts val="300"/>
              </a:spcAft>
              <a:buClr>
                <a:schemeClr val="accent1"/>
              </a:buClr>
              <a:buSzPct val="110000"/>
              <a:buFontTx/>
              <a:buNone/>
              <a:tabLst/>
              <a:defRPr/>
            </a:pPr>
            <a:r>
              <a:rPr kumimoji="0" lang="en-US" sz="2856" b="0" i="0" u="none" strike="noStrike" kern="0" cap="none" spc="0" normalizeH="0" baseline="0" noProof="0" dirty="0">
                <a:ln>
                  <a:noFill/>
                </a:ln>
                <a:solidFill>
                  <a:sysClr val="windowText" lastClr="000000"/>
                </a:solidFill>
                <a:effectLst/>
                <a:uLnTx/>
                <a:uFillTx/>
                <a:latin typeface="+mj-lt"/>
                <a:ea typeface="ＭＳ Ｐゴシック" charset="0"/>
                <a:cs typeface="Segoe UI Light"/>
              </a:rPr>
              <a:t>Windows 10 Enterprise E3</a:t>
            </a:r>
          </a:p>
          <a:p>
            <a:pPr marL="109517" marR="0" lvl="0" indent="0" defTabSz="1218573" eaLnBrk="1" fontAlgn="base" latinLnBrk="0" hangingPunct="1">
              <a:lnSpc>
                <a:spcPct val="95000"/>
              </a:lnSpc>
              <a:spcBef>
                <a:spcPts val="0"/>
              </a:spcBef>
              <a:spcAft>
                <a:spcPts val="1199"/>
              </a:spcAft>
              <a:buClr>
                <a:schemeClr val="accent1"/>
              </a:buClr>
              <a:buSzPct val="110000"/>
              <a:buFontTx/>
              <a:buNone/>
              <a:tabLst/>
              <a:defRPr/>
            </a:pPr>
            <a:r>
              <a:rPr kumimoji="0" lang="en-US" sz="2856" b="0" i="0" u="none" strike="noStrike" kern="0" cap="none" spc="0" normalizeH="0" baseline="0" noProof="0" dirty="0">
                <a:ln>
                  <a:noFill/>
                </a:ln>
                <a:solidFill>
                  <a:sysClr val="windowText" lastClr="000000"/>
                </a:solidFill>
                <a:effectLst/>
                <a:uLnTx/>
                <a:uFillTx/>
                <a:latin typeface="+mj-lt"/>
                <a:ea typeface="ＭＳ Ｐゴシック" charset="0"/>
                <a:cs typeface="Segoe UI Light"/>
              </a:rPr>
              <a:t>Windows 10 Enterprise E5</a:t>
            </a:r>
          </a:p>
          <a:p>
            <a:pPr marL="0" marR="0" lvl="0" indent="0" defTabSz="1218573" eaLnBrk="1" fontAlgn="base" latinLnBrk="0" hangingPunct="1">
              <a:lnSpc>
                <a:spcPct val="95000"/>
              </a:lnSpc>
              <a:spcBef>
                <a:spcPts val="0"/>
              </a:spcBef>
              <a:spcAft>
                <a:spcPts val="300"/>
              </a:spcAft>
              <a:buClr>
                <a:schemeClr val="accent1"/>
              </a:buClr>
              <a:buSzPct val="110000"/>
              <a:buFontTx/>
              <a:buNone/>
              <a:tabLst/>
              <a:defRPr/>
            </a:pPr>
            <a:r>
              <a:rPr kumimoji="0" lang="en-US" sz="1632" b="1" i="0" u="none" strike="noStrike" kern="0" cap="none" spc="0" normalizeH="0" baseline="0" noProof="0" dirty="0">
                <a:ln>
                  <a:noFill/>
                </a:ln>
                <a:solidFill>
                  <a:schemeClr val="tx2"/>
                </a:solidFill>
                <a:effectLst/>
                <a:uLnTx/>
                <a:uFillTx/>
                <a:ea typeface="ＭＳ Ｐゴシック" charset="0"/>
                <a:cs typeface="Segoe UI Semibold" panose="020B0702040204020203" pitchFamily="34" charset="0"/>
              </a:rPr>
              <a:t>Hero EDU Offers:</a:t>
            </a:r>
          </a:p>
          <a:p>
            <a:pPr marL="109517" marR="0" lvl="0" indent="0" defTabSz="1218573" eaLnBrk="1" fontAlgn="base" latinLnBrk="0" hangingPunct="1">
              <a:lnSpc>
                <a:spcPct val="95000"/>
              </a:lnSpc>
              <a:spcBef>
                <a:spcPts val="0"/>
              </a:spcBef>
              <a:spcAft>
                <a:spcPts val="300"/>
              </a:spcAft>
              <a:buClr>
                <a:schemeClr val="accent1"/>
              </a:buClr>
              <a:buSzPct val="110000"/>
              <a:buFontTx/>
              <a:buNone/>
              <a:tabLst/>
              <a:defRPr/>
            </a:pPr>
            <a:r>
              <a:rPr kumimoji="0" lang="en-US" sz="2856" b="0" i="0" u="none" strike="noStrike" kern="0" cap="none" spc="0" normalizeH="0" baseline="0" noProof="0" dirty="0">
                <a:ln>
                  <a:noFill/>
                </a:ln>
                <a:solidFill>
                  <a:sysClr val="windowText" lastClr="000000"/>
                </a:solidFill>
                <a:effectLst/>
                <a:uLnTx/>
                <a:uFillTx/>
                <a:latin typeface="+mj-lt"/>
                <a:ea typeface="ＭＳ Ｐゴシック" charset="0"/>
                <a:cs typeface="Segoe UI Light"/>
              </a:rPr>
              <a:t>Windows 10 Education E3</a:t>
            </a:r>
          </a:p>
          <a:p>
            <a:pPr marL="109517" marR="0" lvl="0" indent="0" defTabSz="1218573" eaLnBrk="1" fontAlgn="base" latinLnBrk="0" hangingPunct="1">
              <a:lnSpc>
                <a:spcPct val="95000"/>
              </a:lnSpc>
              <a:spcBef>
                <a:spcPts val="0"/>
              </a:spcBef>
              <a:spcAft>
                <a:spcPts val="300"/>
              </a:spcAft>
              <a:buClr>
                <a:schemeClr val="accent1"/>
              </a:buClr>
              <a:buSzPct val="110000"/>
              <a:buFontTx/>
              <a:buNone/>
              <a:tabLst/>
              <a:defRPr/>
            </a:pPr>
            <a:r>
              <a:rPr kumimoji="0" lang="en-US" sz="2856" b="0" i="0" u="none" strike="noStrike" kern="0" cap="none" spc="0" normalizeH="0" baseline="0" noProof="0" dirty="0">
                <a:ln>
                  <a:noFill/>
                </a:ln>
                <a:solidFill>
                  <a:sysClr val="windowText" lastClr="000000"/>
                </a:solidFill>
                <a:effectLst/>
                <a:uLnTx/>
                <a:uFillTx/>
                <a:latin typeface="+mj-lt"/>
                <a:ea typeface="ＭＳ Ｐゴシック" charset="0"/>
                <a:cs typeface="Segoe UI Light"/>
              </a:rPr>
              <a:t>Windows 10 Education E5</a:t>
            </a:r>
          </a:p>
        </p:txBody>
      </p:sp>
      <p:sp>
        <p:nvSpPr>
          <p:cNvPr id="14" name="Rectangle 13"/>
          <p:cNvSpPr/>
          <p:nvPr/>
        </p:nvSpPr>
        <p:spPr bwMode="auto">
          <a:xfrm>
            <a:off x="882" y="1477963"/>
            <a:ext cx="4856320" cy="2880050"/>
          </a:xfrm>
          <a:prstGeom prst="rect">
            <a:avLst/>
          </a:prstGeom>
          <a:gradFill flip="none" rotWithShape="1">
            <a:gsLst>
              <a:gs pos="48000">
                <a:schemeClr val="tx2">
                  <a:alpha val="0"/>
                </a:schemeClr>
              </a:gs>
              <a:gs pos="0">
                <a:schemeClr val="tx1"/>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6" tIns="146277" rIns="182846" bIns="146277"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Rectangle 15"/>
          <p:cNvSpPr/>
          <p:nvPr/>
        </p:nvSpPr>
        <p:spPr bwMode="auto">
          <a:xfrm rot="10800000">
            <a:off x="880" y="5754413"/>
            <a:ext cx="4856320" cy="1270913"/>
          </a:xfrm>
          <a:prstGeom prst="rect">
            <a:avLst/>
          </a:prstGeom>
          <a:gradFill flip="none" rotWithShape="1">
            <a:gsLst>
              <a:gs pos="48000">
                <a:schemeClr val="tx2">
                  <a:alpha val="0"/>
                </a:schemeClr>
              </a:gs>
              <a:gs pos="0">
                <a:schemeClr val="tx1"/>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6" tIns="146277" rIns="182846" bIns="146277"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9943286" y="2662935"/>
            <a:ext cx="1958606" cy="764658"/>
          </a:xfrm>
          <a:prstGeom prst="rect">
            <a:avLst/>
          </a:prstGeom>
          <a:solidFill>
            <a:schemeClr val="tx2"/>
          </a:solidFill>
          <a:ln>
            <a:noFill/>
          </a:ln>
        </p:spPr>
        <p:txBody>
          <a:bodyPr wrap="square" lIns="91423" tIns="45711" rIns="91423" bIns="45711"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1" i="0" u="none" strike="noStrike" kern="0" cap="all" spc="100" normalizeH="0" baseline="0" noProof="0" dirty="0">
                <a:ln>
                  <a:noFill/>
                </a:ln>
                <a:solidFill>
                  <a:schemeClr val="bg1"/>
                </a:solidFill>
                <a:effectLst/>
                <a:uLnTx/>
                <a:uFillTx/>
                <a:ea typeface="ＭＳ Ｐゴシック" charset="0"/>
                <a:cs typeface="Segoe UI Light"/>
              </a:rPr>
              <a:t>Available </a:t>
            </a:r>
            <a:br>
              <a:rPr kumimoji="0" lang="en-US" sz="1428" b="1" i="0" u="none" strike="noStrike" kern="0" cap="all" spc="100" normalizeH="0" baseline="0" noProof="0" dirty="0">
                <a:ln>
                  <a:noFill/>
                </a:ln>
                <a:solidFill>
                  <a:schemeClr val="bg1"/>
                </a:solidFill>
                <a:effectLst/>
                <a:uLnTx/>
                <a:uFillTx/>
                <a:ea typeface="ＭＳ Ｐゴシック" charset="0"/>
                <a:cs typeface="Segoe UI Light"/>
              </a:rPr>
            </a:br>
            <a:r>
              <a:rPr kumimoji="0" lang="en-US" sz="1428" b="1" i="0" u="none" strike="noStrike" kern="0" cap="all" spc="100" normalizeH="0" baseline="0" noProof="0" dirty="0">
                <a:ln>
                  <a:noFill/>
                </a:ln>
                <a:solidFill>
                  <a:schemeClr val="bg1"/>
                </a:solidFill>
                <a:effectLst/>
                <a:uLnTx/>
                <a:uFillTx/>
                <a:ea typeface="ＭＳ Ｐゴシック" charset="0"/>
                <a:cs typeface="Segoe UI Light"/>
              </a:rPr>
              <a:t>per user </a:t>
            </a:r>
            <a:br>
              <a:rPr kumimoji="0" lang="en-US" sz="1428" b="1" i="0" u="none" strike="noStrike" kern="0" cap="all" spc="100" normalizeH="0" baseline="0" noProof="0" dirty="0">
                <a:ln>
                  <a:noFill/>
                </a:ln>
                <a:solidFill>
                  <a:schemeClr val="bg1"/>
                </a:solidFill>
                <a:effectLst/>
                <a:uLnTx/>
                <a:uFillTx/>
                <a:ea typeface="ＭＳ Ｐゴシック" charset="0"/>
                <a:cs typeface="Segoe UI Light"/>
              </a:rPr>
            </a:br>
            <a:r>
              <a:rPr kumimoji="0" lang="en-US" sz="1428" b="1" i="0" u="none" strike="noStrike" kern="0" cap="all" spc="100" normalizeH="0" baseline="0" noProof="0" dirty="0">
                <a:ln>
                  <a:noFill/>
                </a:ln>
                <a:solidFill>
                  <a:schemeClr val="bg1"/>
                </a:solidFill>
                <a:effectLst/>
                <a:uLnTx/>
                <a:uFillTx/>
                <a:ea typeface="ＭＳ Ｐゴシック" charset="0"/>
                <a:cs typeface="Segoe UI Light"/>
              </a:rPr>
              <a:t>or per device</a:t>
            </a:r>
          </a:p>
        </p:txBody>
      </p:sp>
      <p:sp>
        <p:nvSpPr>
          <p:cNvPr id="8" name="Isosceles Triangle 7"/>
          <p:cNvSpPr/>
          <p:nvPr/>
        </p:nvSpPr>
        <p:spPr bwMode="auto">
          <a:xfrm rot="5400000">
            <a:off x="11391832" y="2152874"/>
            <a:ext cx="338189" cy="681930"/>
          </a:xfrm>
          <a:prstGeom prst="triangle">
            <a:avLst>
              <a:gd name="adj" fmla="val 10000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6" tIns="146277" rIns="182846" bIns="146277"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29214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99" dirty="0"/>
              <a:t>Comparing commercial desktop edition features</a:t>
            </a:r>
          </a:p>
        </p:txBody>
      </p:sp>
      <p:graphicFrame>
        <p:nvGraphicFramePr>
          <p:cNvPr id="14" name="Table 13"/>
          <p:cNvGraphicFramePr>
            <a:graphicFrameLocks noGrp="1"/>
          </p:cNvGraphicFramePr>
          <p:nvPr>
            <p:extLst/>
          </p:nvPr>
        </p:nvGraphicFramePr>
        <p:xfrm>
          <a:off x="1766" y="1211584"/>
          <a:ext cx="12432945" cy="5310893"/>
        </p:xfrm>
        <a:graphic>
          <a:graphicData uri="http://schemas.openxmlformats.org/drawingml/2006/table">
            <a:tbl>
              <a:tblPr>
                <a:solidFill>
                  <a:schemeClr val="tx1">
                    <a:lumMod val="40000"/>
                    <a:lumOff val="60000"/>
                  </a:schemeClr>
                </a:solidFill>
                <a:effectLst/>
                <a:tableStyleId>{073A0DAA-6AF3-43AB-8588-CEC1D06C72B9}</a:tableStyleId>
              </a:tblPr>
              <a:tblGrid>
                <a:gridCol w="6746070">
                  <a:extLst>
                    <a:ext uri="{9D8B030D-6E8A-4147-A177-3AD203B41FA5}">
                      <a16:colId xmlns:a16="http://schemas.microsoft.com/office/drawing/2014/main" val="20000"/>
                    </a:ext>
                  </a:extLst>
                </a:gridCol>
                <a:gridCol w="1895625">
                  <a:extLst>
                    <a:ext uri="{9D8B030D-6E8A-4147-A177-3AD203B41FA5}">
                      <a16:colId xmlns:a16="http://schemas.microsoft.com/office/drawing/2014/main" val="20001"/>
                    </a:ext>
                  </a:extLst>
                </a:gridCol>
                <a:gridCol w="1895625">
                  <a:extLst>
                    <a:ext uri="{9D8B030D-6E8A-4147-A177-3AD203B41FA5}">
                      <a16:colId xmlns:a16="http://schemas.microsoft.com/office/drawing/2014/main" val="20002"/>
                    </a:ext>
                  </a:extLst>
                </a:gridCol>
                <a:gridCol w="1895625">
                  <a:extLst>
                    <a:ext uri="{9D8B030D-6E8A-4147-A177-3AD203B41FA5}">
                      <a16:colId xmlns:a16="http://schemas.microsoft.com/office/drawing/2014/main" val="20003"/>
                    </a:ext>
                  </a:extLst>
                </a:gridCol>
              </a:tblGrid>
              <a:tr h="217607">
                <a:tc>
                  <a:txBody>
                    <a:bodyPr/>
                    <a:lstStyle/>
                    <a:p>
                      <a:pPr marL="0" algn="l" defTabSz="914363" rtl="0" eaLnBrk="1" fontAlgn="b" latinLnBrk="0" hangingPunct="1"/>
                      <a:endParaRPr lang="en-US" sz="1400" b="1" u="none" strike="noStrike" kern="1200" dirty="0">
                        <a:solidFill>
                          <a:srgbClr val="0078D7"/>
                        </a:solidFill>
                        <a:latin typeface="+mn-lt"/>
                        <a:ea typeface="Segoe UI" pitchFamily="34" charset="0"/>
                        <a:cs typeface="Segoe UI" pitchFamily="34" charset="0"/>
                      </a:endParaRP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363" rtl="0" eaLnBrk="1" fontAlgn="b" latinLnBrk="0" hangingPunct="1"/>
                      <a:r>
                        <a:rPr lang="en-US" sz="1400" b="0" u="none" strike="noStrike" kern="1200" dirty="0">
                          <a:gradFill>
                            <a:gsLst>
                              <a:gs pos="1250">
                                <a:schemeClr val="bg1"/>
                              </a:gs>
                              <a:gs pos="100000">
                                <a:schemeClr val="bg1"/>
                              </a:gs>
                            </a:gsLst>
                            <a:lin ang="5400000" scaled="0"/>
                          </a:gradFill>
                          <a:latin typeface="Segoe UI Semibold" panose="020B0702040204020203" pitchFamily="34" charset="0"/>
                          <a:ea typeface="Segoe UI" pitchFamily="34" charset="0"/>
                          <a:cs typeface="Segoe UI Semibold" panose="020B0702040204020203" pitchFamily="34" charset="0"/>
                        </a:rPr>
                        <a:t>PRO</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ctr" defTabSz="914363" rtl="0" eaLnBrk="1" fontAlgn="b" latinLnBrk="0" hangingPunct="1"/>
                      <a:r>
                        <a:rPr lang="en-US" sz="1400" b="0" u="none" strike="noStrike" kern="1200" dirty="0">
                          <a:gradFill>
                            <a:gsLst>
                              <a:gs pos="1250">
                                <a:schemeClr val="bg1"/>
                              </a:gs>
                              <a:gs pos="100000">
                                <a:schemeClr val="bg1"/>
                              </a:gs>
                            </a:gsLst>
                            <a:lin ang="5400000" scaled="0"/>
                          </a:gradFill>
                          <a:latin typeface="Segoe UI Semibold" panose="020B0702040204020203" pitchFamily="34" charset="0"/>
                          <a:ea typeface="Segoe UI" pitchFamily="34" charset="0"/>
                          <a:cs typeface="Segoe UI Semibold" panose="020B0702040204020203" pitchFamily="34" charset="0"/>
                        </a:rPr>
                        <a:t>ENTERPRISE E3</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ctr" defTabSz="914363" rtl="0" eaLnBrk="1" fontAlgn="b" latinLnBrk="0" hangingPunct="1"/>
                      <a:r>
                        <a:rPr lang="en-US" sz="1400" b="0" u="none" strike="noStrike" kern="1200" dirty="0">
                          <a:gradFill>
                            <a:gsLst>
                              <a:gs pos="1250">
                                <a:schemeClr val="bg1"/>
                              </a:gs>
                              <a:gs pos="100000">
                                <a:schemeClr val="bg1"/>
                              </a:gs>
                            </a:gsLst>
                            <a:lin ang="5400000" scaled="0"/>
                          </a:gradFill>
                          <a:latin typeface="Segoe UI Semibold" panose="020B0702040204020203" pitchFamily="34" charset="0"/>
                          <a:ea typeface="Segoe UI" pitchFamily="34" charset="0"/>
                          <a:cs typeface="Segoe UI Semibold" panose="020B0702040204020203" pitchFamily="34" charset="0"/>
                        </a:rPr>
                        <a:t>ENTERPRISE E5</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r h="300592">
                <a:tc>
                  <a:txBody>
                    <a:bodyPr/>
                    <a:lstStyle/>
                    <a:p>
                      <a:pPr marL="341313" marR="0" lvl="0" indent="0" algn="l" defTabSz="914363" rtl="0" eaLnBrk="1" fontAlgn="b" latinLnBrk="0" hangingPunct="1">
                        <a:lnSpc>
                          <a:spcPct val="100000"/>
                        </a:lnSpc>
                        <a:spcBef>
                          <a:spcPts val="0"/>
                        </a:spcBef>
                        <a:spcAft>
                          <a:spcPts val="0"/>
                        </a:spcAft>
                        <a:buClrTx/>
                        <a:buSzTx/>
                        <a:buFontTx/>
                        <a:buNone/>
                        <a:tabLst/>
                        <a:defRPr/>
                      </a:pPr>
                      <a:r>
                        <a:rPr lang="en-US" sz="1400" b="1" u="none" strike="noStrike" kern="1200" dirty="0">
                          <a:gradFill>
                            <a:gsLst>
                              <a:gs pos="1250">
                                <a:schemeClr val="accent2"/>
                              </a:gs>
                              <a:gs pos="100000">
                                <a:schemeClr val="accent2"/>
                              </a:gs>
                            </a:gsLst>
                            <a:lin ang="5400000" scaled="0"/>
                          </a:gradFill>
                          <a:latin typeface="Segoe UI Semibold" panose="020B0702040204020203" pitchFamily="34" charset="0"/>
                          <a:ea typeface="Segoe UI" pitchFamily="34" charset="0"/>
                          <a:cs typeface="Segoe UI Semibold" panose="020B0702040204020203" pitchFamily="34" charset="0"/>
                        </a:rPr>
                        <a:t>SECURITY AND IDENTITY</a:t>
                      </a: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6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6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6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0946937"/>
                  </a:ext>
                </a:extLst>
              </a:tr>
              <a:tr h="300592">
                <a:tc>
                  <a:txBody>
                    <a:bodyPr/>
                    <a:lstStyle/>
                    <a:p>
                      <a:pPr marL="628650" lvl="0" indent="0" algn="l" defTabSz="914363" rtl="0" eaLnBrk="1" fontAlgn="b" latinLnBrk="0" hangingPunct="1"/>
                      <a:r>
                        <a:rPr lang="en-US" sz="1400" b="0" u="none" strike="noStrike" kern="1200" baseline="0" dirty="0">
                          <a:gradFill>
                            <a:gsLst>
                              <a:gs pos="1250">
                                <a:schemeClr val="tx1"/>
                              </a:gs>
                              <a:gs pos="100000">
                                <a:schemeClr val="tx1"/>
                              </a:gs>
                            </a:gsLst>
                            <a:lin ang="5400000" scaled="0"/>
                          </a:gradFill>
                          <a:latin typeface="+mn-lt"/>
                          <a:ea typeface="Segoe UI" pitchFamily="34" charset="0"/>
                          <a:cs typeface="Segoe UI" pitchFamily="34" charset="0"/>
                        </a:rPr>
                        <a:t>Microsoft Passport</a:t>
                      </a:r>
                      <a:endParaRPr lang="en-US" sz="1400" b="0" u="none" strike="noStrike" kern="1200" baseline="30000" dirty="0">
                        <a:gradFill>
                          <a:gsLst>
                            <a:gs pos="1250">
                              <a:schemeClr val="tx1"/>
                            </a:gs>
                            <a:gs pos="100000">
                              <a:schemeClr val="tx1"/>
                            </a:gs>
                          </a:gsLst>
                          <a:lin ang="5400000" scaled="0"/>
                        </a:gradFill>
                        <a:latin typeface="+mn-lt"/>
                        <a:ea typeface="Segoe UI" pitchFamily="34" charset="0"/>
                        <a:cs typeface="Segoe UI" pitchFamily="34" charset="0"/>
                      </a:endParaRP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9036807"/>
                  </a:ext>
                </a:extLst>
              </a:tr>
              <a:tr h="300592">
                <a:tc>
                  <a:txBody>
                    <a:bodyPr/>
                    <a:lstStyle/>
                    <a:p>
                      <a:pPr marL="628650" lvl="0" indent="0" algn="l" defTabSz="914363" rtl="0" eaLnBrk="1" fontAlgn="b" latinLnBrk="0" hangingPunct="1"/>
                      <a:r>
                        <a:rPr lang="en-US" sz="1400" b="0" u="none" strike="noStrike" kern="1200" baseline="0" dirty="0">
                          <a:gradFill>
                            <a:gsLst>
                              <a:gs pos="1250">
                                <a:schemeClr val="tx1"/>
                              </a:gs>
                              <a:gs pos="100000">
                                <a:schemeClr val="tx1"/>
                              </a:gs>
                            </a:gsLst>
                            <a:lin ang="5400000" scaled="0"/>
                          </a:gradFill>
                          <a:latin typeface="+mn-lt"/>
                          <a:ea typeface="Segoe UI" pitchFamily="34" charset="0"/>
                          <a:cs typeface="Segoe UI" pitchFamily="34" charset="0"/>
                        </a:rPr>
                        <a:t>Windows Information Protection</a:t>
                      </a:r>
                      <a:endParaRPr lang="en-US" sz="1400" b="0" u="none" strike="noStrike" kern="1200" baseline="30000" dirty="0">
                        <a:gradFill>
                          <a:gsLst>
                            <a:gs pos="1250">
                              <a:schemeClr val="tx1"/>
                            </a:gs>
                            <a:gs pos="100000">
                              <a:schemeClr val="tx1"/>
                            </a:gs>
                          </a:gsLst>
                          <a:lin ang="5400000" scaled="0"/>
                        </a:gradFill>
                        <a:latin typeface="+mn-lt"/>
                        <a:ea typeface="Segoe UI" pitchFamily="34" charset="0"/>
                        <a:cs typeface="Segoe UI" pitchFamily="34" charset="0"/>
                      </a:endParaRP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00526728"/>
                  </a:ext>
                </a:extLst>
              </a:tr>
              <a:tr h="300592">
                <a:tc>
                  <a:txBody>
                    <a:bodyPr/>
                    <a:lstStyle/>
                    <a:p>
                      <a:pPr marL="628650" lvl="0" indent="0" algn="l" defTabSz="914363" rtl="0" eaLnBrk="1" fontAlgn="b" latinLnBrk="0" hangingPunct="1"/>
                      <a:r>
                        <a:rPr lang="en-US" sz="1400" b="0" u="none" strike="noStrike" kern="1200" baseline="0" dirty="0">
                          <a:gradFill>
                            <a:gsLst>
                              <a:gs pos="1250">
                                <a:schemeClr val="tx1"/>
                              </a:gs>
                              <a:gs pos="100000">
                                <a:schemeClr val="tx1"/>
                              </a:gs>
                            </a:gsLst>
                            <a:lin ang="5400000" scaled="0"/>
                          </a:gradFill>
                          <a:latin typeface="+mn-lt"/>
                          <a:ea typeface="Segoe UI" pitchFamily="34" charset="0"/>
                          <a:cs typeface="Segoe UI" pitchFamily="34" charset="0"/>
                        </a:rPr>
                        <a:t>Credential Guard</a:t>
                      </a:r>
                      <a:endParaRPr lang="en-US" sz="1400" b="0" u="none" strike="noStrike" kern="1200" baseline="30000" dirty="0">
                        <a:gradFill>
                          <a:gsLst>
                            <a:gs pos="1250">
                              <a:schemeClr val="tx1"/>
                            </a:gs>
                            <a:gs pos="100000">
                              <a:schemeClr val="tx1"/>
                            </a:gs>
                          </a:gsLst>
                          <a:lin ang="5400000" scaled="0"/>
                        </a:gradFill>
                        <a:latin typeface="+mn-lt"/>
                        <a:ea typeface="Segoe UI" pitchFamily="34" charset="0"/>
                        <a:cs typeface="Segoe UI" pitchFamily="34" charset="0"/>
                      </a:endParaRP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defTabSz="914363" rtl="0" eaLnBrk="1" fontAlgn="b" latinLnBrk="0" hangingPunct="1"/>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72790545"/>
                  </a:ext>
                </a:extLst>
              </a:tr>
              <a:tr h="300592">
                <a:tc>
                  <a:txBody>
                    <a:bodyPr/>
                    <a:lstStyle/>
                    <a:p>
                      <a:pPr marL="628650" lvl="0" indent="0" algn="l" defTabSz="914363" rtl="0" eaLnBrk="1" fontAlgn="b" latinLnBrk="0" hangingPunct="1"/>
                      <a:r>
                        <a:rPr lang="en-US" sz="1400" b="0" u="none" strike="noStrike" kern="1200" dirty="0">
                          <a:gradFill>
                            <a:gsLst>
                              <a:gs pos="1250">
                                <a:schemeClr val="tx1"/>
                              </a:gs>
                              <a:gs pos="100000">
                                <a:schemeClr val="tx1"/>
                              </a:gs>
                            </a:gsLst>
                            <a:lin ang="5400000" scaled="0"/>
                          </a:gradFill>
                          <a:latin typeface="+mn-lt"/>
                          <a:ea typeface="+mn-ea"/>
                          <a:cs typeface="+mn-cs"/>
                        </a:rPr>
                        <a:t>Device</a:t>
                      </a:r>
                      <a:r>
                        <a:rPr lang="en-US" sz="1400" b="0" u="none" strike="noStrike" kern="1200" baseline="0" dirty="0">
                          <a:gradFill>
                            <a:gsLst>
                              <a:gs pos="1250">
                                <a:schemeClr val="tx1"/>
                              </a:gs>
                              <a:gs pos="100000">
                                <a:schemeClr val="tx1"/>
                              </a:gs>
                            </a:gsLst>
                            <a:lin ang="5400000" scaled="0"/>
                          </a:gradFill>
                          <a:latin typeface="+mn-lt"/>
                          <a:ea typeface="+mn-ea"/>
                          <a:cs typeface="+mn-cs"/>
                        </a:rPr>
                        <a:t> Guard </a:t>
                      </a:r>
                      <a:endParaRPr lang="en-US" sz="1400" b="0" u="none" strike="noStrike" kern="1200" dirty="0">
                        <a:gradFill>
                          <a:gsLst>
                            <a:gs pos="1250">
                              <a:schemeClr val="tx1"/>
                            </a:gs>
                            <a:gs pos="100000">
                              <a:schemeClr val="tx1"/>
                            </a:gs>
                          </a:gsLst>
                          <a:lin ang="5400000" scaled="0"/>
                        </a:gradFill>
                        <a:latin typeface="+mn-lt"/>
                        <a:ea typeface="Segoe UI" pitchFamily="34" charset="0"/>
                        <a:cs typeface="Segoe UI" pitchFamily="34" charset="0"/>
                      </a:endParaRP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defTabSz="914363" rtl="0" eaLnBrk="1" fontAlgn="b" latinLnBrk="0" hangingPunct="1"/>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30381061"/>
                  </a:ext>
                </a:extLst>
              </a:tr>
              <a:tr h="283814">
                <a:tc>
                  <a:txBody>
                    <a:bodyPr/>
                    <a:lstStyle/>
                    <a:p>
                      <a:pPr marL="628650" lvl="0" indent="0" algn="l" defTabSz="914363" rtl="0" eaLnBrk="1" fontAlgn="b" latinLnBrk="0" hangingPunct="1"/>
                      <a:r>
                        <a:rPr lang="en-US" sz="1400" b="0" u="none" strike="noStrike" kern="1200" dirty="0">
                          <a:gradFill>
                            <a:gsLst>
                              <a:gs pos="1250">
                                <a:schemeClr val="tx1"/>
                              </a:gs>
                              <a:gs pos="100000">
                                <a:schemeClr val="tx1"/>
                              </a:gs>
                            </a:gsLst>
                            <a:lin ang="5400000" scaled="0"/>
                          </a:gradFill>
                          <a:latin typeface="+mn-lt"/>
                          <a:ea typeface="Segoe UI" pitchFamily="34" charset="0"/>
                          <a:cs typeface="Segoe UI" pitchFamily="34" charset="0"/>
                        </a:rPr>
                        <a:t>Windows Defender Advanced</a:t>
                      </a:r>
                      <a:r>
                        <a:rPr lang="en-US" sz="1400" b="0" u="none" strike="noStrike" kern="1200" baseline="0" dirty="0">
                          <a:gradFill>
                            <a:gsLst>
                              <a:gs pos="1250">
                                <a:schemeClr val="tx1"/>
                              </a:gs>
                              <a:gs pos="100000">
                                <a:schemeClr val="tx1"/>
                              </a:gs>
                            </a:gsLst>
                            <a:lin ang="5400000" scaled="0"/>
                          </a:gradFill>
                          <a:latin typeface="+mn-lt"/>
                          <a:ea typeface="Segoe UI" pitchFamily="34" charset="0"/>
                          <a:cs typeface="Segoe UI" pitchFamily="34" charset="0"/>
                        </a:rPr>
                        <a:t> Threat Protection</a:t>
                      </a:r>
                      <a:endParaRPr lang="en-US" sz="1400" b="0" u="none" strike="noStrike" kern="1200" dirty="0">
                        <a:gradFill>
                          <a:gsLst>
                            <a:gs pos="1250">
                              <a:schemeClr val="tx1"/>
                            </a:gs>
                            <a:gs pos="100000">
                              <a:schemeClr val="tx1"/>
                            </a:gs>
                          </a:gsLst>
                          <a:lin ang="5400000" scaled="0"/>
                        </a:gradFill>
                        <a:latin typeface="+mn-lt"/>
                        <a:ea typeface="Segoe UI" pitchFamily="34" charset="0"/>
                        <a:cs typeface="Segoe UI" pitchFamily="34" charset="0"/>
                      </a:endParaRP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defTabSz="914363" rtl="0" eaLnBrk="1" fontAlgn="b" latinLnBrk="0" hangingPunct="1"/>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lvl="0" indent="0" algn="ctr" defTabSz="914363" rtl="0" eaLnBrk="1" fontAlgn="b" latinLnBrk="0" hangingPunct="1"/>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lvl="0" indent="0" algn="ctr" defTabSz="914363" rtl="0" eaLnBrk="1" fontAlgn="b" latinLnBrk="0" hangingPunct="1"/>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200502381"/>
                  </a:ext>
                </a:extLst>
              </a:tr>
              <a:tr h="300592">
                <a:tc>
                  <a:txBody>
                    <a:bodyPr/>
                    <a:lstStyle/>
                    <a:p>
                      <a:pPr marL="341313" indent="0" algn="l" defTabSz="914363" rtl="0" eaLnBrk="1" fontAlgn="b" latinLnBrk="0" hangingPunct="1"/>
                      <a:r>
                        <a:rPr lang="en-US" sz="1400" b="1" u="none" strike="noStrike" kern="1200" dirty="0">
                          <a:gradFill>
                            <a:gsLst>
                              <a:gs pos="1250">
                                <a:schemeClr val="accent2"/>
                              </a:gs>
                              <a:gs pos="100000">
                                <a:schemeClr val="accent2"/>
                              </a:gs>
                            </a:gsLst>
                          </a:gradFill>
                          <a:latin typeface="Segoe UI Semibold" panose="020B0702040204020203" pitchFamily="34" charset="0"/>
                          <a:ea typeface="Segoe UI" pitchFamily="34" charset="0"/>
                          <a:cs typeface="Segoe UI Semibold" panose="020B0702040204020203" pitchFamily="34" charset="0"/>
                        </a:rPr>
                        <a:t>MANAGEMENT AND DEPLOYMENT </a:t>
                      </a: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363" rtl="0" eaLnBrk="1" fontAlgn="b" latinLnBrk="0" hangingPunct="1"/>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363" rtl="0" eaLnBrk="1" fontAlgn="b" latinLnBrk="0" hangingPunct="1"/>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363" rtl="0" eaLnBrk="1" fontAlgn="b" latinLnBrk="0" hangingPunct="1"/>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00592">
                <a:tc>
                  <a:txBody>
                    <a:bodyPr/>
                    <a:lstStyle/>
                    <a:p>
                      <a:pPr marL="628650" marR="0" indent="0" algn="l" defTabSz="914363" rtl="0" eaLnBrk="1" fontAlgn="b" latinLnBrk="0" hangingPunct="1">
                        <a:lnSpc>
                          <a:spcPct val="100000"/>
                        </a:lnSpc>
                        <a:spcBef>
                          <a:spcPts val="0"/>
                        </a:spcBef>
                        <a:spcAft>
                          <a:spcPts val="0"/>
                        </a:spcAft>
                        <a:buClrTx/>
                        <a:buSzTx/>
                        <a:buFontTx/>
                        <a:buNone/>
                        <a:tabLst/>
                        <a:defRPr/>
                      </a:pPr>
                      <a:r>
                        <a:rPr lang="en-US" sz="1400" b="0" u="none" strike="noStrike" kern="1200" dirty="0">
                          <a:gradFill>
                            <a:gsLst>
                              <a:gs pos="1250">
                                <a:schemeClr val="tx1"/>
                              </a:gs>
                              <a:gs pos="100000">
                                <a:schemeClr val="tx1"/>
                              </a:gs>
                            </a:gsLst>
                          </a:gradFill>
                          <a:latin typeface="+mn-lt"/>
                          <a:ea typeface="Segoe UI" pitchFamily="34" charset="0"/>
                          <a:cs typeface="Segoe UI" pitchFamily="34" charset="0"/>
                        </a:rPr>
                        <a:t>Domain Join and Azure AD Join</a:t>
                      </a: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363" rtl="0" eaLnBrk="1" fontAlgn="b" latinLnBrk="0" hangingPunct="1"/>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300592">
                <a:tc>
                  <a:txBody>
                    <a:bodyPr/>
                    <a:lstStyle/>
                    <a:p>
                      <a:pPr marL="628650" marR="0" lvl="0" indent="0" algn="l" defTabSz="914363" rtl="0" eaLnBrk="1" fontAlgn="b" latinLnBrk="0" hangingPunct="1">
                        <a:lnSpc>
                          <a:spcPct val="100000"/>
                        </a:lnSpc>
                        <a:spcBef>
                          <a:spcPts val="0"/>
                        </a:spcBef>
                        <a:spcAft>
                          <a:spcPts val="0"/>
                        </a:spcAft>
                        <a:buClrTx/>
                        <a:buSzTx/>
                        <a:buFontTx/>
                        <a:buNone/>
                        <a:tabLst/>
                        <a:defRPr/>
                      </a:pPr>
                      <a:r>
                        <a:rPr lang="en-US" sz="1400" b="0" u="none" strike="noStrike" kern="1200" baseline="0" dirty="0">
                          <a:gradFill>
                            <a:gsLst>
                              <a:gs pos="1250">
                                <a:schemeClr val="tx1"/>
                              </a:gs>
                              <a:gs pos="100000">
                                <a:schemeClr val="tx1"/>
                              </a:gs>
                            </a:gsLst>
                          </a:gradFill>
                          <a:latin typeface="+mn-lt"/>
                          <a:ea typeface="+mn-ea"/>
                          <a:cs typeface="+mn-cs"/>
                        </a:rPr>
                        <a:t>MDM Enablement</a:t>
                      </a:r>
                      <a:endParaRPr lang="en-US" sz="1400" b="0" u="none" strike="noStrike" kern="1200" baseline="30000" dirty="0">
                        <a:gradFill>
                          <a:gsLst>
                            <a:gs pos="1250">
                              <a:schemeClr val="tx1"/>
                            </a:gs>
                            <a:gs pos="100000">
                              <a:schemeClr val="tx1"/>
                            </a:gs>
                          </a:gsLst>
                        </a:gradFill>
                        <a:latin typeface="+mn-lt"/>
                        <a:ea typeface="Segoe UI" pitchFamily="34" charset="0"/>
                        <a:cs typeface="Segoe UI" pitchFamily="34" charset="0"/>
                      </a:endParaRP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300592">
                <a:tc>
                  <a:txBody>
                    <a:bodyPr/>
                    <a:lstStyle/>
                    <a:p>
                      <a:pPr marL="628650" marR="0" lvl="0" indent="0" algn="l" defTabSz="914363" rtl="0" eaLnBrk="1" fontAlgn="b" latinLnBrk="0" hangingPunct="1">
                        <a:lnSpc>
                          <a:spcPct val="100000"/>
                        </a:lnSpc>
                        <a:spcBef>
                          <a:spcPts val="0"/>
                        </a:spcBef>
                        <a:spcAft>
                          <a:spcPts val="0"/>
                        </a:spcAft>
                        <a:buClrTx/>
                        <a:buSzTx/>
                        <a:buFontTx/>
                        <a:buNone/>
                        <a:tabLst/>
                        <a:defRPr/>
                      </a:pPr>
                      <a:r>
                        <a:rPr lang="en-US" sz="1400" b="0" i="0" u="none" strike="noStrike" kern="1200" dirty="0">
                          <a:gradFill>
                            <a:gsLst>
                              <a:gs pos="1250">
                                <a:schemeClr val="tx1"/>
                              </a:gs>
                              <a:gs pos="100000">
                                <a:schemeClr val="tx1"/>
                              </a:gs>
                            </a:gsLst>
                          </a:gradFill>
                          <a:latin typeface="+mn-lt"/>
                          <a:ea typeface="Segoe UI" pitchFamily="34" charset="0"/>
                          <a:cs typeface="Segoe UI" pitchFamily="34" charset="0"/>
                        </a:rPr>
                        <a:t>Windows Store for Business, Private Catalog</a:t>
                      </a: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300592">
                <a:tc>
                  <a:txBody>
                    <a:bodyPr/>
                    <a:lstStyle/>
                    <a:p>
                      <a:pPr marL="628650" marR="0" lvl="0" indent="0" algn="l" defTabSz="914363" rtl="0" eaLnBrk="1" fontAlgn="b" latinLnBrk="0" hangingPunct="1">
                        <a:lnSpc>
                          <a:spcPct val="100000"/>
                        </a:lnSpc>
                        <a:spcBef>
                          <a:spcPts val="0"/>
                        </a:spcBef>
                        <a:spcAft>
                          <a:spcPts val="0"/>
                        </a:spcAft>
                        <a:buClrTx/>
                        <a:buSzTx/>
                        <a:buFontTx/>
                        <a:buNone/>
                        <a:tabLst/>
                        <a:defRPr/>
                      </a:pPr>
                      <a:r>
                        <a:rPr lang="en-US" sz="1400" b="0" u="none" strike="noStrike" kern="1200" dirty="0">
                          <a:gradFill>
                            <a:gsLst>
                              <a:gs pos="1250">
                                <a:schemeClr val="tx1"/>
                              </a:gs>
                              <a:gs pos="100000">
                                <a:schemeClr val="tx1"/>
                              </a:gs>
                            </a:gsLst>
                          </a:gradFill>
                          <a:latin typeface="+mn-lt"/>
                          <a:ea typeface="Segoe UI" pitchFamily="34" charset="0"/>
                          <a:cs typeface="Segoe UI" pitchFamily="34" charset="0"/>
                        </a:rPr>
                        <a:t>Managed User Experience</a:t>
                      </a: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r h="300592">
                <a:tc>
                  <a:txBody>
                    <a:bodyPr/>
                    <a:lstStyle/>
                    <a:p>
                      <a:pPr marL="628650" marR="0" lvl="0" indent="0" algn="l" defTabSz="914363" rtl="0" eaLnBrk="1" fontAlgn="b" latinLnBrk="0" hangingPunct="1">
                        <a:lnSpc>
                          <a:spcPct val="100000"/>
                        </a:lnSpc>
                        <a:spcBef>
                          <a:spcPts val="0"/>
                        </a:spcBef>
                        <a:spcAft>
                          <a:spcPts val="0"/>
                        </a:spcAft>
                        <a:buClrTx/>
                        <a:buSzTx/>
                        <a:buFontTx/>
                        <a:buNone/>
                        <a:tabLst/>
                        <a:defRPr/>
                      </a:pPr>
                      <a:r>
                        <a:rPr lang="en-US" sz="1400" b="0" u="none" strike="noStrike" kern="1200" baseline="0" dirty="0">
                          <a:gradFill>
                            <a:gsLst>
                              <a:gs pos="1250">
                                <a:schemeClr val="tx1"/>
                              </a:gs>
                              <a:gs pos="100000">
                                <a:schemeClr val="tx1"/>
                              </a:gs>
                            </a:gsLst>
                          </a:gradFill>
                          <a:latin typeface="+mn-lt"/>
                          <a:ea typeface="Segoe UI" pitchFamily="34" charset="0"/>
                          <a:cs typeface="Segoe UI" pitchFamily="34" charset="0"/>
                        </a:rPr>
                        <a:t>AppLocker</a:t>
                      </a:r>
                      <a:endParaRPr lang="en-US" sz="1400" b="0" u="none" strike="noStrike" kern="1200" baseline="30000" dirty="0">
                        <a:gradFill>
                          <a:gsLst>
                            <a:gs pos="1250">
                              <a:schemeClr val="tx1"/>
                            </a:gs>
                            <a:gs pos="100000">
                              <a:schemeClr val="tx1"/>
                            </a:gs>
                          </a:gsLst>
                        </a:gradFill>
                        <a:latin typeface="+mn-lt"/>
                        <a:ea typeface="Segoe UI" pitchFamily="34" charset="0"/>
                        <a:cs typeface="Segoe UI" pitchFamily="34" charset="0"/>
                      </a:endParaRP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8"/>
                  </a:ext>
                </a:extLst>
              </a:tr>
              <a:tr h="300592">
                <a:tc>
                  <a:txBody>
                    <a:bodyPr/>
                    <a:lstStyle/>
                    <a:p>
                      <a:pPr marL="628650" marR="0" lvl="0" indent="0" algn="l" defTabSz="914363" rtl="0" eaLnBrk="1" fontAlgn="b" latinLnBrk="0" hangingPunct="1">
                        <a:lnSpc>
                          <a:spcPct val="100000"/>
                        </a:lnSpc>
                        <a:spcBef>
                          <a:spcPts val="0"/>
                        </a:spcBef>
                        <a:spcAft>
                          <a:spcPts val="0"/>
                        </a:spcAft>
                        <a:buClrTx/>
                        <a:buSzTx/>
                        <a:buFontTx/>
                        <a:buNone/>
                        <a:tabLst/>
                        <a:defRPr/>
                      </a:pPr>
                      <a:r>
                        <a:rPr lang="en-US" sz="1400" b="0" u="none" strike="noStrike" kern="1200" baseline="0" dirty="0">
                          <a:gradFill>
                            <a:gsLst>
                              <a:gs pos="1250">
                                <a:schemeClr val="tx1"/>
                              </a:gs>
                              <a:gs pos="100000">
                                <a:schemeClr val="tx1"/>
                              </a:gs>
                            </a:gsLst>
                          </a:gradFill>
                          <a:latin typeface="+mn-lt"/>
                          <a:ea typeface="Segoe UI" pitchFamily="34" charset="0"/>
                          <a:cs typeface="Segoe UI" pitchFamily="34" charset="0"/>
                        </a:rPr>
                        <a:t>Microsoft Application Virtualization (App-V)</a:t>
                      </a: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9"/>
                  </a:ext>
                </a:extLst>
              </a:tr>
              <a:tr h="300592">
                <a:tc>
                  <a:txBody>
                    <a:bodyPr/>
                    <a:lstStyle/>
                    <a:p>
                      <a:pPr marL="628650" marR="0" lvl="0" indent="0" algn="l" defTabSz="914367" rtl="0" eaLnBrk="1" fontAlgn="auto" latinLnBrk="0" hangingPunct="1">
                        <a:lnSpc>
                          <a:spcPct val="100000"/>
                        </a:lnSpc>
                        <a:spcBef>
                          <a:spcPts val="0"/>
                        </a:spcBef>
                        <a:spcAft>
                          <a:spcPts val="0"/>
                        </a:spcAft>
                        <a:buClrTx/>
                        <a:buSzTx/>
                        <a:buFontTx/>
                        <a:buNone/>
                        <a:tabLst/>
                        <a:defRPr/>
                      </a:pPr>
                      <a:r>
                        <a:rPr lang="en-US" sz="1400" b="0" u="none" strike="noStrike" kern="1200" baseline="0" dirty="0">
                          <a:gradFill>
                            <a:gsLst>
                              <a:gs pos="1250">
                                <a:schemeClr val="tx1"/>
                              </a:gs>
                              <a:gs pos="100000">
                                <a:schemeClr val="tx1"/>
                              </a:gs>
                            </a:gsLst>
                          </a:gradFill>
                          <a:latin typeface="+mn-lt"/>
                          <a:ea typeface="Segoe UI" pitchFamily="34" charset="0"/>
                          <a:cs typeface="Segoe UI" pitchFamily="34" charset="0"/>
                        </a:rPr>
                        <a:t>Microsoft User Environment Virtualization (UE-V)</a:t>
                      </a: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51700548"/>
                  </a:ext>
                </a:extLst>
              </a:tr>
              <a:tr h="300592">
                <a:tc>
                  <a:txBody>
                    <a:bodyPr/>
                    <a:lstStyle/>
                    <a:p>
                      <a:pPr marL="628650" marR="0" lvl="0" indent="0" algn="l" defTabSz="914363" rtl="0" eaLnBrk="1" fontAlgn="b" latinLnBrk="0" hangingPunct="1">
                        <a:lnSpc>
                          <a:spcPct val="100000"/>
                        </a:lnSpc>
                        <a:spcBef>
                          <a:spcPts val="0"/>
                        </a:spcBef>
                        <a:spcAft>
                          <a:spcPts val="0"/>
                        </a:spcAft>
                        <a:buClrTx/>
                        <a:buSzTx/>
                        <a:buFontTx/>
                        <a:buNone/>
                        <a:tabLst/>
                        <a:defRPr/>
                      </a:pPr>
                      <a:r>
                        <a:rPr lang="en-US" sz="1400" b="0" i="0" u="none" strike="noStrike" kern="1200" baseline="0" dirty="0">
                          <a:gradFill>
                            <a:gsLst>
                              <a:gs pos="1250">
                                <a:schemeClr val="tx1"/>
                              </a:gs>
                              <a:gs pos="100000">
                                <a:schemeClr val="tx1"/>
                              </a:gs>
                            </a:gsLst>
                          </a:gradFill>
                          <a:latin typeface="+mn-lt"/>
                          <a:ea typeface="Segoe UI" pitchFamily="34" charset="0"/>
                          <a:cs typeface="Segoe UI" pitchFamily="34" charset="0"/>
                        </a:rPr>
                        <a:t>Cortana Management</a:t>
                      </a: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4401847"/>
                  </a:ext>
                </a:extLst>
              </a:tr>
              <a:tr h="300592">
                <a:tc>
                  <a:txBody>
                    <a:bodyPr/>
                    <a:lstStyle/>
                    <a:p>
                      <a:pPr marL="628650" marR="0" lvl="0" indent="0" algn="l" defTabSz="914363" rtl="0" eaLnBrk="1" fontAlgn="b" latinLnBrk="0" hangingPunct="1">
                        <a:lnSpc>
                          <a:spcPct val="100000"/>
                        </a:lnSpc>
                        <a:spcBef>
                          <a:spcPts val="0"/>
                        </a:spcBef>
                        <a:spcAft>
                          <a:spcPts val="0"/>
                        </a:spcAft>
                        <a:buClrTx/>
                        <a:buSzTx/>
                        <a:buFontTx/>
                        <a:buNone/>
                        <a:tabLst/>
                        <a:defRPr/>
                      </a:pPr>
                      <a:r>
                        <a:rPr lang="en-US" sz="1400" b="0" u="none" strike="noStrike" kern="1200" baseline="0" dirty="0">
                          <a:gradFill>
                            <a:gsLst>
                              <a:gs pos="1250">
                                <a:schemeClr val="tx1"/>
                              </a:gs>
                              <a:gs pos="100000">
                                <a:schemeClr val="tx1"/>
                              </a:gs>
                            </a:gsLst>
                          </a:gradFill>
                          <a:latin typeface="+mn-lt"/>
                          <a:ea typeface="Segoe UI" pitchFamily="34" charset="0"/>
                          <a:cs typeface="Segoe UI" pitchFamily="34" charset="0"/>
                        </a:rPr>
                        <a:t>Windows Store Management</a:t>
                      </a: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defTabSz="914363" rtl="0" eaLnBrk="1" fontAlgn="b" latinLnBrk="0" hangingPunct="1"/>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19"/>
                  </a:ext>
                </a:extLst>
              </a:tr>
              <a:tr h="300592">
                <a:tc>
                  <a:txBody>
                    <a:bodyPr/>
                    <a:lstStyle/>
                    <a:p>
                      <a:pPr marL="628650" marR="0" lvl="0" indent="0" algn="l" defTabSz="914363" rtl="0" eaLnBrk="1" fontAlgn="b" latinLnBrk="0" hangingPunct="1">
                        <a:lnSpc>
                          <a:spcPct val="100000"/>
                        </a:lnSpc>
                        <a:spcBef>
                          <a:spcPts val="0"/>
                        </a:spcBef>
                        <a:spcAft>
                          <a:spcPts val="0"/>
                        </a:spcAft>
                        <a:buClrTx/>
                        <a:buSzTx/>
                        <a:buFontTx/>
                        <a:buNone/>
                        <a:tabLst/>
                        <a:defRPr/>
                      </a:pPr>
                      <a:r>
                        <a:rPr lang="en-US" sz="1400" b="0" u="none" strike="noStrike" kern="1200" baseline="0" dirty="0">
                          <a:gradFill>
                            <a:gsLst>
                              <a:gs pos="1250">
                                <a:schemeClr val="tx1"/>
                              </a:gs>
                              <a:gs pos="100000">
                                <a:schemeClr val="tx1"/>
                              </a:gs>
                            </a:gsLst>
                          </a:gradFill>
                          <a:latin typeface="+mn-lt"/>
                          <a:ea typeface="Segoe UI" pitchFamily="34" charset="0"/>
                          <a:cs typeface="Segoe UI" pitchFamily="34" charset="0"/>
                        </a:rPr>
                        <a:t>Advanced Telemetry Controls</a:t>
                      </a:r>
                    </a:p>
                  </a:txBody>
                  <a:tcPr marL="93247" marR="93247"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endParaRPr lang="en-US" sz="1800" b="0" u="none" strike="noStrike" kern="1200" dirty="0">
                        <a:solidFill>
                          <a:srgbClr val="0078D7"/>
                        </a:solidFill>
                        <a:latin typeface="+mn-lt"/>
                        <a:ea typeface="Segoe UI" pitchFamily="34" charset="0"/>
                        <a:cs typeface="Segoe UI" pitchFamily="34" charset="0"/>
                      </a:endParaRP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US" sz="1800" b="0" u="none" strike="noStrike" kern="1200" dirty="0">
                          <a:solidFill>
                            <a:srgbClr val="0078D7"/>
                          </a:solidFill>
                          <a:latin typeface="+mn-lt"/>
                          <a:ea typeface="Segoe UI" pitchFamily="34" charset="0"/>
                          <a:cs typeface="Segoe UI" pitchFamily="34" charset="0"/>
                        </a:rPr>
                        <a:t>●</a:t>
                      </a:r>
                    </a:p>
                  </a:txBody>
                  <a:tcPr marL="93247" marR="93247" marT="0" marB="0"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5808631"/>
                  </a:ext>
                </a:extLst>
              </a:tr>
            </a:tbl>
          </a:graphicData>
        </a:graphic>
      </p:graphicFrame>
      <p:sp>
        <p:nvSpPr>
          <p:cNvPr id="16" name="TextBox 15"/>
          <p:cNvSpPr txBox="1"/>
          <p:nvPr/>
        </p:nvSpPr>
        <p:spPr>
          <a:xfrm>
            <a:off x="1835181" y="6521594"/>
            <a:ext cx="8632530" cy="385944"/>
          </a:xfrm>
          <a:prstGeom prst="rect">
            <a:avLst/>
          </a:prstGeom>
          <a:noFill/>
        </p:spPr>
        <p:txBody>
          <a:bodyPr wrap="square" lIns="93247" tIns="93247" rIns="93247" bIns="93247"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399" b="1" i="0" u="none" strike="noStrike" kern="0" cap="none" spc="0" normalizeH="0" baseline="0" noProof="0" dirty="0">
                <a:ln>
                  <a:noFill/>
                </a:ln>
                <a:gradFill>
                  <a:gsLst>
                    <a:gs pos="1250">
                      <a:schemeClr val="tx2"/>
                    </a:gs>
                    <a:gs pos="100000">
                      <a:schemeClr val="tx2"/>
                    </a:gs>
                  </a:gsLst>
                  <a:lin ang="0" scaled="0"/>
                </a:gradFill>
                <a:effectLst/>
                <a:uLnTx/>
                <a:uFillTx/>
                <a:latin typeface="Segoe UI Semibold" panose="020B0702040204020203" pitchFamily="34" charset="0"/>
                <a:cs typeface="Segoe UI Semibold" panose="020B0702040204020203" pitchFamily="34" charset="0"/>
              </a:rPr>
              <a:t>FOR A FULL LIST OF FEATURES AND CAPABILITIES PLEASE VISIT THE </a:t>
            </a:r>
            <a:r>
              <a:rPr kumimoji="0" lang="en-US" sz="1399" b="1" i="0" u="none" strike="noStrike" kern="0" cap="none" spc="0" normalizeH="0" baseline="0" noProof="0" dirty="0">
                <a:ln>
                  <a:noFill/>
                </a:ln>
                <a:gradFill>
                  <a:gsLst>
                    <a:gs pos="1250">
                      <a:schemeClr val="tx2"/>
                    </a:gs>
                    <a:gs pos="100000">
                      <a:schemeClr val="tx2"/>
                    </a:gs>
                  </a:gsLst>
                  <a:lin ang="0" scaled="0"/>
                </a:gradFill>
                <a:effectLst/>
                <a:uLnTx/>
                <a:uFillTx/>
                <a:latin typeface="Segoe UI Semibold" panose="020B0702040204020203" pitchFamily="34" charset="0"/>
                <a:cs typeface="Segoe UI Semibold" panose="020B0702040204020203" pitchFamily="34" charset="0"/>
                <a:hlinkClick r:id="rId3"/>
              </a:rPr>
              <a:t>WEBSITE</a:t>
            </a:r>
            <a:endParaRPr kumimoji="0" lang="en-US" sz="1399" b="1" i="0" u="none" strike="noStrike" kern="0" cap="none" spc="0" normalizeH="0" baseline="0" noProof="0" dirty="0">
              <a:ln>
                <a:noFill/>
              </a:ln>
              <a:gradFill>
                <a:gsLst>
                  <a:gs pos="1250">
                    <a:schemeClr val="tx2"/>
                  </a:gs>
                  <a:gs pos="100000">
                    <a:schemeClr val="tx2"/>
                  </a:gs>
                </a:gsLst>
                <a:lin ang="0" scaled="0"/>
              </a:gra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738136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7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92674" y="-1"/>
            <a:ext cx="7543801" cy="6994525"/>
          </a:xfrm>
          <a:prstGeom prst="rect">
            <a:avLst/>
          </a:prstGeom>
        </p:spPr>
      </p:pic>
      <p:pic>
        <p:nvPicPr>
          <p:cNvPr id="4" name="Picture 3"/>
          <p:cNvPicPr>
            <a:picLocks noChangeAspect="1"/>
          </p:cNvPicPr>
          <p:nvPr/>
        </p:nvPicPr>
        <p:blipFill rotWithShape="1">
          <a:blip r:embed="rId4" cstate="hq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r="15917" b="3731"/>
          <a:stretch/>
        </p:blipFill>
        <p:spPr>
          <a:xfrm>
            <a:off x="0" y="0"/>
            <a:ext cx="4892675" cy="3733557"/>
          </a:xfrm>
          <a:prstGeom prst="rect">
            <a:avLst/>
          </a:prstGeom>
        </p:spPr>
      </p:pic>
      <p:pic>
        <p:nvPicPr>
          <p:cNvPr id="5" name="Picture 4"/>
          <p:cNvPicPr>
            <a:picLocks noChangeAspect="1"/>
          </p:cNvPicPr>
          <p:nvPr/>
        </p:nvPicPr>
        <p:blipFill>
          <a:blip r:embed="rId6" cstate="hq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tretch>
            <a:fillRect/>
          </a:stretch>
        </p:blipFill>
        <p:spPr>
          <a:xfrm>
            <a:off x="0" y="3733557"/>
            <a:ext cx="4892675" cy="3260968"/>
          </a:xfrm>
          <a:prstGeom prst="rect">
            <a:avLst/>
          </a:prstGeom>
        </p:spPr>
      </p:pic>
      <p:cxnSp>
        <p:nvCxnSpPr>
          <p:cNvPr id="9" name="Straight Connector 8"/>
          <p:cNvCxnSpPr/>
          <p:nvPr/>
        </p:nvCxnSpPr>
        <p:spPr>
          <a:xfrm flipH="1">
            <a:off x="0" y="3733557"/>
            <a:ext cx="489267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4892675" y="4792661"/>
            <a:ext cx="7040562" cy="1638179"/>
          </a:xfrm>
          <a:prstGeom prst="rect">
            <a:avLst/>
          </a:pr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15929">
                      <a:schemeClr val="tx1"/>
                    </a:gs>
                    <a:gs pos="43000">
                      <a:schemeClr val="tx1"/>
                    </a:gs>
                  </a:gsLst>
                  <a:lin ang="5400000" scaled="1"/>
                </a:gradFill>
                <a:effectLst/>
                <a:uLnTx/>
                <a:uFillTx/>
              </a:rPr>
              <a:t>INVESTING IN PARTNER PROGRAMS TO DRIVE YOUR SUCCESS</a:t>
            </a:r>
          </a:p>
        </p:txBody>
      </p:sp>
      <p:cxnSp>
        <p:nvCxnSpPr>
          <p:cNvPr id="12" name="Straight Connector 11"/>
          <p:cNvCxnSpPr/>
          <p:nvPr/>
        </p:nvCxnSpPr>
        <p:spPr>
          <a:xfrm>
            <a:off x="4892675" y="6430840"/>
            <a:ext cx="704056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1933237" y="4792661"/>
            <a:ext cx="0" cy="163817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92675" y="4792661"/>
            <a:ext cx="704056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892675" y="0"/>
            <a:ext cx="0" cy="6994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935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8"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1" fill="hold" nodeType="withEffect">
                                  <p:stCondLst>
                                    <p:cond delay="75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22" presetClass="entr" presetSubtype="2" fill="hold" nodeType="withEffect">
                                  <p:stCondLst>
                                    <p:cond delay="1000"/>
                                  </p:stCondLst>
                                  <p:childTnLst>
                                    <p:set>
                                      <p:cBhvr>
                                        <p:cTn id="18" dur="1" fill="hold">
                                          <p:stCondLst>
                                            <p:cond delay="0"/>
                                          </p:stCondLst>
                                        </p:cTn>
                                        <p:tgtEl>
                                          <p:spTgt spid="12"/>
                                        </p:tgtEl>
                                        <p:attrNameLst>
                                          <p:attrName>style.visibility</p:attrName>
                                        </p:attrNameLst>
                                      </p:cBhvr>
                                      <p:to>
                                        <p:strVal val="visible"/>
                                      </p:to>
                                    </p:set>
                                    <p:animEffect transition="in" filter="wipe(righ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5483" y="295729"/>
            <a:ext cx="12037891" cy="1306330"/>
          </a:xfrm>
        </p:spPr>
        <p:txBody>
          <a:bodyPr/>
          <a:lstStyle/>
          <a:p>
            <a:r>
              <a:rPr lang="en-US" sz="4399" dirty="0"/>
              <a:t>Many Windows FY17 partner programs and initiatives</a:t>
            </a:r>
            <a:endParaRPr lang="en-US" sz="4399" spc="0" dirty="0">
              <a:gradFill>
                <a:gsLst>
                  <a:gs pos="1250">
                    <a:schemeClr val="accent2"/>
                  </a:gs>
                  <a:gs pos="100000">
                    <a:schemeClr val="accent2"/>
                  </a:gs>
                </a:gsLst>
                <a:lin ang="5400000" scaled="0"/>
              </a:gradFill>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22967" y="1211588"/>
            <a:ext cx="4040392" cy="5485620"/>
          </a:xfrm>
          <a:prstGeom prst="rect">
            <a:avLst/>
          </a:prstGeom>
        </p:spPr>
      </p:pic>
      <p:graphicFrame>
        <p:nvGraphicFramePr>
          <p:cNvPr id="25" name="Table 24"/>
          <p:cNvGraphicFramePr>
            <a:graphicFrameLocks noGrp="1"/>
          </p:cNvGraphicFramePr>
          <p:nvPr>
            <p:extLst/>
          </p:nvPr>
        </p:nvGraphicFramePr>
        <p:xfrm>
          <a:off x="458018" y="1211582"/>
          <a:ext cx="7514936" cy="5485620"/>
        </p:xfrm>
        <a:graphic>
          <a:graphicData uri="http://schemas.openxmlformats.org/drawingml/2006/table">
            <a:tbl>
              <a:tblPr firstRow="1">
                <a:tableStyleId>{21E4AEA4-8DFA-4A89-87EB-49C32662AFE0}</a:tableStyleId>
              </a:tblPr>
              <a:tblGrid>
                <a:gridCol w="1214802">
                  <a:extLst>
                    <a:ext uri="{9D8B030D-6E8A-4147-A177-3AD203B41FA5}">
                      <a16:colId xmlns:a16="http://schemas.microsoft.com/office/drawing/2014/main" val="20000"/>
                    </a:ext>
                  </a:extLst>
                </a:gridCol>
                <a:gridCol w="6300134">
                  <a:extLst>
                    <a:ext uri="{9D8B030D-6E8A-4147-A177-3AD203B41FA5}">
                      <a16:colId xmlns:a16="http://schemas.microsoft.com/office/drawing/2014/main" val="20001"/>
                    </a:ext>
                  </a:extLst>
                </a:gridCol>
              </a:tblGrid>
              <a:tr h="548562">
                <a:tc>
                  <a:txBody>
                    <a:bodyPr/>
                    <a:lstStyle/>
                    <a:p>
                      <a:pPr algn="ctr"/>
                      <a:r>
                        <a:rPr lang="en-US" sz="2000" dirty="0">
                          <a:latin typeface="Segoe UI Semibold" panose="020B0702040204020203" pitchFamily="34" charset="0"/>
                          <a:cs typeface="Segoe UI Semibold" panose="020B0702040204020203" pitchFamily="34" charset="0"/>
                        </a:rPr>
                        <a:t>TYPE</a:t>
                      </a:r>
                    </a:p>
                  </a:txBody>
                  <a:tcPr marL="0" marR="0" marT="0" marB="0" anchor="ctr"/>
                </a:tc>
                <a:tc>
                  <a:txBody>
                    <a:bodyPr/>
                    <a:lstStyle/>
                    <a:p>
                      <a:pPr algn="ctr"/>
                      <a:r>
                        <a:rPr lang="en-US" sz="2000" dirty="0">
                          <a:latin typeface="Segoe UI Semibold" panose="020B0702040204020203" pitchFamily="34" charset="0"/>
                          <a:cs typeface="Segoe UI Semibold" panose="020B0702040204020203" pitchFamily="34" charset="0"/>
                        </a:rPr>
                        <a:t>PROGRAMS &amp; INITIATIVES</a:t>
                      </a:r>
                    </a:p>
                  </a:txBody>
                  <a:tcPr marL="91427" marR="91427" marT="45713" marB="45713" anchor="ctr"/>
                </a:tc>
                <a:extLst>
                  <a:ext uri="{0D108BD9-81ED-4DB2-BD59-A6C34878D82A}">
                    <a16:rowId xmlns:a16="http://schemas.microsoft.com/office/drawing/2014/main" val="10000"/>
                  </a:ext>
                </a:extLst>
              </a:tr>
              <a:tr h="548562">
                <a:tc rowSpan="3">
                  <a:txBody>
                    <a:bodyPr/>
                    <a:lstStyle/>
                    <a:p>
                      <a:pPr algn="ctr"/>
                      <a:r>
                        <a:rPr lang="en-US" sz="1800" b="1" dirty="0">
                          <a:gradFill>
                            <a:gsLst>
                              <a:gs pos="48000">
                                <a:schemeClr val="tx1"/>
                              </a:gs>
                              <a:gs pos="0">
                                <a:schemeClr val="tx1"/>
                              </a:gs>
                            </a:gsLst>
                            <a:lin ang="0" scaled="0"/>
                          </a:gradFill>
                        </a:rPr>
                        <a:t>Events</a:t>
                      </a:r>
                    </a:p>
                  </a:txBody>
                  <a:tcPr marL="91427" marR="91427" marT="45713" marB="45713" vert="vert270" anchor="ctr">
                    <a:solidFill>
                      <a:schemeClr val="bg2"/>
                    </a:solidFill>
                  </a:tcPr>
                </a:tc>
                <a:tc>
                  <a:txBody>
                    <a:bodyPr/>
                    <a:lstStyle/>
                    <a:p>
                      <a:r>
                        <a:rPr lang="en-US" sz="2000" dirty="0"/>
                        <a:t>Accelerate Your Business events (customer events)</a:t>
                      </a:r>
                    </a:p>
                  </a:txBody>
                  <a:tcPr marL="91427" marR="91427" marT="45713" marB="45713" anchor="ctr">
                    <a:solidFill>
                      <a:schemeClr val="bg2"/>
                    </a:solidFill>
                  </a:tcPr>
                </a:tc>
                <a:extLst>
                  <a:ext uri="{0D108BD9-81ED-4DB2-BD59-A6C34878D82A}">
                    <a16:rowId xmlns:a16="http://schemas.microsoft.com/office/drawing/2014/main" val="10001"/>
                  </a:ext>
                </a:extLst>
              </a:tr>
              <a:tr h="548562">
                <a:tc vMerge="1">
                  <a:txBody>
                    <a:bodyPr/>
                    <a:lstStyle/>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Device Days events (partner events)</a:t>
                      </a:r>
                      <a:endParaRPr lang="en-US" sz="2000" dirty="0">
                        <a:gradFill>
                          <a:gsLst>
                            <a:gs pos="1250">
                              <a:schemeClr val="tx1"/>
                            </a:gs>
                            <a:gs pos="100000">
                              <a:schemeClr val="tx1"/>
                            </a:gs>
                          </a:gsLst>
                          <a:lin ang="5400000" scaled="0"/>
                        </a:gradFill>
                      </a:endParaRPr>
                    </a:p>
                  </a:txBody>
                  <a:tcPr marL="91427" marR="91427" marT="45713" marB="45713" anchor="ctr">
                    <a:solidFill>
                      <a:schemeClr val="bg2"/>
                    </a:solidFill>
                  </a:tcPr>
                </a:tc>
                <a:extLst>
                  <a:ext uri="{0D108BD9-81ED-4DB2-BD59-A6C34878D82A}">
                    <a16:rowId xmlns:a16="http://schemas.microsoft.com/office/drawing/2014/main" val="10002"/>
                  </a:ext>
                </a:extLst>
              </a:tr>
              <a:tr h="548562">
                <a:tc vMerge="1">
                  <a:txBody>
                    <a:bodyPr/>
                    <a:lstStyle/>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Tech-series training events (in-person and online)</a:t>
                      </a:r>
                      <a:endParaRPr lang="en-US" sz="2000" dirty="0">
                        <a:gradFill>
                          <a:gsLst>
                            <a:gs pos="1250">
                              <a:schemeClr val="tx1"/>
                            </a:gs>
                            <a:gs pos="100000">
                              <a:schemeClr val="tx1"/>
                            </a:gs>
                          </a:gsLst>
                          <a:lin ang="5400000" scaled="0"/>
                        </a:gradFill>
                      </a:endParaRPr>
                    </a:p>
                  </a:txBody>
                  <a:tcPr marL="91427" marR="91427" marT="45713" marB="45713" anchor="ctr">
                    <a:solidFill>
                      <a:schemeClr val="bg2"/>
                    </a:solidFill>
                  </a:tcPr>
                </a:tc>
                <a:extLst>
                  <a:ext uri="{0D108BD9-81ED-4DB2-BD59-A6C34878D82A}">
                    <a16:rowId xmlns:a16="http://schemas.microsoft.com/office/drawing/2014/main" val="10003"/>
                  </a:ext>
                </a:extLst>
              </a:tr>
              <a:tr h="548562">
                <a:tc rowSpan="3">
                  <a:txBody>
                    <a:bodyPr/>
                    <a:lstStyle/>
                    <a:p>
                      <a:pPr algn="ctr">
                        <a:lnSpc>
                          <a:spcPct val="90000"/>
                        </a:lnSpc>
                      </a:pPr>
                      <a:r>
                        <a:rPr lang="en-US" sz="1800" b="1" dirty="0">
                          <a:gradFill>
                            <a:gsLst>
                              <a:gs pos="48000">
                                <a:schemeClr val="tx1"/>
                              </a:gs>
                              <a:gs pos="0">
                                <a:schemeClr val="tx1"/>
                              </a:gs>
                            </a:gsLst>
                            <a:lin ang="0" scaled="0"/>
                          </a:gradFill>
                        </a:rPr>
                        <a:t>Customer Acceleration</a:t>
                      </a:r>
                    </a:p>
                  </a:txBody>
                  <a:tcPr marL="91427" marR="91427" marT="45713" marB="45713" vert="vert270" anchor="ctr">
                    <a:solidFill>
                      <a:schemeClr val="bg2">
                        <a:lumMod val="9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Windows Accelerate Program</a:t>
                      </a:r>
                      <a:endParaRPr lang="en-US" sz="2000" dirty="0">
                        <a:gradFill>
                          <a:gsLst>
                            <a:gs pos="1250">
                              <a:schemeClr val="tx1"/>
                            </a:gs>
                            <a:gs pos="100000">
                              <a:schemeClr val="tx1"/>
                            </a:gs>
                          </a:gsLst>
                          <a:lin ang="5400000" scaled="0"/>
                        </a:gradFill>
                      </a:endParaRPr>
                    </a:p>
                  </a:txBody>
                  <a:tcPr marL="91427" marR="91427" marT="45713" marB="45713" anchor="ctr">
                    <a:solidFill>
                      <a:schemeClr val="bg2">
                        <a:lumMod val="90000"/>
                      </a:schemeClr>
                    </a:solidFill>
                  </a:tcPr>
                </a:tc>
                <a:extLst>
                  <a:ext uri="{0D108BD9-81ED-4DB2-BD59-A6C34878D82A}">
                    <a16:rowId xmlns:a16="http://schemas.microsoft.com/office/drawing/2014/main" val="10004"/>
                  </a:ext>
                </a:extLst>
              </a:tr>
              <a:tr h="548562">
                <a:tc vMerge="1">
                  <a:txBody>
                    <a:bodyPr/>
                    <a:lstStyle/>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Windows and Office FastTrack Program</a:t>
                      </a:r>
                      <a:endParaRPr lang="en-US" sz="2000" dirty="0">
                        <a:gradFill>
                          <a:gsLst>
                            <a:gs pos="1250">
                              <a:schemeClr val="tx1"/>
                            </a:gs>
                            <a:gs pos="100000">
                              <a:schemeClr val="tx1"/>
                            </a:gs>
                          </a:gsLst>
                          <a:lin ang="5400000" scaled="0"/>
                        </a:gradFill>
                      </a:endParaRPr>
                    </a:p>
                  </a:txBody>
                  <a:tcPr marL="91427" marR="91427" marT="45713" marB="45713" anchor="ctr">
                    <a:solidFill>
                      <a:schemeClr val="bg2">
                        <a:lumMod val="90000"/>
                      </a:schemeClr>
                    </a:solidFill>
                  </a:tcPr>
                </a:tc>
                <a:extLst>
                  <a:ext uri="{0D108BD9-81ED-4DB2-BD59-A6C34878D82A}">
                    <a16:rowId xmlns:a16="http://schemas.microsoft.com/office/drawing/2014/main" val="10005"/>
                  </a:ext>
                </a:extLst>
              </a:tr>
              <a:tr h="548562">
                <a:tc vMerge="1">
                  <a:txBody>
                    <a:bodyPr/>
                    <a:lstStyle/>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EMS FastTrack Program</a:t>
                      </a:r>
                      <a:endParaRPr lang="en-US" sz="2000" dirty="0">
                        <a:gradFill>
                          <a:gsLst>
                            <a:gs pos="1250">
                              <a:schemeClr val="tx1"/>
                            </a:gs>
                            <a:gs pos="100000">
                              <a:schemeClr val="tx1"/>
                            </a:gs>
                          </a:gsLst>
                          <a:lin ang="5400000" scaled="0"/>
                        </a:gradFill>
                      </a:endParaRPr>
                    </a:p>
                  </a:txBody>
                  <a:tcPr marL="91427" marR="91427" marT="45713" marB="45713" anchor="ctr">
                    <a:solidFill>
                      <a:schemeClr val="bg2">
                        <a:lumMod val="90000"/>
                      </a:schemeClr>
                    </a:solidFill>
                  </a:tcPr>
                </a:tc>
                <a:extLst>
                  <a:ext uri="{0D108BD9-81ED-4DB2-BD59-A6C34878D82A}">
                    <a16:rowId xmlns:a16="http://schemas.microsoft.com/office/drawing/2014/main" val="10006"/>
                  </a:ext>
                </a:extLst>
              </a:tr>
              <a:tr h="548562">
                <a:tc rowSpan="3">
                  <a:txBody>
                    <a:bodyPr/>
                    <a:lstStyle/>
                    <a:p>
                      <a:pPr algn="ctr"/>
                      <a:r>
                        <a:rPr lang="en-US" sz="1800" b="1" dirty="0">
                          <a:gradFill>
                            <a:gsLst>
                              <a:gs pos="48000">
                                <a:schemeClr val="tx1"/>
                              </a:gs>
                              <a:gs pos="0">
                                <a:schemeClr val="tx1"/>
                              </a:gs>
                            </a:gsLst>
                            <a:lin ang="0" scaled="0"/>
                          </a:gradFill>
                        </a:rPr>
                        <a:t>Incentives</a:t>
                      </a:r>
                    </a:p>
                  </a:txBody>
                  <a:tcPr marL="91427" marR="91427" marT="45713" marB="45713" vert="vert270" anchor="ctr">
                    <a:solidFill>
                      <a:schemeClr val="bg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OEM </a:t>
                      </a:r>
                      <a:r>
                        <a:rPr lang="en-US" sz="2000" dirty="0" err="1"/>
                        <a:t>ProWins</a:t>
                      </a:r>
                      <a:r>
                        <a:rPr lang="en-US" sz="2000" dirty="0"/>
                        <a:t> partner incentive</a:t>
                      </a:r>
                      <a:endParaRPr lang="en-US" sz="2000" dirty="0">
                        <a:gradFill>
                          <a:gsLst>
                            <a:gs pos="1250">
                              <a:schemeClr val="tx1"/>
                            </a:gs>
                            <a:gs pos="100000">
                              <a:schemeClr val="tx1"/>
                            </a:gs>
                          </a:gsLst>
                          <a:lin ang="5400000" scaled="0"/>
                        </a:gradFill>
                      </a:endParaRPr>
                    </a:p>
                  </a:txBody>
                  <a:tcPr marL="91427" marR="91427" marT="45713" marB="45713" anchor="ctr">
                    <a:solidFill>
                      <a:schemeClr val="bg2"/>
                    </a:solidFill>
                  </a:tcPr>
                </a:tc>
                <a:extLst>
                  <a:ext uri="{0D108BD9-81ED-4DB2-BD59-A6C34878D82A}">
                    <a16:rowId xmlns:a16="http://schemas.microsoft.com/office/drawing/2014/main" val="10007"/>
                  </a:ext>
                </a:extLst>
              </a:tr>
              <a:tr h="548562">
                <a:tc vMerge="1">
                  <a:txBody>
                    <a:bodyPr/>
                    <a:lstStyle/>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VL Partner Discounts</a:t>
                      </a:r>
                      <a:endParaRPr lang="en-US" sz="2000" dirty="0">
                        <a:gradFill>
                          <a:gsLst>
                            <a:gs pos="1250">
                              <a:schemeClr val="tx1"/>
                            </a:gs>
                            <a:gs pos="100000">
                              <a:schemeClr val="tx1"/>
                            </a:gs>
                          </a:gsLst>
                          <a:lin ang="5400000" scaled="0"/>
                        </a:gradFill>
                      </a:endParaRPr>
                    </a:p>
                  </a:txBody>
                  <a:tcPr marL="91427" marR="91427" marT="45713" marB="45713" anchor="ctr">
                    <a:solidFill>
                      <a:schemeClr val="bg2"/>
                    </a:solidFill>
                  </a:tcPr>
                </a:tc>
                <a:extLst>
                  <a:ext uri="{0D108BD9-81ED-4DB2-BD59-A6C34878D82A}">
                    <a16:rowId xmlns:a16="http://schemas.microsoft.com/office/drawing/2014/main" val="10008"/>
                  </a:ext>
                </a:extLst>
              </a:tr>
              <a:tr h="548562">
                <a:tc vMerge="1">
                  <a:txBody>
                    <a:bodyPr/>
                    <a:lstStyle/>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ATP rebate offer (to-customer)</a:t>
                      </a:r>
                      <a:endParaRPr lang="en-US" sz="2000" dirty="0">
                        <a:gradFill>
                          <a:gsLst>
                            <a:gs pos="1250">
                              <a:schemeClr val="tx1"/>
                            </a:gs>
                            <a:gs pos="100000">
                              <a:schemeClr val="tx1"/>
                            </a:gs>
                          </a:gsLst>
                          <a:lin ang="5400000" scaled="0"/>
                        </a:gradFill>
                      </a:endParaRPr>
                    </a:p>
                  </a:txBody>
                  <a:tcPr marL="91427" marR="91427" marT="45713" marB="45713" anchor="ctr">
                    <a:solidFill>
                      <a:schemeClr val="bg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51831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57200" y="3239219"/>
            <a:ext cx="1152207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 Placeholder 3"/>
          <p:cNvSpPr txBox="1">
            <a:spLocks/>
          </p:cNvSpPr>
          <p:nvPr/>
        </p:nvSpPr>
        <p:spPr>
          <a:xfrm>
            <a:off x="882" y="1590750"/>
            <a:ext cx="4309742" cy="12053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7824" marR="0" lvl="3" indent="-19429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Drive small business customer interest in Windows 10 Pro, new form factors and accelerate Pro device refresh</a:t>
            </a:r>
          </a:p>
        </p:txBody>
      </p:sp>
      <p:sp>
        <p:nvSpPr>
          <p:cNvPr id="25" name="Title 2"/>
          <p:cNvSpPr txBox="1">
            <a:spLocks/>
          </p:cNvSpPr>
          <p:nvPr/>
        </p:nvSpPr>
        <p:spPr>
          <a:xfrm>
            <a:off x="298974" y="1211262"/>
            <a:ext cx="3934226" cy="3399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40" b="0" i="0" u="none" strike="noStrike" kern="120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ea typeface="+mn-ea"/>
                <a:cs typeface="Segoe UI Semibold" panose="020B0702040204020203" pitchFamily="34" charset="0"/>
              </a:rPr>
              <a:t>OBJECTIVES</a:t>
            </a:r>
          </a:p>
        </p:txBody>
      </p:sp>
      <p:sp>
        <p:nvSpPr>
          <p:cNvPr id="26" name="TextBox 25"/>
          <p:cNvSpPr txBox="1"/>
          <p:nvPr/>
        </p:nvSpPr>
        <p:spPr>
          <a:xfrm>
            <a:off x="3767809" y="3046162"/>
            <a:ext cx="4900856" cy="374846"/>
          </a:xfrm>
          <a:prstGeom prst="rect">
            <a:avLst/>
          </a:prstGeom>
          <a:solidFill>
            <a:srgbClr val="F8F8F8"/>
          </a:solidFill>
        </p:spPr>
        <p:txBody>
          <a:bodyPr wrap="square" rtlCol="0">
            <a:spAutoFit/>
          </a:bodyPr>
          <a:lstStyle/>
          <a:p>
            <a:pPr marL="0" marR="0" lvl="0" indent="0" algn="ctr" defTabSz="914400" eaLnBrk="1" fontAlgn="auto" latinLnBrk="0" hangingPunct="1">
              <a:lnSpc>
                <a:spcPct val="90000"/>
              </a:lnSpc>
              <a:spcBef>
                <a:spcPct val="0"/>
              </a:spcBef>
              <a:spcAft>
                <a:spcPts val="612"/>
              </a:spcAft>
              <a:buClrTx/>
              <a:buSzTx/>
              <a:buFontTx/>
              <a:buNone/>
              <a:tabLst/>
              <a:defRPr/>
            </a:pPr>
            <a:r>
              <a:rPr kumimoji="0" lang="en-US" sz="2040" b="0"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PROGRAM EXECUTION COMPONENTS</a:t>
            </a:r>
          </a:p>
        </p:txBody>
      </p:sp>
      <p:pic>
        <p:nvPicPr>
          <p:cNvPr id="1026" name="Picture 2" descr="C:\Users\Sarah\Desktop\pics.png"/>
          <p:cNvPicPr>
            <a:picLocks noChangeAspect="1" noChangeArrowheads="1"/>
          </p:cNvPicPr>
          <p:nvPr/>
        </p:nvPicPr>
        <p:blipFill rotWithShape="1">
          <a:blip r:embed="rId3" cstate="print">
            <a:grayscl/>
            <a:extLst>
              <a:ext uri="{28A0092B-C50C-407E-A947-70E740481C1C}">
                <a14:useLocalDpi xmlns:a14="http://schemas.microsoft.com/office/drawing/2010/main"/>
              </a:ext>
            </a:extLst>
          </a:blip>
          <a:srcRect/>
          <a:stretch/>
        </p:blipFill>
        <p:spPr bwMode="auto">
          <a:xfrm>
            <a:off x="2807556" y="3535677"/>
            <a:ext cx="2224873" cy="18494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807556" y="3525716"/>
            <a:ext cx="2224873" cy="1862074"/>
          </a:xfrm>
          <a:prstGeom prst="rect">
            <a:avLst/>
          </a:prstGeom>
          <a:solidFill>
            <a:schemeClr val="tx1">
              <a:lumMod val="85000"/>
              <a:lumOff val="1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 name="TextBox 5"/>
          <p:cNvSpPr txBox="1"/>
          <p:nvPr/>
        </p:nvSpPr>
        <p:spPr>
          <a:xfrm>
            <a:off x="486368" y="3535676"/>
            <a:ext cx="2225477" cy="1859374"/>
          </a:xfrm>
          <a:prstGeom prst="rect">
            <a:avLst/>
          </a:prstGeom>
          <a:solidFill>
            <a:srgbClr val="0078D7"/>
          </a:solidFill>
          <a:ln w="12700">
            <a:noFill/>
          </a:ln>
        </p:spPr>
        <p:txBody>
          <a:bodyPr wrap="square" lIns="186521" tIns="186521" rIns="186521" bIns="186521" rtlCol="0">
            <a:noAutofit/>
          </a:bodyPr>
          <a:lstStyle/>
          <a:p>
            <a:pPr marL="0" marR="0" lvl="0" indent="0" defTabSz="932597" eaLnBrk="1" fontAlgn="auto" latinLnBrk="0" hangingPunct="1">
              <a:lnSpc>
                <a:spcPts val="1428"/>
              </a:lnSpc>
              <a:spcBef>
                <a:spcPts val="0"/>
              </a:spcBef>
              <a:spcAft>
                <a:spcPts val="0"/>
              </a:spcAft>
              <a:buClrTx/>
              <a:buSzTx/>
              <a:buFontTx/>
              <a:buNone/>
              <a:tabLst/>
              <a:defRPr/>
            </a:pPr>
            <a:endParaRPr kumimoji="0" lang="en-US" sz="1020" b="0" i="0" u="none" strike="noStrike" kern="0" cap="none" spc="0" normalizeH="0" baseline="0" noProof="0" dirty="0">
              <a:ln>
                <a:noFill/>
              </a:ln>
              <a:solidFill>
                <a:srgbClr val="FFFFFF"/>
              </a:solidFill>
              <a:effectLst/>
              <a:uLnTx/>
              <a:uFillTx/>
              <a:ea typeface="Segoe UI" charset="0"/>
              <a:cs typeface="Segoe UI" charset="0"/>
            </a:endParaRPr>
          </a:p>
        </p:txBody>
      </p:sp>
      <p:sp>
        <p:nvSpPr>
          <p:cNvPr id="8" name="Rectangle 7"/>
          <p:cNvSpPr/>
          <p:nvPr/>
        </p:nvSpPr>
        <p:spPr>
          <a:xfrm>
            <a:off x="5127535" y="3525716"/>
            <a:ext cx="2225477" cy="18593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9" name="TextBox 18"/>
          <p:cNvSpPr txBox="1"/>
          <p:nvPr/>
        </p:nvSpPr>
        <p:spPr>
          <a:xfrm>
            <a:off x="9768700" y="3528417"/>
            <a:ext cx="2225477" cy="1859374"/>
          </a:xfrm>
          <a:prstGeom prst="rect">
            <a:avLst/>
          </a:prstGeom>
          <a:solidFill>
            <a:schemeClr val="accent2"/>
          </a:solidFill>
          <a:ln w="12700">
            <a:noFill/>
          </a:ln>
        </p:spPr>
        <p:txBody>
          <a:bodyPr wrap="square" lIns="186521" tIns="186521" rIns="186521" bIns="186521" rtlCol="0">
            <a:noAutofit/>
          </a:bodyPr>
          <a:lstStyle/>
          <a:p>
            <a:pPr marL="0" marR="0" lvl="0" indent="0" defTabSz="932597" eaLnBrk="1" fontAlgn="auto" latinLnBrk="0" hangingPunct="1">
              <a:lnSpc>
                <a:spcPts val="1428"/>
              </a:lnSpc>
              <a:spcBef>
                <a:spcPts val="0"/>
              </a:spcBef>
              <a:spcAft>
                <a:spcPts val="0"/>
              </a:spcAft>
              <a:buClrTx/>
              <a:buSzTx/>
              <a:buFontTx/>
              <a:buNone/>
              <a:tabLst/>
              <a:defRPr/>
            </a:pPr>
            <a:endParaRPr kumimoji="0" lang="en-US" sz="1020" b="0" i="0" u="none" strike="noStrike" kern="0" cap="none" spc="0" normalizeH="0" baseline="0" noProof="0" dirty="0">
              <a:ln>
                <a:noFill/>
              </a:ln>
              <a:solidFill>
                <a:srgbClr val="FFFFFF"/>
              </a:solidFill>
              <a:effectLst/>
              <a:uLnTx/>
              <a:uFillTx/>
              <a:ea typeface="Segoe UI" charset="0"/>
              <a:cs typeface="Segoe UI" charset="0"/>
            </a:endParaRPr>
          </a:p>
        </p:txBody>
      </p:sp>
      <p:sp>
        <p:nvSpPr>
          <p:cNvPr id="22" name="Rectangle 21"/>
          <p:cNvSpPr/>
          <p:nvPr/>
        </p:nvSpPr>
        <p:spPr bwMode="auto">
          <a:xfrm>
            <a:off x="1165313" y="4126735"/>
            <a:ext cx="849156" cy="483567"/>
          </a:xfrm>
          <a:prstGeom prst="rect">
            <a:avLst/>
          </a:prstGeom>
          <a:blipFill>
            <a:blip r:embed="rId4"/>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ectangle 22"/>
          <p:cNvSpPr/>
          <p:nvPr/>
        </p:nvSpPr>
        <p:spPr bwMode="auto">
          <a:xfrm>
            <a:off x="3495762" y="4213845"/>
            <a:ext cx="785263" cy="414920"/>
          </a:xfrm>
          <a:prstGeom prst="rect">
            <a:avLst/>
          </a:prstGeom>
          <a:blipFill>
            <a:blip r:embed="rId5"/>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Freeform 64"/>
          <p:cNvSpPr>
            <a:spLocks noEditPoints="1"/>
          </p:cNvSpPr>
          <p:nvPr/>
        </p:nvSpPr>
        <p:spPr bwMode="black">
          <a:xfrm>
            <a:off x="5911999" y="4118832"/>
            <a:ext cx="621060" cy="51697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1"/>
          </a:solidFill>
          <a:ln>
            <a:noFill/>
          </a:ln>
        </p:spPr>
        <p:txBody>
          <a:bodyPr vert="horz" wrap="square" lIns="82293" tIns="41147" rIns="82293" bIns="41147"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5" name="Freeform 61"/>
          <p:cNvSpPr>
            <a:spLocks noEditPoints="1"/>
          </p:cNvSpPr>
          <p:nvPr/>
        </p:nvSpPr>
        <p:spPr bwMode="black">
          <a:xfrm>
            <a:off x="10655832" y="4154227"/>
            <a:ext cx="459599" cy="46377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pic>
        <p:nvPicPr>
          <p:cNvPr id="33" name="Picture 2" descr="C:\Users\Sarah\Desktop\pics.pn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bwMode="auto">
          <a:xfrm>
            <a:off x="7448118" y="3525716"/>
            <a:ext cx="2225477" cy="185937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6" name="Rectangle 35"/>
          <p:cNvSpPr/>
          <p:nvPr/>
        </p:nvSpPr>
        <p:spPr>
          <a:xfrm>
            <a:off x="7448723" y="3538378"/>
            <a:ext cx="2224873" cy="1849412"/>
          </a:xfrm>
          <a:prstGeom prst="rect">
            <a:avLst/>
          </a:prstGeom>
          <a:solidFill>
            <a:schemeClr val="tx1">
              <a:lumMod val="85000"/>
              <a:lumOff val="1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 name="Freeform 34">
            <a:hlinkClick r:id="" action="ppaction://noaction"/>
          </p:cNvPr>
          <p:cNvSpPr/>
          <p:nvPr/>
        </p:nvSpPr>
        <p:spPr>
          <a:xfrm>
            <a:off x="8286150" y="4108337"/>
            <a:ext cx="534347" cy="661127"/>
          </a:xfrm>
          <a:custGeom>
            <a:avLst/>
            <a:gdLst/>
            <a:ahLst/>
            <a:cxnLst/>
            <a:rect l="l" t="t" r="r" b="b"/>
            <a:pathLst>
              <a:path w="973986" h="1605756">
                <a:moveTo>
                  <a:pt x="456564" y="628057"/>
                </a:moveTo>
                <a:lnTo>
                  <a:pt x="525533" y="628057"/>
                </a:lnTo>
                <a:lnTo>
                  <a:pt x="525533" y="692348"/>
                </a:lnTo>
                <a:cubicBezTo>
                  <a:pt x="554714" y="693510"/>
                  <a:pt x="586966" y="699654"/>
                  <a:pt x="622090" y="710822"/>
                </a:cubicBezTo>
                <a:lnTo>
                  <a:pt x="601399" y="788987"/>
                </a:lnTo>
                <a:cubicBezTo>
                  <a:pt x="569212" y="766763"/>
                  <a:pt x="454263" y="735345"/>
                  <a:pt x="442769" y="805080"/>
                </a:cubicBezTo>
                <a:cubicBezTo>
                  <a:pt x="443535" y="868687"/>
                  <a:pt x="676499" y="867919"/>
                  <a:pt x="638182" y="1016588"/>
                </a:cubicBezTo>
                <a:cubicBezTo>
                  <a:pt x="630128" y="1039244"/>
                  <a:pt x="609170" y="1101596"/>
                  <a:pt x="525533" y="1117085"/>
                </a:cubicBezTo>
                <a:lnTo>
                  <a:pt x="525533" y="1191223"/>
                </a:lnTo>
                <a:lnTo>
                  <a:pt x="456564" y="1191223"/>
                </a:lnTo>
                <a:lnTo>
                  <a:pt x="456564" y="1119715"/>
                </a:lnTo>
                <a:cubicBezTo>
                  <a:pt x="423182" y="1118606"/>
                  <a:pt x="383772" y="1110436"/>
                  <a:pt x="337016" y="1094753"/>
                </a:cubicBezTo>
                <a:lnTo>
                  <a:pt x="357707" y="1018886"/>
                </a:lnTo>
                <a:cubicBezTo>
                  <a:pt x="412882" y="1042642"/>
                  <a:pt x="516336" y="1070997"/>
                  <a:pt x="537027" y="1000494"/>
                </a:cubicBezTo>
                <a:cubicBezTo>
                  <a:pt x="550821" y="922329"/>
                  <a:pt x="311726" y="954516"/>
                  <a:pt x="343912" y="793586"/>
                </a:cubicBezTo>
                <a:cubicBezTo>
                  <a:pt x="349927" y="747779"/>
                  <a:pt x="389465" y="707840"/>
                  <a:pt x="456564" y="695594"/>
                </a:cubicBezTo>
                <a:close/>
                <a:moveTo>
                  <a:pt x="251903" y="504058"/>
                </a:moveTo>
                <a:lnTo>
                  <a:pt x="251903" y="624512"/>
                </a:lnTo>
                <a:lnTo>
                  <a:pt x="251903" y="874270"/>
                </a:lnTo>
                <a:lnTo>
                  <a:pt x="251903" y="984998"/>
                </a:lnTo>
                <a:lnTo>
                  <a:pt x="51568" y="984998"/>
                </a:lnTo>
                <a:lnTo>
                  <a:pt x="486993" y="1421189"/>
                </a:lnTo>
                <a:lnTo>
                  <a:pt x="922418" y="984998"/>
                </a:lnTo>
                <a:lnTo>
                  <a:pt x="722083" y="984998"/>
                </a:lnTo>
                <a:lnTo>
                  <a:pt x="722083" y="932376"/>
                </a:lnTo>
                <a:lnTo>
                  <a:pt x="722083" y="658051"/>
                </a:lnTo>
                <a:lnTo>
                  <a:pt x="722083" y="504058"/>
                </a:lnTo>
                <a:lnTo>
                  <a:pt x="546953" y="504058"/>
                </a:lnTo>
                <a:lnTo>
                  <a:pt x="332835" y="504058"/>
                </a:lnTo>
                <a:close/>
                <a:moveTo>
                  <a:pt x="671504" y="0"/>
                </a:moveTo>
                <a:lnTo>
                  <a:pt x="551335" y="486326"/>
                </a:lnTo>
                <a:lnTo>
                  <a:pt x="749925" y="486326"/>
                </a:lnTo>
                <a:lnTo>
                  <a:pt x="749925" y="658051"/>
                </a:lnTo>
                <a:lnTo>
                  <a:pt x="893571" y="658051"/>
                </a:lnTo>
                <a:lnTo>
                  <a:pt x="749925" y="887838"/>
                </a:lnTo>
                <a:lnTo>
                  <a:pt x="749925" y="964200"/>
                </a:lnTo>
                <a:lnTo>
                  <a:pt x="973986" y="964200"/>
                </a:lnTo>
                <a:lnTo>
                  <a:pt x="486993" y="1457970"/>
                </a:lnTo>
                <a:lnTo>
                  <a:pt x="429782" y="1399963"/>
                </a:lnTo>
                <a:lnTo>
                  <a:pt x="301135" y="1605756"/>
                </a:lnTo>
                <a:lnTo>
                  <a:pt x="351754" y="1320849"/>
                </a:lnTo>
                <a:lnTo>
                  <a:pt x="0" y="964200"/>
                </a:lnTo>
                <a:lnTo>
                  <a:pt x="224061" y="964200"/>
                </a:lnTo>
                <a:lnTo>
                  <a:pt x="224061" y="874338"/>
                </a:lnTo>
                <a:lnTo>
                  <a:pt x="83819" y="874680"/>
                </a:lnTo>
                <a:lnTo>
                  <a:pt x="224061" y="665951"/>
                </a:lnTo>
                <a:lnTo>
                  <a:pt x="224061" y="486326"/>
                </a:lnTo>
                <a:lnTo>
                  <a:pt x="344749" y="4863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sysClr val="windowText" lastClr="000000"/>
              </a:solidFill>
              <a:effectLst/>
              <a:uLnTx/>
              <a:uFillTx/>
            </a:endParaRPr>
          </a:p>
        </p:txBody>
      </p:sp>
      <p:sp>
        <p:nvSpPr>
          <p:cNvPr id="34" name="Rectangle 33"/>
          <p:cNvSpPr/>
          <p:nvPr/>
        </p:nvSpPr>
        <p:spPr bwMode="auto">
          <a:xfrm>
            <a:off x="2806951" y="5380830"/>
            <a:ext cx="2225477" cy="559562"/>
          </a:xfrm>
          <a:prstGeom prst="rect">
            <a:avLst/>
          </a:prstGeom>
          <a:solidFill>
            <a:schemeClr val="accent2">
              <a:lumMod val="50000"/>
            </a:schemeClr>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111993" marR="0" lvl="0" indent="-111993" algn="ctr" defTabSz="913646" eaLnBrk="1" fontAlgn="base" latinLnBrk="0" hangingPunct="1">
              <a:lnSpc>
                <a:spcPts val="1632"/>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rPr>
              <a:t>1B Impressions</a:t>
            </a:r>
          </a:p>
        </p:txBody>
      </p:sp>
      <p:sp>
        <p:nvSpPr>
          <p:cNvPr id="35" name="Rectangle 34"/>
          <p:cNvSpPr/>
          <p:nvPr/>
        </p:nvSpPr>
        <p:spPr bwMode="auto">
          <a:xfrm>
            <a:off x="486368" y="5380830"/>
            <a:ext cx="2225477" cy="559562"/>
          </a:xfrm>
          <a:prstGeom prst="rect">
            <a:avLst/>
          </a:prstGeom>
          <a:solidFill>
            <a:schemeClr val="accent2">
              <a:lumMod val="50000"/>
            </a:schemeClr>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111993" marR="0" lvl="0" indent="-111993" algn="ctr" defTabSz="913646" eaLnBrk="1" fontAlgn="base" latinLnBrk="0" hangingPunct="1">
              <a:lnSpc>
                <a:spcPts val="1632"/>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rPr>
              <a:t>250K Customer Engagements</a:t>
            </a:r>
          </a:p>
        </p:txBody>
      </p:sp>
      <p:sp>
        <p:nvSpPr>
          <p:cNvPr id="37" name="Rectangle 36"/>
          <p:cNvSpPr/>
          <p:nvPr/>
        </p:nvSpPr>
        <p:spPr bwMode="auto">
          <a:xfrm>
            <a:off x="5127535" y="5380830"/>
            <a:ext cx="2225477" cy="559562"/>
          </a:xfrm>
          <a:prstGeom prst="rect">
            <a:avLst/>
          </a:prstGeom>
          <a:solidFill>
            <a:schemeClr val="accent2">
              <a:lumMod val="50000"/>
            </a:schemeClr>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111993" marR="0" lvl="0" indent="-111993" algn="ctr" defTabSz="913646" eaLnBrk="1" fontAlgn="base" latinLnBrk="0" hangingPunct="1">
              <a:lnSpc>
                <a:spcPts val="1632"/>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rPr>
              <a:t>250+ Press Coverage</a:t>
            </a:r>
          </a:p>
        </p:txBody>
      </p:sp>
      <p:sp>
        <p:nvSpPr>
          <p:cNvPr id="38" name="Rectangle 37"/>
          <p:cNvSpPr/>
          <p:nvPr/>
        </p:nvSpPr>
        <p:spPr bwMode="auto">
          <a:xfrm>
            <a:off x="7448118" y="5380830"/>
            <a:ext cx="2225477" cy="559562"/>
          </a:xfrm>
          <a:prstGeom prst="rect">
            <a:avLst/>
          </a:prstGeom>
          <a:solidFill>
            <a:schemeClr val="accent2">
              <a:lumMod val="50000"/>
            </a:schemeClr>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111993" marR="0" lvl="0" indent="-111993" algn="ctr" defTabSz="913646" eaLnBrk="1" fontAlgn="base" latinLnBrk="0" hangingPunct="1">
              <a:lnSpc>
                <a:spcPts val="1632"/>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rPr>
              <a:t>150k Referrals to OEMs</a:t>
            </a:r>
          </a:p>
        </p:txBody>
      </p:sp>
      <p:sp>
        <p:nvSpPr>
          <p:cNvPr id="39" name="Rectangle 38"/>
          <p:cNvSpPr/>
          <p:nvPr/>
        </p:nvSpPr>
        <p:spPr bwMode="auto">
          <a:xfrm>
            <a:off x="9768700" y="5380830"/>
            <a:ext cx="2225477" cy="559562"/>
          </a:xfrm>
          <a:prstGeom prst="rect">
            <a:avLst/>
          </a:prstGeom>
          <a:solidFill>
            <a:schemeClr val="accent2">
              <a:lumMod val="50000"/>
            </a:schemeClr>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111993" marR="0" lvl="0" indent="-111993" algn="ctr" defTabSz="913646" eaLnBrk="1" fontAlgn="base" latinLnBrk="0" hangingPunct="1">
              <a:lnSpc>
                <a:spcPts val="1632"/>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rPr>
              <a:t>15k Sellers Trained </a:t>
            </a:r>
          </a:p>
        </p:txBody>
      </p:sp>
      <p:sp>
        <p:nvSpPr>
          <p:cNvPr id="7" name="TextBox 6"/>
          <p:cNvSpPr txBox="1"/>
          <p:nvPr/>
        </p:nvSpPr>
        <p:spPr>
          <a:xfrm>
            <a:off x="448946" y="3593593"/>
            <a:ext cx="2263307" cy="318286"/>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IN PERSON EVENTS</a:t>
            </a:r>
            <a:endParaRPr kumimoji="0" lang="en-US" sz="1122"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13" name="TextBox 12"/>
          <p:cNvSpPr txBox="1"/>
          <p:nvPr/>
        </p:nvSpPr>
        <p:spPr>
          <a:xfrm>
            <a:off x="2781681" y="3593593"/>
            <a:ext cx="2348660" cy="542399"/>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DIGITAL MEDIA &amp; ONLINE CUSTOMER EXPERIENCE</a:t>
            </a:r>
            <a:endParaRPr kumimoji="0" lang="en-US" sz="1122"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14" name="TextBox 13"/>
          <p:cNvSpPr txBox="1"/>
          <p:nvPr/>
        </p:nvSpPr>
        <p:spPr>
          <a:xfrm>
            <a:off x="5170303" y="3593593"/>
            <a:ext cx="2172506" cy="318286"/>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PR &amp; MEDIA</a:t>
            </a:r>
            <a:endParaRPr kumimoji="0" lang="en-US" sz="1122"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0" name="TextBox 19"/>
          <p:cNvSpPr txBox="1"/>
          <p:nvPr/>
        </p:nvSpPr>
        <p:spPr>
          <a:xfrm>
            <a:off x="7383739" y="3593593"/>
            <a:ext cx="2331284" cy="542399"/>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DEVICE OFFER &amp; </a:t>
            </a:r>
            <a:br>
              <a:rPr kumimoji="0" lang="en-US" sz="142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42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CONVERSION</a:t>
            </a:r>
            <a:endParaRPr kumimoji="0" lang="en-US" sz="1122"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TextBox 20"/>
          <p:cNvSpPr txBox="1"/>
          <p:nvPr/>
        </p:nvSpPr>
        <p:spPr>
          <a:xfrm>
            <a:off x="9759101" y="3593593"/>
            <a:ext cx="2185240" cy="531812"/>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CHANNEL AMPLIFICATION</a:t>
            </a:r>
          </a:p>
        </p:txBody>
      </p:sp>
      <p:sp>
        <p:nvSpPr>
          <p:cNvPr id="10" name="Rectangle 9"/>
          <p:cNvSpPr/>
          <p:nvPr/>
        </p:nvSpPr>
        <p:spPr>
          <a:xfrm>
            <a:off x="485959" y="4719057"/>
            <a:ext cx="2225885" cy="62251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Delivering rich content, small business panels, keynote speakers and device experience</a:t>
            </a:r>
          </a:p>
        </p:txBody>
      </p:sp>
      <p:sp>
        <p:nvSpPr>
          <p:cNvPr id="12" name="Rectangle 11"/>
          <p:cNvSpPr/>
          <p:nvPr/>
        </p:nvSpPr>
        <p:spPr>
          <a:xfrm>
            <a:off x="2806948" y="4719057"/>
            <a:ext cx="2235080" cy="62251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Paid Media &amp; Social Customer impressions delivering Windows 10 Pro Value Prop for SMBs</a:t>
            </a:r>
          </a:p>
        </p:txBody>
      </p:sp>
      <p:sp>
        <p:nvSpPr>
          <p:cNvPr id="15" name="Rectangle 14"/>
          <p:cNvSpPr/>
          <p:nvPr/>
        </p:nvSpPr>
        <p:spPr>
          <a:xfrm>
            <a:off x="5170303" y="4719057"/>
            <a:ext cx="2144435" cy="62251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Driving new stories and editorials for new WIn10 Pro Devices</a:t>
            </a:r>
          </a:p>
        </p:txBody>
      </p:sp>
      <p:sp>
        <p:nvSpPr>
          <p:cNvPr id="18" name="Rectangle 17"/>
          <p:cNvSpPr/>
          <p:nvPr/>
        </p:nvSpPr>
        <p:spPr>
          <a:xfrm>
            <a:off x="7520980" y="4719057"/>
            <a:ext cx="2073687" cy="4463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Providing small business leads to Partners and Resellers</a:t>
            </a:r>
          </a:p>
        </p:txBody>
      </p:sp>
      <p:sp>
        <p:nvSpPr>
          <p:cNvPr id="27" name="Rectangle 26"/>
          <p:cNvSpPr/>
          <p:nvPr/>
        </p:nvSpPr>
        <p:spPr>
          <a:xfrm>
            <a:off x="9869597" y="4719057"/>
            <a:ext cx="1991200" cy="4463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Reseller Demand Generation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&amp; Readiness</a:t>
            </a:r>
          </a:p>
        </p:txBody>
      </p:sp>
      <p:sp>
        <p:nvSpPr>
          <p:cNvPr id="5" name="Title 4"/>
          <p:cNvSpPr>
            <a:spLocks noGrp="1"/>
          </p:cNvSpPr>
          <p:nvPr>
            <p:ph type="title"/>
          </p:nvPr>
        </p:nvSpPr>
        <p:spPr/>
        <p:txBody>
          <a:bodyPr/>
          <a:lstStyle/>
          <a:p>
            <a:r>
              <a:rPr lang="en-US" sz="4400" i="1" dirty="0"/>
              <a:t>Accelerate Your Business </a:t>
            </a:r>
            <a:r>
              <a:rPr lang="en-US" sz="4400" dirty="0"/>
              <a:t>adds marketing support</a:t>
            </a:r>
            <a:endParaRPr lang="en-US" sz="2000" spc="0" dirty="0">
              <a:gradFill>
                <a:gsLst>
                  <a:gs pos="1250">
                    <a:schemeClr val="accent2"/>
                  </a:gs>
                  <a:gs pos="100000">
                    <a:schemeClr val="accent2"/>
                  </a:gs>
                </a:gsLst>
                <a:lin ang="5400000" scaled="0"/>
              </a:gradFill>
            </a:endParaRPr>
          </a:p>
        </p:txBody>
      </p:sp>
      <p:sp>
        <p:nvSpPr>
          <p:cNvPr id="40" name="Text Placeholder 3"/>
          <p:cNvSpPr txBox="1">
            <a:spLocks/>
          </p:cNvSpPr>
          <p:nvPr/>
        </p:nvSpPr>
        <p:spPr>
          <a:xfrm>
            <a:off x="4413957" y="1590750"/>
            <a:ext cx="4163404" cy="12053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7824" marR="0" lvl="3" indent="-19429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Showcase new productivity technologies, security tools and form factors</a:t>
            </a:r>
          </a:p>
        </p:txBody>
      </p:sp>
      <p:sp>
        <p:nvSpPr>
          <p:cNvPr id="41" name="Text Placeholder 3"/>
          <p:cNvSpPr txBox="1">
            <a:spLocks/>
          </p:cNvSpPr>
          <p:nvPr/>
        </p:nvSpPr>
        <p:spPr>
          <a:xfrm>
            <a:off x="8680693" y="1590750"/>
            <a:ext cx="3483510" cy="12053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7824" marR="0" lvl="3" indent="-19429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Support OEM partners through PR and media coverage</a:t>
            </a:r>
          </a:p>
        </p:txBody>
      </p:sp>
      <p:cxnSp>
        <p:nvCxnSpPr>
          <p:cNvPr id="48" name="Straight Connector 47"/>
          <p:cNvCxnSpPr/>
          <p:nvPr/>
        </p:nvCxnSpPr>
        <p:spPr>
          <a:xfrm>
            <a:off x="457200" y="6284797"/>
            <a:ext cx="1152207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935141" y="6111330"/>
            <a:ext cx="2449841" cy="374846"/>
          </a:xfrm>
          <a:prstGeom prst="rect">
            <a:avLst/>
          </a:prstGeom>
          <a:solidFill>
            <a:srgbClr val="F8F8F8"/>
          </a:solidFill>
        </p:spPr>
        <p:txBody>
          <a:bodyPr wrap="square" rtlCol="0">
            <a:spAutoFit/>
          </a:bodyPr>
          <a:lstStyle>
            <a:defPPr>
              <a:defRPr lang="en-US"/>
            </a:defPPr>
            <a:lvl1pPr algn="ctr">
              <a:lnSpc>
                <a:spcPct val="90000"/>
              </a:lnSpc>
              <a:spcBef>
                <a:spcPct val="0"/>
              </a:spcBef>
              <a:spcAft>
                <a:spcPts val="612"/>
              </a:spcAft>
              <a:defRPr sz="2040">
                <a:gradFill>
                  <a:gsLst>
                    <a:gs pos="1250">
                      <a:schemeClr val="accent2"/>
                    </a:gs>
                    <a:gs pos="100000">
                      <a:schemeClr val="accent2"/>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ct val="0"/>
              </a:spcBef>
              <a:spcAft>
                <a:spcPts val="612"/>
              </a:spcAft>
              <a:buClrTx/>
              <a:buSzTx/>
              <a:buFontTx/>
              <a:buNone/>
              <a:tabLst/>
              <a:defRPr/>
            </a:pPr>
            <a:r>
              <a:rPr kumimoji="0" lang="en-US" sz="2040" b="0"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TARGET GOALS</a:t>
            </a:r>
          </a:p>
        </p:txBody>
      </p:sp>
      <p:sp>
        <p:nvSpPr>
          <p:cNvPr id="2" name="TextBox 1"/>
          <p:cNvSpPr txBox="1"/>
          <p:nvPr/>
        </p:nvSpPr>
        <p:spPr>
          <a:xfrm>
            <a:off x="1417637" y="6392862"/>
            <a:ext cx="980351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Contact your local Microsoft Partner team for info on events near you.</a:t>
            </a:r>
          </a:p>
        </p:txBody>
      </p:sp>
    </p:spTree>
    <p:extLst>
      <p:ext uri="{BB962C8B-B14F-4D97-AF65-F5344CB8AC3E}">
        <p14:creationId xmlns:p14="http://schemas.microsoft.com/office/powerpoint/2010/main" val="13855143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457200" y="5615940"/>
            <a:ext cx="11530013" cy="892810"/>
          </a:xfrm>
          <a:prstGeom prst="rect">
            <a:avLst/>
          </a:prstGeom>
          <a:solidFill>
            <a:schemeClr val="bg1">
              <a:lumMod val="9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sym typeface="Wingdings" panose="05000000000000000000" pitchFamily="2" charset="2"/>
              </a:rPr>
              <a:t>WHEN, WHERE, HOW</a:t>
            </a:r>
          </a:p>
        </p:txBody>
      </p:sp>
      <p:sp>
        <p:nvSpPr>
          <p:cNvPr id="2" name="Title 1"/>
          <p:cNvSpPr>
            <a:spLocks noGrp="1"/>
          </p:cNvSpPr>
          <p:nvPr>
            <p:ph type="title"/>
          </p:nvPr>
        </p:nvSpPr>
        <p:spPr/>
        <p:txBody>
          <a:bodyPr/>
          <a:lstStyle/>
          <a:p>
            <a:r>
              <a:rPr lang="en-US" i="1" dirty="0"/>
              <a:t>Device Days Plus</a:t>
            </a:r>
            <a:r>
              <a:rPr lang="en-US" dirty="0"/>
              <a:t>, the sales training you need </a:t>
            </a:r>
            <a:br>
              <a:rPr lang="en-US" dirty="0"/>
            </a:br>
            <a:r>
              <a:rPr lang="en-US" sz="2600" spc="0" dirty="0">
                <a:solidFill>
                  <a:schemeClr val="accent2"/>
                </a:solidFill>
              </a:rPr>
              <a:t>Train resellers on selling Windows 10 Pro devices and how to increase attach rate </a:t>
            </a:r>
          </a:p>
        </p:txBody>
      </p:sp>
      <p:sp>
        <p:nvSpPr>
          <p:cNvPr id="15" name="Text Placeholder 3"/>
          <p:cNvSpPr txBox="1">
            <a:spLocks/>
          </p:cNvSpPr>
          <p:nvPr/>
        </p:nvSpPr>
        <p:spPr>
          <a:xfrm>
            <a:off x="457200" y="1439861"/>
            <a:ext cx="4237037" cy="909639"/>
          </a:xfrm>
          <a:prstGeom prst="rect">
            <a:avLst/>
          </a:prstGeom>
          <a:solidFill>
            <a:srgbClr val="F2F2F2"/>
          </a:solid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00"/>
              </a:spcAft>
              <a:buClrTx/>
              <a:buSzPct val="90000"/>
              <a:buFont typeface="Arial" pitchFamily="34" charset="0"/>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sym typeface="Wingdings" panose="05000000000000000000" pitchFamily="2" charset="2"/>
              </a:rPr>
              <a:t>AUDIENCE</a:t>
            </a:r>
          </a:p>
          <a:p>
            <a:pPr marL="0" marR="0" lvl="0" indent="0" algn="l" defTabSz="914367" rtl="0" eaLnBrk="1" fontAlgn="auto" latinLnBrk="0" hangingPunct="1">
              <a:lnSpc>
                <a:spcPct val="100000"/>
              </a:lnSpc>
              <a:spcBef>
                <a:spcPts val="0"/>
              </a:spcBef>
              <a:spcAft>
                <a:spcPts val="900"/>
              </a:spcAft>
              <a:buClrTx/>
              <a:buSzPct val="90000"/>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Top to mid-tier resellers sales teams </a:t>
            </a:r>
            <a:br>
              <a:rPr kumimoji="0" lang="en-US" sz="1600" b="0" i="0" u="none" strike="noStrike" kern="1200" cap="none" spc="0" normalizeH="0" baseline="0" noProof="0" dirty="0">
                <a:ln>
                  <a:noFill/>
                </a:ln>
                <a:solidFill>
                  <a:schemeClr val="tx1"/>
                </a:solidFill>
                <a:effectLst/>
                <a:uLnTx/>
                <a:uFillTx/>
                <a:latin typeface="Segoe UI"/>
                <a:ea typeface="+mn-ea"/>
                <a:cs typeface="+mn-cs"/>
              </a:rPr>
            </a:br>
            <a:r>
              <a:rPr kumimoji="0" lang="en-US" sz="1600" b="0" i="0" u="none" strike="noStrike" kern="1200" cap="none" spc="0" normalizeH="0" baseline="0" noProof="0" dirty="0">
                <a:ln>
                  <a:noFill/>
                </a:ln>
                <a:solidFill>
                  <a:schemeClr val="tx1"/>
                </a:solidFill>
                <a:effectLst/>
                <a:uLnTx/>
                <a:uFillTx/>
                <a:latin typeface="Segoe UI"/>
                <a:ea typeface="+mn-ea"/>
                <a:cs typeface="+mn-cs"/>
              </a:rPr>
              <a:t>selling to SMB/CA space</a:t>
            </a:r>
            <a:endParaRPr kumimoji="0" lang="en-US" sz="1100" b="0" i="0" u="none" strike="noStrike" kern="1200" cap="none" spc="0" normalizeH="0" baseline="0" noProof="0" dirty="0">
              <a:ln>
                <a:noFill/>
              </a:ln>
              <a:solidFill>
                <a:schemeClr val="tx1"/>
              </a:solidFill>
              <a:effectLst/>
              <a:uLnTx/>
              <a:uFillTx/>
              <a:latin typeface="Segoe UI"/>
              <a:ea typeface="+mn-ea"/>
              <a:cs typeface="+mn-cs"/>
            </a:endParaRPr>
          </a:p>
        </p:txBody>
      </p:sp>
      <p:sp>
        <p:nvSpPr>
          <p:cNvPr id="16" name="Text Placeholder 3"/>
          <p:cNvSpPr txBox="1">
            <a:spLocks/>
          </p:cNvSpPr>
          <p:nvPr/>
        </p:nvSpPr>
        <p:spPr>
          <a:xfrm>
            <a:off x="7688579" y="1439860"/>
            <a:ext cx="4298633" cy="2583499"/>
          </a:xfrm>
          <a:prstGeom prst="rect">
            <a:avLst/>
          </a:prstGeom>
          <a:solidFill>
            <a:srgbClr val="F2F2F2"/>
          </a:solid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00"/>
              </a:spcAft>
              <a:buClrTx/>
              <a:buSzPct val="90000"/>
              <a:buFont typeface="Arial" pitchFamily="34" charset="0"/>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LIVE EVENT MATERIALS &amp; SPONSORSHIP</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Event-in-a-box materials: Registration website, main presentation deck, demo script, videos, event invite templates, signage design, event hand-outs, eval forms. </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Sponsorships: OEM Partner booth and break out sessions for Silver and Gold sponsors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Special Incentive Program or Eval units for attendees only</a:t>
            </a:r>
          </a:p>
        </p:txBody>
      </p:sp>
      <p:grpSp>
        <p:nvGrpSpPr>
          <p:cNvPr id="4" name="Group 3"/>
          <p:cNvGrpSpPr/>
          <p:nvPr/>
        </p:nvGrpSpPr>
        <p:grpSpPr>
          <a:xfrm>
            <a:off x="3125639" y="5705729"/>
            <a:ext cx="8792039" cy="713232"/>
            <a:chOff x="3124857" y="5705729"/>
            <a:chExt cx="8530376" cy="713232"/>
          </a:xfrm>
        </p:grpSpPr>
        <p:sp>
          <p:nvSpPr>
            <p:cNvPr id="10" name="Text Placeholder 3"/>
            <p:cNvSpPr txBox="1">
              <a:spLocks/>
            </p:cNvSpPr>
            <p:nvPr/>
          </p:nvSpPr>
          <p:spPr>
            <a:xfrm>
              <a:off x="4879643" y="5705729"/>
              <a:ext cx="3595149" cy="713232"/>
            </a:xfrm>
            <a:prstGeom prst="rect">
              <a:avLst/>
            </a:prstGeom>
            <a:solidFill>
              <a:schemeClr val="accent2"/>
            </a:solidFill>
          </p:spPr>
          <p:txBody>
            <a:bodyPr anchor="ct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00"/>
                </a:spcAft>
                <a:buClrTx/>
                <a:buSzPct val="90000"/>
                <a:buFont typeface="Arial" pitchFamily="34" charset="0"/>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Segoe UI Semibold" panose="020B0702040204020203" pitchFamily="34" charset="0"/>
                </a:rPr>
                <a:t>120 live Training Events Worldwide, reaching over 10,000 resellers</a:t>
              </a:r>
              <a:endParaRPr kumimoji="0" lang="en-US" sz="1000" b="1" i="0" u="none" strike="noStrike" kern="1200" cap="none" spc="0" normalizeH="0" baseline="0" noProof="0" dirty="0">
                <a:ln>
                  <a:noFill/>
                </a:ln>
                <a:solidFill>
                  <a:srgbClr val="FFFFFF"/>
                </a:solidFill>
                <a:effectLst/>
                <a:uLnTx/>
                <a:uFillTx/>
                <a:latin typeface="+mn-lt"/>
                <a:ea typeface="+mn-ea"/>
                <a:cs typeface="Segoe UI Semibold" panose="020B0702040204020203" pitchFamily="34" charset="0"/>
              </a:endParaRPr>
            </a:p>
          </p:txBody>
        </p:sp>
        <p:sp>
          <p:nvSpPr>
            <p:cNvPr id="18" name="Text Placeholder 3"/>
            <p:cNvSpPr txBox="1">
              <a:spLocks/>
            </p:cNvSpPr>
            <p:nvPr/>
          </p:nvSpPr>
          <p:spPr>
            <a:xfrm>
              <a:off x="3124857" y="5705729"/>
              <a:ext cx="1669778" cy="713232"/>
            </a:xfrm>
            <a:prstGeom prst="rect">
              <a:avLst/>
            </a:prstGeom>
            <a:solidFill>
              <a:schemeClr val="accent2"/>
            </a:solidFill>
          </p:spPr>
          <p:txBody>
            <a:bodyPr anchor="ct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00"/>
                </a:spcAft>
                <a:buClrTx/>
                <a:buSzPct val="90000"/>
                <a:buFont typeface="Arial" pitchFamily="34" charset="0"/>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Segoe UI Semibold" panose="020B0702040204020203" pitchFamily="34" charset="0"/>
                </a:rPr>
                <a:t>August to </a:t>
              </a:r>
              <a:br>
                <a:rPr kumimoji="0" lang="en-US" sz="1400" b="1" i="0" u="none" strike="noStrike" kern="1200" cap="none" spc="0" normalizeH="0" baseline="0" noProof="0" dirty="0">
                  <a:ln>
                    <a:noFill/>
                  </a:ln>
                  <a:solidFill>
                    <a:srgbClr val="FFFFFF"/>
                  </a:solidFill>
                  <a:effectLst/>
                  <a:uLnTx/>
                  <a:uFillTx/>
                  <a:latin typeface="+mn-lt"/>
                  <a:ea typeface="+mn-ea"/>
                  <a:cs typeface="Segoe UI Semibold" panose="020B0702040204020203" pitchFamily="34" charset="0"/>
                </a:rPr>
              </a:br>
              <a:r>
                <a:rPr kumimoji="0" lang="en-US" sz="1400" b="1" i="0" u="none" strike="noStrike" kern="1200" cap="none" spc="0" normalizeH="0" baseline="0" noProof="0" dirty="0">
                  <a:ln>
                    <a:noFill/>
                  </a:ln>
                  <a:solidFill>
                    <a:srgbClr val="FFFFFF"/>
                  </a:solidFill>
                  <a:effectLst/>
                  <a:uLnTx/>
                  <a:uFillTx/>
                  <a:latin typeface="+mn-lt"/>
                  <a:ea typeface="+mn-ea"/>
                  <a:cs typeface="Segoe UI Semibold" panose="020B0702040204020203" pitchFamily="34" charset="0"/>
                </a:rPr>
                <a:t>June</a:t>
              </a:r>
              <a:endParaRPr kumimoji="0" lang="en-US" sz="1000" b="1" i="0" u="none" strike="noStrike" kern="1200" cap="none" spc="0" normalizeH="0" baseline="0" noProof="0" dirty="0">
                <a:ln>
                  <a:noFill/>
                </a:ln>
                <a:solidFill>
                  <a:srgbClr val="FFFFFF"/>
                </a:solidFill>
                <a:effectLst/>
                <a:uLnTx/>
                <a:uFillTx/>
                <a:latin typeface="+mn-lt"/>
                <a:ea typeface="+mn-ea"/>
                <a:cs typeface="Segoe UI Semibold" panose="020B0702040204020203" pitchFamily="34" charset="0"/>
              </a:endParaRPr>
            </a:p>
          </p:txBody>
        </p:sp>
        <p:sp>
          <p:nvSpPr>
            <p:cNvPr id="20" name="Text Placeholder 3"/>
            <p:cNvSpPr txBox="1">
              <a:spLocks/>
            </p:cNvSpPr>
            <p:nvPr/>
          </p:nvSpPr>
          <p:spPr>
            <a:xfrm>
              <a:off x="8559800" y="5705729"/>
              <a:ext cx="3095433" cy="713232"/>
            </a:xfrm>
            <a:prstGeom prst="rect">
              <a:avLst/>
            </a:prstGeom>
            <a:solidFill>
              <a:schemeClr val="accent2"/>
            </a:solidFill>
          </p:spPr>
          <p:txBody>
            <a:bodyPr anchor="ct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00"/>
                </a:spcAft>
                <a:buClrTx/>
                <a:buSzPct val="90000"/>
                <a:buFont typeface="Arial" pitchFamily="34" charset="0"/>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Segoe UI Semibold" panose="020B0702040204020203" pitchFamily="34" charset="0"/>
                </a:rPr>
                <a:t>10 Online-modules</a:t>
              </a:r>
              <a:br>
                <a:rPr kumimoji="0" lang="en-US" sz="1400" b="1" i="0" u="none" strike="noStrike" kern="1200" cap="none" spc="0" normalizeH="0" baseline="0" noProof="0" dirty="0">
                  <a:ln>
                    <a:noFill/>
                  </a:ln>
                  <a:solidFill>
                    <a:srgbClr val="FFFFFF"/>
                  </a:solidFill>
                  <a:effectLst/>
                  <a:uLnTx/>
                  <a:uFillTx/>
                  <a:latin typeface="+mn-lt"/>
                  <a:ea typeface="+mn-ea"/>
                  <a:cs typeface="Segoe UI Semibold" panose="020B0702040204020203" pitchFamily="34" charset="0"/>
                </a:rPr>
              </a:br>
              <a:r>
                <a:rPr kumimoji="0" lang="en-US" sz="1400" b="1" i="0" u="none" strike="noStrike" kern="1200" cap="none" spc="0" normalizeH="0" baseline="0" noProof="0" dirty="0">
                  <a:ln>
                    <a:noFill/>
                  </a:ln>
                  <a:solidFill>
                    <a:srgbClr val="FFFFFF"/>
                  </a:solidFill>
                  <a:effectLst/>
                  <a:uLnTx/>
                  <a:uFillTx/>
                  <a:latin typeface="+mn-lt"/>
                  <a:ea typeface="+mn-ea"/>
                  <a:cs typeface="Segoe UI Semibold" panose="020B0702040204020203" pitchFamily="34" charset="0"/>
                </a:rPr>
                <a:t>for Further Scale </a:t>
              </a:r>
              <a:endParaRPr kumimoji="0" lang="en-US" sz="1000" b="1" i="0" u="none" strike="noStrike" kern="1200" cap="none" spc="0" normalizeH="0" baseline="0" noProof="0" dirty="0">
                <a:ln>
                  <a:noFill/>
                </a:ln>
                <a:solidFill>
                  <a:srgbClr val="FFFFFF"/>
                </a:solidFill>
                <a:effectLst/>
                <a:uLnTx/>
                <a:uFillTx/>
                <a:latin typeface="+mn-lt"/>
                <a:ea typeface="+mn-ea"/>
                <a:cs typeface="Segoe UI Semibold" panose="020B0702040204020203" pitchFamily="34" charset="0"/>
              </a:endParaRPr>
            </a:p>
          </p:txBody>
        </p:sp>
      </p:grpSp>
      <p:pic>
        <p:nvPicPr>
          <p:cNvPr id="21" name="Picture 20"/>
          <p:cNvPicPr>
            <a:picLocks noChangeAspect="1"/>
          </p:cNvPicPr>
          <p:nvPr/>
        </p:nvPicPr>
        <p:blipFill rotWithShape="1">
          <a:blip r:embed="rId2" cstate="hqprint">
            <a:extLst>
              <a:ext uri="{28A0092B-C50C-407E-A947-70E740481C1C}">
                <a14:useLocalDpi xmlns:a14="http://schemas.microsoft.com/office/drawing/2010/main"/>
              </a:ext>
            </a:extLst>
          </a:blip>
          <a:srcRect r="-1"/>
          <a:stretch/>
        </p:blipFill>
        <p:spPr>
          <a:xfrm>
            <a:off x="4765754" y="1439861"/>
            <a:ext cx="2851308" cy="1928179"/>
          </a:xfrm>
          <a:prstGeom prst="rect">
            <a:avLst/>
          </a:prstGeom>
        </p:spPr>
      </p:pic>
      <p:sp>
        <p:nvSpPr>
          <p:cNvPr id="11" name="Text Placeholder 3"/>
          <p:cNvSpPr txBox="1">
            <a:spLocks/>
          </p:cNvSpPr>
          <p:nvPr/>
        </p:nvSpPr>
        <p:spPr>
          <a:xfrm>
            <a:off x="457200" y="2423159"/>
            <a:ext cx="4237037" cy="3131503"/>
          </a:xfrm>
          <a:prstGeom prst="rect">
            <a:avLst/>
          </a:prstGeom>
          <a:solidFill>
            <a:srgbClr val="F2F2F2"/>
          </a:solid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00"/>
              </a:spcAft>
              <a:buClrTx/>
              <a:buSzPct val="90000"/>
              <a:buFont typeface="Arial" pitchFamily="34" charset="0"/>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sym typeface="Wingdings" panose="05000000000000000000" pitchFamily="2" charset="2"/>
              </a:rPr>
              <a:t>EVENT AGENDA</a:t>
            </a:r>
            <a:endPar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endParaRP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Windows across devices, Pro right licensing</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Industries and scenarios, testimonial videos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Device demos, compete, objection handling</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Cross-selling the stack– Office, Servers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Resources to help drive sales and offers </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30-minute break-out session for Gold Sponsors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Microsoft Kiosk to showcase Windows 10 Pro hero devices -&gt; Phone continuum, CTE, IOT</a:t>
            </a:r>
            <a:endParaRPr kumimoji="0" lang="en-US" sz="1050" b="0" i="0" u="none" strike="noStrike" kern="1200" cap="none" spc="0" normalizeH="0" baseline="0" noProof="0" dirty="0">
              <a:ln>
                <a:noFill/>
              </a:ln>
              <a:solidFill>
                <a:schemeClr val="tx1"/>
              </a:solidFill>
              <a:effectLst/>
              <a:uLnTx/>
              <a:uFillTx/>
              <a:latin typeface="Segoe UI"/>
              <a:ea typeface="+mn-ea"/>
              <a:cs typeface="+mn-cs"/>
            </a:endParaRPr>
          </a:p>
        </p:txBody>
      </p:sp>
      <p:sp>
        <p:nvSpPr>
          <p:cNvPr id="12" name="Text Placeholder 3"/>
          <p:cNvSpPr txBox="1">
            <a:spLocks/>
          </p:cNvSpPr>
          <p:nvPr/>
        </p:nvSpPr>
        <p:spPr>
          <a:xfrm>
            <a:off x="7688579" y="4101990"/>
            <a:ext cx="4298633" cy="1447800"/>
          </a:xfrm>
          <a:prstGeom prst="rect">
            <a:avLst/>
          </a:prstGeom>
          <a:solidFill>
            <a:srgbClr val="F2F2F2"/>
          </a:solid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00"/>
              </a:spcAft>
              <a:buClrTx/>
              <a:buSzPct val="90000"/>
              <a:buFont typeface="Arial" pitchFamily="34" charset="0"/>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DIGITAL DEVICE DAY ONLINE MODULES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English recorded version delivered in 5-10 minute segments</a:t>
            </a:r>
          </a:p>
          <a:p>
            <a:pPr marL="228600" marR="0" lvl="0" indent="-177800" algn="l" defTabSz="914367" rtl="0" eaLnBrk="1" fontAlgn="auto" latinLnBrk="0" hangingPunct="1">
              <a:lnSpc>
                <a:spcPct val="100000"/>
              </a:lnSpc>
              <a:spcBef>
                <a:spcPts val="200"/>
              </a:spcBef>
              <a:spcAft>
                <a:spcPts val="400"/>
              </a:spcAft>
              <a:buClrTx/>
              <a:buSzPct val="90000"/>
              <a:buFont typeface="Arial" pitchFamily="34" charset="0"/>
              <a:buChar char="•"/>
              <a:tabLst/>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Online delivery through the Device Partner Center online training engine</a:t>
            </a:r>
          </a:p>
        </p:txBody>
      </p:sp>
      <p:pic>
        <p:nvPicPr>
          <p:cNvPr id="14" name="Picture 1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765754" y="3409950"/>
            <a:ext cx="2851308" cy="2139840"/>
          </a:xfrm>
          <a:prstGeom prst="rect">
            <a:avLst/>
          </a:prstGeom>
        </p:spPr>
      </p:pic>
      <p:sp>
        <p:nvSpPr>
          <p:cNvPr id="17" name="TextBox 16"/>
          <p:cNvSpPr txBox="1"/>
          <p:nvPr/>
        </p:nvSpPr>
        <p:spPr>
          <a:xfrm>
            <a:off x="1417637" y="6392862"/>
            <a:ext cx="980351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Contact your local Microsoft Partner team for info on events near you.</a:t>
            </a:r>
          </a:p>
        </p:txBody>
      </p:sp>
    </p:spTree>
    <p:extLst>
      <p:ext uri="{BB962C8B-B14F-4D97-AF65-F5344CB8AC3E}">
        <p14:creationId xmlns:p14="http://schemas.microsoft.com/office/powerpoint/2010/main" val="5361395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Windows Partner </a:t>
            </a:r>
            <a:r>
              <a:rPr lang="en-US" i="1" dirty="0"/>
              <a:t>Tech-Series Program</a:t>
            </a:r>
            <a:r>
              <a:rPr lang="en-US" dirty="0"/>
              <a:t>, FY17</a:t>
            </a:r>
            <a:br>
              <a:rPr lang="en-US" dirty="0"/>
            </a:br>
            <a:r>
              <a:rPr lang="en-US" sz="2400" spc="0" dirty="0">
                <a:gradFill>
                  <a:gsLst>
                    <a:gs pos="1250">
                      <a:schemeClr val="accent2"/>
                    </a:gs>
                    <a:gs pos="100000">
                      <a:schemeClr val="accent2"/>
                    </a:gs>
                  </a:gsLst>
                  <a:lin ang="5400000" scaled="0"/>
                </a:gradFill>
              </a:rPr>
              <a:t>End-to-end experience (consumption path)</a:t>
            </a:r>
          </a:p>
        </p:txBody>
      </p:sp>
      <p:sp>
        <p:nvSpPr>
          <p:cNvPr id="42" name="Rectangle 41"/>
          <p:cNvSpPr/>
          <p:nvPr/>
        </p:nvSpPr>
        <p:spPr bwMode="auto">
          <a:xfrm>
            <a:off x="274639" y="2506663"/>
            <a:ext cx="2336835" cy="853266"/>
          </a:xfrm>
          <a:prstGeom prst="rect">
            <a:avLst/>
          </a:prstGeom>
          <a:solidFill>
            <a:srgbClr val="D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SELF-SERVE DIGITAL</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PARTNER UNIVERSITY</a:t>
            </a:r>
          </a:p>
        </p:txBody>
      </p:sp>
      <p:sp>
        <p:nvSpPr>
          <p:cNvPr id="46" name="Rectangle 45"/>
          <p:cNvSpPr/>
          <p:nvPr/>
        </p:nvSpPr>
        <p:spPr bwMode="auto">
          <a:xfrm>
            <a:off x="2662821" y="2506663"/>
            <a:ext cx="2336835" cy="853266"/>
          </a:xfrm>
          <a:prstGeom prst="rect">
            <a:avLst/>
          </a:prstGeom>
          <a:solidFill>
            <a:srgbClr val="94B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1:M ONSITE</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TARGETED</a:t>
            </a:r>
          </a:p>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Rectangle 46"/>
          <p:cNvSpPr/>
          <p:nvPr/>
        </p:nvSpPr>
        <p:spPr bwMode="auto">
          <a:xfrm>
            <a:off x="5051003" y="2506663"/>
            <a:ext cx="2336835" cy="8532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RSC/RTC</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PLANNED</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CALLDOWNS</a:t>
            </a:r>
          </a:p>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Rectangle 47"/>
          <p:cNvSpPr/>
          <p:nvPr/>
        </p:nvSpPr>
        <p:spPr bwMode="auto">
          <a:xfrm>
            <a:off x="7439185" y="2506663"/>
            <a:ext cx="2336835" cy="85326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WINDOWS 10</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1:1 WINDOWS WORKSHOP</a:t>
            </a:r>
          </a:p>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Rectangle 49"/>
          <p:cNvSpPr/>
          <p:nvPr/>
        </p:nvSpPr>
        <p:spPr bwMode="auto">
          <a:xfrm>
            <a:off x="9827368" y="2506663"/>
            <a:ext cx="2336835" cy="853266"/>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1:1</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chemeClr val="bg1"/>
                    </a:gs>
                    <a:gs pos="100000">
                      <a:schemeClr val="bg1"/>
                    </a:gs>
                  </a:gsLst>
                  <a:lin ang="5400000" scaled="0"/>
                </a:gradFill>
                <a:effectLst/>
                <a:uLnTx/>
                <a:uFillTx/>
                <a:ea typeface="Segoe UI" pitchFamily="34" charset="0"/>
                <a:cs typeface="Segoe UI" pitchFamily="34" charset="0"/>
              </a:rPr>
              <a:t>DEPLOYMENT SHADOWING</a:t>
            </a:r>
          </a:p>
        </p:txBody>
      </p:sp>
      <p:cxnSp>
        <p:nvCxnSpPr>
          <p:cNvPr id="10" name="Straight Connector 9"/>
          <p:cNvCxnSpPr/>
          <p:nvPr/>
        </p:nvCxnSpPr>
        <p:spPr>
          <a:xfrm>
            <a:off x="274639" y="4945062"/>
            <a:ext cx="472501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22442" y="4716462"/>
            <a:ext cx="3229410" cy="489365"/>
          </a:xfrm>
          <a:prstGeom prst="rect">
            <a:avLst/>
          </a:prstGeom>
          <a:solidFill>
            <a:srgbClr val="F8F8F8"/>
          </a:solidFill>
        </p:spPr>
        <p:txBody>
          <a:bodyPr wrap="none" lIns="45720" tIns="146304" rIns="4572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WINDOWS &amp; DEVICES COMPETENCY</a:t>
            </a:r>
          </a:p>
        </p:txBody>
      </p:sp>
      <p:cxnSp>
        <p:nvCxnSpPr>
          <p:cNvPr id="18" name="Straight Connector 17"/>
          <p:cNvCxnSpPr/>
          <p:nvPr/>
        </p:nvCxnSpPr>
        <p:spPr>
          <a:xfrm flipV="1">
            <a:off x="274639" y="4792662"/>
            <a:ext cx="0" cy="152400"/>
          </a:xfrm>
          <a:prstGeom prst="line">
            <a:avLst/>
          </a:prstGeom>
          <a:ln w="19050" cap="sq">
            <a:solidFill>
              <a:schemeClr val="tx1"/>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999656" y="4792662"/>
            <a:ext cx="0" cy="152400"/>
          </a:xfrm>
          <a:prstGeom prst="line">
            <a:avLst/>
          </a:prstGeom>
          <a:ln w="19050" cap="sq">
            <a:solidFill>
              <a:schemeClr val="tx1"/>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55" name="Right Arrow 54"/>
          <p:cNvSpPr/>
          <p:nvPr/>
        </p:nvSpPr>
        <p:spPr bwMode="auto">
          <a:xfrm>
            <a:off x="5051002" y="5097461"/>
            <a:ext cx="7214817" cy="1219201"/>
          </a:xfrm>
          <a:prstGeom prst="rightArrow">
            <a:avLst/>
          </a:prstGeom>
          <a:solidFill>
            <a:schemeClr val="accent2">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SUBSIDIARY NOMINATED WINDOWS PARTNERS</a:t>
            </a:r>
            <a:endPar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ight Arrow 56"/>
          <p:cNvSpPr/>
          <p:nvPr/>
        </p:nvSpPr>
        <p:spPr bwMode="auto">
          <a:xfrm>
            <a:off x="274639" y="5138633"/>
            <a:ext cx="4725017" cy="1149448"/>
          </a:xfrm>
          <a:prstGeom prst="rightArrow">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sym typeface="Wingdings" panose="05000000000000000000" pitchFamily="2" charset="2"/>
              </a:rPr>
              <a:t>SUBSIDIARY IDENTIFIED</a:t>
            </a:r>
            <a:endPar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Rectangle 57"/>
          <p:cNvSpPr/>
          <p:nvPr/>
        </p:nvSpPr>
        <p:spPr bwMode="auto">
          <a:xfrm>
            <a:off x="274639" y="3394494"/>
            <a:ext cx="2336835" cy="133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7150" marR="0" lvl="0" indent="-57150" defTabSz="932472" eaLnBrk="1" fontAlgn="base" latinLnBrk="0" hangingPunct="1">
              <a:lnSpc>
                <a:spcPct val="100000"/>
              </a:lnSpc>
              <a:spcBef>
                <a:spcPts val="500"/>
              </a:spcBef>
              <a:spcAft>
                <a:spcPct val="0"/>
              </a:spcAft>
              <a:buClrTx/>
              <a:buSzTx/>
              <a:buFontTx/>
              <a:buNone/>
              <a:tabLst/>
              <a:defRPr/>
            </a:pPr>
            <a:r>
              <a:rPr kumimoji="0" lang="en-US" sz="1300" b="0" i="0" u="none" strike="noStrike" kern="0" cap="none" spc="0" normalizeH="0" baseline="0" noProof="0" dirty="0">
                <a:ln>
                  <a:noFill/>
                </a:ln>
                <a:gradFill>
                  <a:gsLst>
                    <a:gs pos="0">
                      <a:schemeClr val="tx1"/>
                    </a:gs>
                    <a:gs pos="99000">
                      <a:schemeClr val="tx1"/>
                    </a:gs>
                  </a:gsLst>
                  <a:lin ang="5400000" scaled="0"/>
                </a:gradFill>
                <a:effectLst/>
                <a:uLnTx/>
                <a:uFillTx/>
                <a:latin typeface="Segoe UI" pitchFamily="34" charset="0"/>
                <a:ea typeface="Segoe UI" pitchFamily="34" charset="0"/>
                <a:cs typeface="Segoe UI" pitchFamily="34" charset="0"/>
              </a:rPr>
              <a:t>“Provide me with some self-consumption content around Windows and help me obtain the competency”</a:t>
            </a:r>
          </a:p>
        </p:txBody>
      </p:sp>
      <p:sp>
        <p:nvSpPr>
          <p:cNvPr id="59" name="Rectangle 58"/>
          <p:cNvSpPr/>
          <p:nvPr/>
        </p:nvSpPr>
        <p:spPr bwMode="auto">
          <a:xfrm>
            <a:off x="2662821" y="3394494"/>
            <a:ext cx="2336835" cy="133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7150" marR="0" lvl="0" indent="-57150" defTabSz="932472" eaLnBrk="1" fontAlgn="base" latinLnBrk="0" hangingPunct="1">
              <a:lnSpc>
                <a:spcPct val="100000"/>
              </a:lnSpc>
              <a:spcBef>
                <a:spcPts val="500"/>
              </a:spcBef>
              <a:spcAft>
                <a:spcPct val="0"/>
              </a:spcAft>
              <a:buClrTx/>
              <a:buSzTx/>
              <a:buFontTx/>
              <a:buNone/>
              <a:tabLst/>
              <a:defRPr/>
            </a:pPr>
            <a:r>
              <a:rPr kumimoji="0" lang="en-US" sz="1300" b="0" i="0" u="none" strike="noStrike" kern="0" cap="none" spc="0" normalizeH="0" baseline="0" noProof="0" dirty="0">
                <a:ln>
                  <a:noFill/>
                </a:ln>
                <a:gradFill>
                  <a:gsLst>
                    <a:gs pos="0">
                      <a:schemeClr val="tx1"/>
                    </a:gs>
                    <a:gs pos="99000">
                      <a:schemeClr val="tx1"/>
                    </a:gs>
                  </a:gsLst>
                  <a:lin ang="5400000" scaled="0"/>
                </a:gradFill>
                <a:effectLst/>
                <a:uLnTx/>
                <a:uFillTx/>
                <a:latin typeface="Segoe UI" pitchFamily="34" charset="0"/>
                <a:ea typeface="Segoe UI" pitchFamily="34" charset="0"/>
                <a:cs typeface="Segoe UI" pitchFamily="34" charset="0"/>
              </a:rPr>
              <a:t>“Help identified Partners understand their options and choose the right technology focus area(s) for their needs”</a:t>
            </a:r>
          </a:p>
        </p:txBody>
      </p:sp>
      <p:sp>
        <p:nvSpPr>
          <p:cNvPr id="61" name="Rectangle 60"/>
          <p:cNvSpPr/>
          <p:nvPr/>
        </p:nvSpPr>
        <p:spPr bwMode="auto">
          <a:xfrm>
            <a:off x="5051003" y="3394494"/>
            <a:ext cx="2336835" cy="133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7150" marR="0" lvl="0" indent="-57150" defTabSz="932472" eaLnBrk="1" fontAlgn="base" latinLnBrk="0" hangingPunct="1">
              <a:lnSpc>
                <a:spcPct val="100000"/>
              </a:lnSpc>
              <a:spcBef>
                <a:spcPts val="500"/>
              </a:spcBef>
              <a:spcAft>
                <a:spcPct val="0"/>
              </a:spcAft>
              <a:buClrTx/>
              <a:buSzTx/>
              <a:buFontTx/>
              <a:buNone/>
              <a:tabLst/>
              <a:defRPr/>
            </a:pPr>
            <a:r>
              <a:rPr kumimoji="0" lang="en-US" sz="1300" b="0" i="0" u="none" strike="noStrike" kern="0" cap="none" spc="0" normalizeH="0" baseline="0" noProof="0" dirty="0">
                <a:ln>
                  <a:noFill/>
                </a:ln>
                <a:gradFill>
                  <a:gsLst>
                    <a:gs pos="0">
                      <a:schemeClr val="tx1"/>
                    </a:gs>
                    <a:gs pos="99000">
                      <a:schemeClr val="tx1"/>
                    </a:gs>
                  </a:gsLst>
                  <a:lin ang="5400000" scaled="0"/>
                </a:gradFill>
                <a:effectLst/>
                <a:uLnTx/>
                <a:uFillTx/>
                <a:latin typeface="Segoe UI" pitchFamily="34" charset="0"/>
                <a:ea typeface="Segoe UI" pitchFamily="34" charset="0"/>
                <a:cs typeface="Segoe UI" pitchFamily="34" charset="0"/>
              </a:rPr>
              <a:t>“Help me understand the next options I have to increase my knowledge”</a:t>
            </a:r>
          </a:p>
        </p:txBody>
      </p:sp>
      <p:sp>
        <p:nvSpPr>
          <p:cNvPr id="62" name="Rectangle 61"/>
          <p:cNvSpPr/>
          <p:nvPr/>
        </p:nvSpPr>
        <p:spPr bwMode="auto">
          <a:xfrm>
            <a:off x="7439185" y="3394494"/>
            <a:ext cx="2336835" cy="133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7150" marR="0" lvl="0" indent="-57150" defTabSz="932472" eaLnBrk="1" fontAlgn="base" latinLnBrk="0" hangingPunct="1">
              <a:lnSpc>
                <a:spcPct val="100000"/>
              </a:lnSpc>
              <a:spcBef>
                <a:spcPts val="500"/>
              </a:spcBef>
              <a:spcAft>
                <a:spcPct val="0"/>
              </a:spcAft>
              <a:buClrTx/>
              <a:buSzTx/>
              <a:buFontTx/>
              <a:buNone/>
              <a:tabLst/>
              <a:defRPr/>
            </a:pPr>
            <a:r>
              <a:rPr kumimoji="0" lang="en-US" sz="1300" b="0" i="0" u="none" strike="noStrike" kern="0" cap="none" spc="0" normalizeH="0" baseline="0" noProof="0" dirty="0">
                <a:ln>
                  <a:noFill/>
                </a:ln>
                <a:gradFill>
                  <a:gsLst>
                    <a:gs pos="0">
                      <a:schemeClr val="tx1"/>
                    </a:gs>
                    <a:gs pos="99000">
                      <a:schemeClr val="tx1"/>
                    </a:gs>
                  </a:gsLst>
                  <a:lin ang="5400000" scaled="0"/>
                </a:gradFill>
                <a:effectLst/>
                <a:uLnTx/>
                <a:uFillTx/>
                <a:latin typeface="Segoe UI" pitchFamily="34" charset="0"/>
                <a:ea typeface="Segoe UI" pitchFamily="34" charset="0"/>
                <a:cs typeface="Segoe UI" pitchFamily="34" charset="0"/>
              </a:rPr>
              <a:t>“Help me build my Windows Practice…”</a:t>
            </a:r>
          </a:p>
        </p:txBody>
      </p:sp>
      <p:sp>
        <p:nvSpPr>
          <p:cNvPr id="64" name="Rectangle 63"/>
          <p:cNvSpPr/>
          <p:nvPr/>
        </p:nvSpPr>
        <p:spPr bwMode="auto">
          <a:xfrm>
            <a:off x="9827368" y="3394494"/>
            <a:ext cx="2336835" cy="133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7150" marR="0" lvl="0" indent="-57150" defTabSz="932472" eaLnBrk="1" fontAlgn="base" latinLnBrk="0" hangingPunct="1">
              <a:lnSpc>
                <a:spcPct val="100000"/>
              </a:lnSpc>
              <a:spcBef>
                <a:spcPts val="500"/>
              </a:spcBef>
              <a:spcAft>
                <a:spcPct val="0"/>
              </a:spcAft>
              <a:buClrTx/>
              <a:buSzTx/>
              <a:buFontTx/>
              <a:buNone/>
              <a:tabLst/>
              <a:defRPr/>
            </a:pPr>
            <a:r>
              <a:rPr kumimoji="0" lang="en-US" sz="1300" b="0" i="0" u="none" strike="noStrike" kern="0" cap="none" spc="0" normalizeH="0" baseline="0" noProof="0" dirty="0">
                <a:ln>
                  <a:noFill/>
                </a:ln>
                <a:gradFill>
                  <a:gsLst>
                    <a:gs pos="0">
                      <a:schemeClr val="tx1"/>
                    </a:gs>
                    <a:gs pos="99000">
                      <a:schemeClr val="tx1"/>
                    </a:gs>
                  </a:gsLst>
                  <a:lin ang="5400000" scaled="0"/>
                </a:gradFill>
                <a:effectLst/>
                <a:uLnTx/>
                <a:uFillTx/>
                <a:latin typeface="Segoe UI" pitchFamily="34" charset="0"/>
                <a:ea typeface="Segoe UI" pitchFamily="34" charset="0"/>
                <a:cs typeface="Segoe UI" pitchFamily="34" charset="0"/>
              </a:rPr>
              <a:t>“Help me with my first Windows deployment(s)”</a:t>
            </a:r>
          </a:p>
        </p:txBody>
      </p:sp>
      <p:sp>
        <p:nvSpPr>
          <p:cNvPr id="2" name="Cloud 1"/>
          <p:cNvSpPr/>
          <p:nvPr/>
        </p:nvSpPr>
        <p:spPr bwMode="auto">
          <a:xfrm>
            <a:off x="274637" y="1606129"/>
            <a:ext cx="3048000" cy="824333"/>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Goal: 6000 Partners Trained in FY17</a:t>
            </a:r>
          </a:p>
        </p:txBody>
      </p:sp>
    </p:spTree>
    <p:extLst>
      <p:ext uri="{BB962C8B-B14F-4D97-AF65-F5344CB8AC3E}">
        <p14:creationId xmlns:p14="http://schemas.microsoft.com/office/powerpoint/2010/main" val="5210123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en-US" sz="4400" i="1" dirty="0">
                <a:solidFill>
                  <a:schemeClr val="tx1"/>
                </a:solidFill>
                <a:latin typeface="Segoe UI Light" panose="020B0502040204020203" pitchFamily="34" charset="0"/>
                <a:cs typeface="Segoe UI Light" panose="020B0502040204020203" pitchFamily="34" charset="0"/>
              </a:rPr>
              <a:t>Windows Accelerate </a:t>
            </a:r>
            <a:r>
              <a:rPr lang="en-US" sz="4400" dirty="0">
                <a:solidFill>
                  <a:schemeClr val="tx1"/>
                </a:solidFill>
                <a:latin typeface="Segoe UI Light" panose="020B0502040204020203" pitchFamily="34" charset="0"/>
                <a:cs typeface="Segoe UI Light" panose="020B0502040204020203" pitchFamily="34" charset="0"/>
              </a:rPr>
              <a:t>puts Windows 10 Enterprise in customers’ hands to drive adoption</a:t>
            </a:r>
            <a:endParaRPr lang="en-US" sz="2400" dirty="0">
              <a:solidFill>
                <a:schemeClr val="tx1"/>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433315" y="5921641"/>
            <a:ext cx="11665518" cy="852221"/>
          </a:xfrm>
          <a:prstGeom prst="rect">
            <a:avLst/>
          </a:prstGeom>
          <a:solidFill>
            <a:schemeClr val="bg2"/>
          </a:solidFill>
          <a:ln w="19050">
            <a:noFill/>
          </a:ln>
        </p:spPr>
        <p:txBody>
          <a:bodyPr wrap="square" lIns="182829" tIns="146263" rIns="182829" bIns="146263" rtlCol="0">
            <a:noAutofit/>
          </a:bodyPr>
          <a:lstStyle/>
          <a:p>
            <a:pPr marL="0" marR="0" lvl="0" indent="0" defTabSz="932433" eaLnBrk="1" fontAlgn="auto" latinLnBrk="0" hangingPunct="1">
              <a:lnSpc>
                <a:spcPct val="90000"/>
              </a:lnSpc>
              <a:spcBef>
                <a:spcPts val="0"/>
              </a:spcBef>
              <a:spcAft>
                <a:spcPts val="600"/>
              </a:spcAft>
              <a:buClrTx/>
              <a:buSzTx/>
              <a:buFontTx/>
              <a:buNone/>
              <a:tabLst/>
              <a:defRPr/>
            </a:pPr>
            <a:r>
              <a:rPr kumimoji="0" lang="en-US" sz="1496"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Proof-of-Concept (</a:t>
            </a:r>
            <a:r>
              <a:rPr kumimoji="0" lang="en-US" sz="1496" b="1"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a:rPr>
              <a:t>PoC</a:t>
            </a:r>
            <a:r>
              <a:rPr kumimoji="0" lang="en-US" sz="1496"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 </a:t>
            </a:r>
            <a:r>
              <a:rPr kumimoji="0" lang="en-US" sz="149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takes place in a </a:t>
            </a:r>
            <a:r>
              <a:rPr kumimoji="0" lang="en-US" sz="1496" b="1" i="0" u="sng" strike="noStrike" kern="0" cap="none" spc="0" normalizeH="0" baseline="0" noProof="0" dirty="0">
                <a:ln>
                  <a:noFill/>
                </a:ln>
                <a:gradFill>
                  <a:gsLst>
                    <a:gs pos="2917">
                      <a:srgbClr val="505050"/>
                    </a:gs>
                    <a:gs pos="30000">
                      <a:srgbClr val="505050"/>
                    </a:gs>
                  </a:gsLst>
                  <a:lin ang="5400000" scaled="0"/>
                </a:gradFill>
                <a:effectLst/>
                <a:uLnTx/>
                <a:uFillTx/>
                <a:latin typeface="Segoe UI"/>
              </a:rPr>
              <a:t>test environment</a:t>
            </a:r>
            <a:r>
              <a:rPr kumimoji="0" lang="en-US" sz="1496"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 </a:t>
            </a:r>
            <a:r>
              <a:rPr kumimoji="0" lang="en-US" sz="149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at the customer location, delivered by MCS or MS certified SI Partners. </a:t>
            </a:r>
          </a:p>
          <a:p>
            <a:pPr marL="0" marR="0" lvl="0" indent="0" defTabSz="932433" eaLnBrk="1" fontAlgn="auto" latinLnBrk="0" hangingPunct="1">
              <a:lnSpc>
                <a:spcPct val="90000"/>
              </a:lnSpc>
              <a:spcBef>
                <a:spcPts val="0"/>
              </a:spcBef>
              <a:spcAft>
                <a:spcPts val="600"/>
              </a:spcAft>
              <a:buClrTx/>
              <a:buSzTx/>
              <a:buFontTx/>
              <a:buNone/>
              <a:tabLst/>
              <a:defRPr/>
            </a:pPr>
            <a:r>
              <a:rPr kumimoji="0" lang="en-US" sz="1496"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Production Pilot</a:t>
            </a:r>
            <a:r>
              <a:rPr kumimoji="0" lang="en-US" sz="149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 takes place in a </a:t>
            </a:r>
            <a:r>
              <a:rPr kumimoji="0" lang="en-US" sz="1496" b="1" i="0" u="sng" strike="noStrike" kern="0" cap="none" spc="0" normalizeH="0" baseline="0" noProof="0" dirty="0">
                <a:ln>
                  <a:noFill/>
                </a:ln>
                <a:gradFill>
                  <a:gsLst>
                    <a:gs pos="2917">
                      <a:srgbClr val="505050"/>
                    </a:gs>
                    <a:gs pos="30000">
                      <a:srgbClr val="505050"/>
                    </a:gs>
                  </a:gsLst>
                  <a:lin ang="5400000" scaled="0"/>
                </a:gradFill>
                <a:effectLst/>
                <a:uLnTx/>
                <a:uFillTx/>
                <a:latin typeface="Segoe UI"/>
              </a:rPr>
              <a:t>production environment</a:t>
            </a:r>
            <a:r>
              <a:rPr kumimoji="0" lang="en-US" sz="1496"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 </a:t>
            </a:r>
            <a:r>
              <a:rPr kumimoji="0" lang="en-US" sz="149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at the customer location, delivered by MCS or MS certified SI Partners.</a:t>
            </a:r>
          </a:p>
        </p:txBody>
      </p:sp>
      <p:grpSp>
        <p:nvGrpSpPr>
          <p:cNvPr id="2" name="Group 1"/>
          <p:cNvGrpSpPr/>
          <p:nvPr/>
        </p:nvGrpSpPr>
        <p:grpSpPr>
          <a:xfrm>
            <a:off x="433314" y="3268662"/>
            <a:ext cx="11666431" cy="2564174"/>
            <a:chOff x="433314" y="1799006"/>
            <a:chExt cx="11666431" cy="3652830"/>
          </a:xfrm>
        </p:grpSpPr>
        <p:sp>
          <p:nvSpPr>
            <p:cNvPr id="69" name="Rectangle 68"/>
            <p:cNvSpPr/>
            <p:nvPr>
              <p:custDataLst>
                <p:tags r:id="rId1"/>
              </p:custDataLst>
            </p:nvPr>
          </p:nvSpPr>
          <p:spPr bwMode="auto">
            <a:xfrm>
              <a:off x="4305300" y="4063366"/>
              <a:ext cx="3821060" cy="13884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p:txBody>
        </p:sp>
        <p:sp>
          <p:nvSpPr>
            <p:cNvPr id="68" name="Rectangle 67"/>
            <p:cNvSpPr/>
            <p:nvPr>
              <p:custDataLst>
                <p:tags r:id="rId2"/>
              </p:custDataLst>
            </p:nvPr>
          </p:nvSpPr>
          <p:spPr bwMode="auto">
            <a:xfrm>
              <a:off x="433314" y="2632466"/>
              <a:ext cx="3808485" cy="13571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p:txBody>
        </p:sp>
        <p:sp>
          <p:nvSpPr>
            <p:cNvPr id="66" name="Rectangle 65"/>
            <p:cNvSpPr/>
            <p:nvPr>
              <p:custDataLst>
                <p:tags r:id="rId3"/>
              </p:custDataLst>
            </p:nvPr>
          </p:nvSpPr>
          <p:spPr bwMode="auto">
            <a:xfrm>
              <a:off x="8186113" y="2626408"/>
              <a:ext cx="3913632" cy="1357100"/>
            </a:xfrm>
            <a:prstGeom prst="rect">
              <a:avLst/>
            </a:prstGeom>
            <a:solidFill>
              <a:srgbClr val="A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p:txBody>
        </p:sp>
        <p:sp>
          <p:nvSpPr>
            <p:cNvPr id="84" name="Rectangle 83"/>
            <p:cNvSpPr/>
            <p:nvPr>
              <p:custDataLst>
                <p:tags r:id="rId4"/>
              </p:custDataLst>
            </p:nvPr>
          </p:nvSpPr>
          <p:spPr bwMode="auto">
            <a:xfrm>
              <a:off x="8186113" y="4063366"/>
              <a:ext cx="3913632" cy="1385540"/>
            </a:xfrm>
            <a:prstGeom prst="rect">
              <a:avLst/>
            </a:prstGeom>
            <a:solidFill>
              <a:srgbClr val="A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p:txBody>
        </p:sp>
        <p:sp>
          <p:nvSpPr>
            <p:cNvPr id="92" name="TextBox 91"/>
            <p:cNvSpPr txBox="1"/>
            <p:nvPr/>
          </p:nvSpPr>
          <p:spPr>
            <a:xfrm>
              <a:off x="8453395" y="4525392"/>
              <a:ext cx="3454847" cy="701517"/>
            </a:xfrm>
            <a:prstGeom prst="rect">
              <a:avLst/>
            </a:prstGeom>
            <a:noFill/>
          </p:spPr>
          <p:txBody>
            <a:bodyPr wrap="square" lIns="0" tIns="0" rIns="0" bIns="0" rtlCol="0" anchor="ctr">
              <a:spAutoFit/>
            </a:bodyPr>
            <a:lstStyle/>
            <a:p>
              <a:pPr marL="93211" marR="0" lvl="0" indent="0" algn="ctr" defTabSz="9322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WINDOWS 10 ENTERPRISE SECURITY INTEGRATION BRIEFING </a:t>
              </a:r>
            </a:p>
          </p:txBody>
        </p:sp>
        <p:sp>
          <p:nvSpPr>
            <p:cNvPr id="78" name="Rectangle 77"/>
            <p:cNvSpPr/>
            <p:nvPr/>
          </p:nvSpPr>
          <p:spPr>
            <a:xfrm>
              <a:off x="433314" y="2673477"/>
              <a:ext cx="1136723" cy="438264"/>
            </a:xfrm>
            <a:prstGeom prst="rect">
              <a:avLst/>
            </a:prstGeom>
            <a:solidFill>
              <a:schemeClr val="accent2">
                <a:lumMod val="40000"/>
                <a:lumOff val="60000"/>
              </a:schemeClr>
            </a:solidFill>
          </p:spPr>
          <p:txBody>
            <a:bodyPr wrap="square" anchor="ctr">
              <a:spAutoFit/>
            </a:bodyPr>
            <a:lstStyle/>
            <a:p>
              <a:pPr marL="0" marR="0" lvl="0" indent="0" defTabSz="932254" eaLnBrk="1" fontAlgn="auto" latinLnBrk="0" hangingPunct="1">
                <a:lnSpc>
                  <a:spcPct val="100000"/>
                </a:lnSpc>
                <a:spcBef>
                  <a:spcPts val="0"/>
                </a:spcBef>
                <a:spcAft>
                  <a:spcPts val="612"/>
                </a:spcAft>
                <a:buClrTx/>
                <a:buSzTx/>
                <a:buFontTx/>
                <a:buNone/>
                <a:tabLst/>
                <a:defRPr/>
              </a:pPr>
              <a:r>
                <a:rPr kumimoji="0" lang="en-US" sz="1399"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 </a:t>
              </a:r>
              <a:r>
                <a:rPr kumimoji="0" lang="en-US" sz="1399" b="1"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5+ DAY</a:t>
              </a:r>
            </a:p>
          </p:txBody>
        </p:sp>
        <p:sp>
          <p:nvSpPr>
            <p:cNvPr id="79" name="TextBox 78"/>
            <p:cNvSpPr txBox="1"/>
            <p:nvPr/>
          </p:nvSpPr>
          <p:spPr>
            <a:xfrm>
              <a:off x="780808" y="3220322"/>
              <a:ext cx="3113496" cy="350758"/>
            </a:xfrm>
            <a:prstGeom prst="rect">
              <a:avLst/>
            </a:prstGeom>
            <a:noFill/>
          </p:spPr>
          <p:txBody>
            <a:bodyPr wrap="square" lIns="0" tIns="0" rIns="0" bIns="0" rtlCol="0" anchor="ctr">
              <a:spAutoFit/>
            </a:bodyPr>
            <a:lstStyle/>
            <a:p>
              <a:pPr marL="93211" marR="0" lvl="0" indent="0" algn="ctr" defTabSz="9322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WINDOWS 10 ENTERPRISE POC</a:t>
              </a:r>
            </a:p>
          </p:txBody>
        </p:sp>
        <p:sp>
          <p:nvSpPr>
            <p:cNvPr id="59" name="TextBox 58"/>
            <p:cNvSpPr txBox="1"/>
            <p:nvPr/>
          </p:nvSpPr>
          <p:spPr>
            <a:xfrm>
              <a:off x="8657930" y="3220322"/>
              <a:ext cx="3024682" cy="350758"/>
            </a:xfrm>
            <a:prstGeom prst="rect">
              <a:avLst/>
            </a:prstGeom>
            <a:noFill/>
          </p:spPr>
          <p:txBody>
            <a:bodyPr wrap="square" lIns="0" tIns="0" rIns="0" bIns="0" rtlCol="0" anchor="ctr">
              <a:spAutoFit/>
            </a:bodyPr>
            <a:lstStyle/>
            <a:p>
              <a:pPr marL="93211" marR="0" lvl="0" indent="0" algn="ctr" defTabSz="9322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WINDOWS 10 MOBILITY POC</a:t>
              </a:r>
            </a:p>
          </p:txBody>
        </p:sp>
        <p:sp>
          <p:nvSpPr>
            <p:cNvPr id="46" name="Rectangle 45"/>
            <p:cNvSpPr/>
            <p:nvPr/>
          </p:nvSpPr>
          <p:spPr bwMode="auto">
            <a:xfrm>
              <a:off x="433314" y="1802505"/>
              <a:ext cx="7693046" cy="75546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marL="0" marR="0" lvl="0" indent="0" algn="ctr" defTabSz="932162" eaLnBrk="1" fontAlgn="base" latinLnBrk="0" hangingPunct="1">
                <a:lnSpc>
                  <a:spcPct val="90000"/>
                </a:lnSpc>
                <a:spcBef>
                  <a:spcPct val="0"/>
                </a:spcBef>
                <a:spcAft>
                  <a:spcPts val="612"/>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DEPLOYMENT</a:t>
              </a:r>
            </a:p>
          </p:txBody>
        </p:sp>
        <p:sp>
          <p:nvSpPr>
            <p:cNvPr id="45" name="Rectangle 44"/>
            <p:cNvSpPr/>
            <p:nvPr>
              <p:custDataLst>
                <p:tags r:id="rId5"/>
              </p:custDataLst>
            </p:nvPr>
          </p:nvSpPr>
          <p:spPr bwMode="auto">
            <a:xfrm>
              <a:off x="433314" y="4063366"/>
              <a:ext cx="3808485" cy="13884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p:txBody>
        </p:sp>
        <p:sp>
          <p:nvSpPr>
            <p:cNvPr id="61" name="TextBox 60"/>
            <p:cNvSpPr txBox="1"/>
            <p:nvPr/>
          </p:nvSpPr>
          <p:spPr>
            <a:xfrm>
              <a:off x="652551" y="4638075"/>
              <a:ext cx="3370011" cy="350758"/>
            </a:xfrm>
            <a:prstGeom prst="rect">
              <a:avLst/>
            </a:prstGeom>
            <a:noFill/>
          </p:spPr>
          <p:txBody>
            <a:bodyPr wrap="square" lIns="0" tIns="0" rIns="0" bIns="0" rtlCol="0" anchor="ctr">
              <a:spAutoFit/>
            </a:bodyPr>
            <a:lstStyle/>
            <a:p>
              <a:pPr marL="93211" marR="0" lvl="0" indent="0" algn="ctr" defTabSz="9322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WINDOWS 10 ENTERPRISE PILOT </a:t>
              </a:r>
            </a:p>
          </p:txBody>
        </p:sp>
        <p:sp>
          <p:nvSpPr>
            <p:cNvPr id="44" name="TextBox 43"/>
            <p:cNvSpPr txBox="1"/>
            <p:nvPr/>
          </p:nvSpPr>
          <p:spPr>
            <a:xfrm>
              <a:off x="4791306" y="4525392"/>
              <a:ext cx="2849048" cy="701517"/>
            </a:xfrm>
            <a:prstGeom prst="rect">
              <a:avLst/>
            </a:prstGeom>
            <a:noFill/>
            <a:ln>
              <a:noFill/>
            </a:ln>
          </p:spPr>
          <p:txBody>
            <a:bodyPr wrap="square" lIns="0" tIns="0" rIns="0" bIns="0" rtlCol="0" anchor="ctr">
              <a:spAutoFit/>
            </a:bodyPr>
            <a:lstStyle/>
            <a:p>
              <a:pPr marL="93211" marR="0" lvl="0" indent="0" algn="ctr" defTabSz="9322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WINDOWS 10 ENTERPRISE COMPATIBILITY  BRIEFING </a:t>
              </a:r>
            </a:p>
          </p:txBody>
        </p:sp>
        <p:sp>
          <p:nvSpPr>
            <p:cNvPr id="24" name="Rectangle 23"/>
            <p:cNvSpPr/>
            <p:nvPr/>
          </p:nvSpPr>
          <p:spPr bwMode="auto">
            <a:xfrm>
              <a:off x="8186114" y="1799006"/>
              <a:ext cx="3912719" cy="765188"/>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marL="0" marR="0" lvl="0" indent="0" algn="ctr" defTabSz="932162" eaLnBrk="1" fontAlgn="base" latinLnBrk="0" hangingPunct="1">
                <a:lnSpc>
                  <a:spcPct val="90000"/>
                </a:lnSpc>
                <a:spcBef>
                  <a:spcPct val="0"/>
                </a:spcBef>
                <a:spcAft>
                  <a:spcPts val="612"/>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SOLUTION</a:t>
              </a:r>
            </a:p>
          </p:txBody>
        </p:sp>
        <p:sp>
          <p:nvSpPr>
            <p:cNvPr id="26" name="Rectangle 25"/>
            <p:cNvSpPr/>
            <p:nvPr>
              <p:custDataLst>
                <p:tags r:id="rId6"/>
              </p:custDataLst>
            </p:nvPr>
          </p:nvSpPr>
          <p:spPr bwMode="auto">
            <a:xfrm>
              <a:off x="4305301" y="2632466"/>
              <a:ext cx="3821060" cy="13571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a:p>
              <a:pPr marL="0" marR="0" lvl="0" indent="0" algn="ctr" defTabSz="93225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ndParaRPr>
            </a:p>
          </p:txBody>
        </p:sp>
        <p:sp>
          <p:nvSpPr>
            <p:cNvPr id="27" name="TextBox 26"/>
            <p:cNvSpPr txBox="1"/>
            <p:nvPr/>
          </p:nvSpPr>
          <p:spPr>
            <a:xfrm>
              <a:off x="4787340" y="3220322"/>
              <a:ext cx="2856982" cy="350758"/>
            </a:xfrm>
            <a:prstGeom prst="rect">
              <a:avLst/>
            </a:prstGeom>
            <a:noFill/>
          </p:spPr>
          <p:txBody>
            <a:bodyPr wrap="square" lIns="0" tIns="0" rIns="0" bIns="0" rtlCol="0" anchor="ctr">
              <a:spAutoFit/>
            </a:bodyPr>
            <a:lstStyle/>
            <a:p>
              <a:pPr marL="93211" marR="0" lvl="0" indent="0" algn="ctr" defTabSz="9322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BROWSER MIGRATION POC</a:t>
              </a:r>
            </a:p>
          </p:txBody>
        </p:sp>
        <p:sp>
          <p:nvSpPr>
            <p:cNvPr id="32" name="Rectangle 31"/>
            <p:cNvSpPr/>
            <p:nvPr/>
          </p:nvSpPr>
          <p:spPr>
            <a:xfrm>
              <a:off x="433314" y="4101317"/>
              <a:ext cx="1136723" cy="438264"/>
            </a:xfrm>
            <a:prstGeom prst="rect">
              <a:avLst/>
            </a:prstGeom>
            <a:solidFill>
              <a:schemeClr val="accent2">
                <a:lumMod val="40000"/>
                <a:lumOff val="60000"/>
              </a:schemeClr>
            </a:solidFill>
          </p:spPr>
          <p:txBody>
            <a:bodyPr wrap="square" anchor="ctr">
              <a:spAutoFit/>
            </a:bodyPr>
            <a:lstStyle/>
            <a:p>
              <a:pPr marL="0" marR="0" lvl="0" indent="0" defTabSz="932254" eaLnBrk="1" fontAlgn="auto" latinLnBrk="0" hangingPunct="1">
                <a:lnSpc>
                  <a:spcPct val="100000"/>
                </a:lnSpc>
                <a:spcBef>
                  <a:spcPts val="0"/>
                </a:spcBef>
                <a:spcAft>
                  <a:spcPts val="612"/>
                </a:spcAft>
                <a:buClrTx/>
                <a:buSzTx/>
                <a:buFontTx/>
                <a:buNone/>
                <a:tabLst/>
                <a:defRPr/>
              </a:pPr>
              <a:r>
                <a:rPr kumimoji="0" lang="en-US" sz="1399"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 </a:t>
              </a:r>
              <a:r>
                <a:rPr kumimoji="0" lang="en-US" sz="1399" b="1"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30–50 DAY</a:t>
              </a:r>
            </a:p>
          </p:txBody>
        </p:sp>
        <p:sp>
          <p:nvSpPr>
            <p:cNvPr id="33" name="Rectangle 32"/>
            <p:cNvSpPr/>
            <p:nvPr/>
          </p:nvSpPr>
          <p:spPr>
            <a:xfrm>
              <a:off x="4305301" y="2673477"/>
              <a:ext cx="1136723" cy="438264"/>
            </a:xfrm>
            <a:prstGeom prst="rect">
              <a:avLst/>
            </a:prstGeom>
            <a:solidFill>
              <a:schemeClr val="accent2">
                <a:lumMod val="40000"/>
                <a:lumOff val="60000"/>
              </a:schemeClr>
            </a:solidFill>
          </p:spPr>
          <p:txBody>
            <a:bodyPr wrap="square" anchor="ctr">
              <a:spAutoFit/>
            </a:bodyPr>
            <a:lstStyle/>
            <a:p>
              <a:pPr marL="0" marR="0" lvl="0" indent="0" defTabSz="932254" eaLnBrk="1" fontAlgn="auto" latinLnBrk="0" hangingPunct="1">
                <a:lnSpc>
                  <a:spcPct val="100000"/>
                </a:lnSpc>
                <a:spcBef>
                  <a:spcPts val="0"/>
                </a:spcBef>
                <a:spcAft>
                  <a:spcPts val="612"/>
                </a:spcAft>
                <a:buClrTx/>
                <a:buSzTx/>
                <a:buFontTx/>
                <a:buNone/>
                <a:tabLst/>
                <a:defRPr/>
              </a:pPr>
              <a:r>
                <a:rPr kumimoji="0" lang="en-US" sz="1399" b="1"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2–3 DAY</a:t>
              </a:r>
            </a:p>
          </p:txBody>
        </p:sp>
        <p:sp>
          <p:nvSpPr>
            <p:cNvPr id="34" name="Rectangle 33"/>
            <p:cNvSpPr/>
            <p:nvPr/>
          </p:nvSpPr>
          <p:spPr>
            <a:xfrm>
              <a:off x="4305301" y="4104378"/>
              <a:ext cx="1136723" cy="438264"/>
            </a:xfrm>
            <a:prstGeom prst="rect">
              <a:avLst/>
            </a:prstGeom>
            <a:solidFill>
              <a:schemeClr val="accent2">
                <a:lumMod val="40000"/>
                <a:lumOff val="60000"/>
              </a:schemeClr>
            </a:solidFill>
          </p:spPr>
          <p:txBody>
            <a:bodyPr wrap="square" anchor="ctr">
              <a:spAutoFit/>
            </a:bodyPr>
            <a:lstStyle/>
            <a:p>
              <a:pPr marL="0" marR="0" lvl="0" indent="0" defTabSz="932254" eaLnBrk="1" fontAlgn="auto" latinLnBrk="0" hangingPunct="1">
                <a:lnSpc>
                  <a:spcPct val="100000"/>
                </a:lnSpc>
                <a:spcBef>
                  <a:spcPts val="0"/>
                </a:spcBef>
                <a:spcAft>
                  <a:spcPts val="612"/>
                </a:spcAft>
                <a:buClrTx/>
                <a:buSzTx/>
                <a:buFontTx/>
                <a:buNone/>
                <a:tabLst/>
                <a:defRPr/>
              </a:pPr>
              <a:r>
                <a:rPr kumimoji="0" lang="en-US" sz="1399" b="1"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4 DAY</a:t>
              </a:r>
            </a:p>
          </p:txBody>
        </p:sp>
        <p:sp>
          <p:nvSpPr>
            <p:cNvPr id="35" name="Rectangle 34"/>
            <p:cNvSpPr/>
            <p:nvPr/>
          </p:nvSpPr>
          <p:spPr>
            <a:xfrm>
              <a:off x="6677447" y="4104378"/>
              <a:ext cx="836188" cy="438264"/>
            </a:xfrm>
            <a:prstGeom prst="rect">
              <a:avLst/>
            </a:prstGeom>
            <a:solidFill>
              <a:schemeClr val="accent2">
                <a:lumMod val="40000"/>
                <a:lumOff val="60000"/>
              </a:schemeClr>
            </a:solidFill>
          </p:spPr>
          <p:txBody>
            <a:bodyPr wrap="square" anchor="ctr">
              <a:spAutoFit/>
            </a:bodyPr>
            <a:lstStyle/>
            <a:p>
              <a:pPr marL="0" marR="0" lvl="0" indent="0" algn="r" defTabSz="932254" eaLnBrk="1" fontAlgn="auto" latinLnBrk="0" hangingPunct="1">
                <a:lnSpc>
                  <a:spcPct val="100000"/>
                </a:lnSpc>
                <a:spcBef>
                  <a:spcPts val="0"/>
                </a:spcBef>
                <a:spcAft>
                  <a:spcPts val="612"/>
                </a:spcAft>
                <a:buClrTx/>
                <a:buSzTx/>
                <a:buFontTx/>
                <a:buNone/>
                <a:tabLst/>
                <a:defRPr/>
              </a:pPr>
              <a:r>
                <a:rPr kumimoji="0" lang="en-US" sz="1399" b="1"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Q1 FY17</a:t>
              </a:r>
            </a:p>
          </p:txBody>
        </p:sp>
        <p:sp>
          <p:nvSpPr>
            <p:cNvPr id="36" name="Rectangle 35"/>
            <p:cNvSpPr/>
            <p:nvPr/>
          </p:nvSpPr>
          <p:spPr>
            <a:xfrm>
              <a:off x="7513636" y="4104378"/>
              <a:ext cx="612723" cy="438264"/>
            </a:xfrm>
            <a:prstGeom prst="rect">
              <a:avLst/>
            </a:prstGeom>
            <a:solidFill>
              <a:schemeClr val="accent5"/>
            </a:solidFill>
          </p:spPr>
          <p:txBody>
            <a:bodyPr wrap="square" anchor="ctr">
              <a:spAutoFit/>
            </a:bodyPr>
            <a:lstStyle/>
            <a:p>
              <a:pPr marL="0" marR="0" lvl="0" indent="0" algn="r" defTabSz="932254" eaLnBrk="1" fontAlgn="auto" latinLnBrk="0" hangingPunct="1">
                <a:lnSpc>
                  <a:spcPct val="100000"/>
                </a:lnSpc>
                <a:spcBef>
                  <a:spcPts val="0"/>
                </a:spcBef>
                <a:spcAft>
                  <a:spcPts val="612"/>
                </a:spcAft>
                <a:buClrTx/>
                <a:buSzTx/>
                <a:buFontTx/>
                <a:buNone/>
                <a:tabLst/>
                <a:defRPr/>
              </a:pPr>
              <a:r>
                <a:rPr kumimoji="0" lang="en-US" sz="1399"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NEW</a:t>
              </a:r>
            </a:p>
          </p:txBody>
        </p:sp>
        <p:sp>
          <p:nvSpPr>
            <p:cNvPr id="37" name="Rectangle 36"/>
            <p:cNvSpPr/>
            <p:nvPr/>
          </p:nvSpPr>
          <p:spPr>
            <a:xfrm>
              <a:off x="10649921" y="4104378"/>
              <a:ext cx="836188" cy="438264"/>
            </a:xfrm>
            <a:prstGeom prst="rect">
              <a:avLst/>
            </a:prstGeom>
            <a:solidFill>
              <a:srgbClr val="82A7F2"/>
            </a:solidFill>
          </p:spPr>
          <p:txBody>
            <a:bodyPr wrap="square" anchor="ctr">
              <a:spAutoFit/>
            </a:bodyPr>
            <a:lstStyle/>
            <a:p>
              <a:pPr marL="0" marR="0" lvl="0" indent="0" algn="r" defTabSz="932254" eaLnBrk="1" fontAlgn="auto" latinLnBrk="0" hangingPunct="1">
                <a:lnSpc>
                  <a:spcPct val="100000"/>
                </a:lnSpc>
                <a:spcBef>
                  <a:spcPts val="0"/>
                </a:spcBef>
                <a:spcAft>
                  <a:spcPts val="612"/>
                </a:spcAft>
                <a:buClrTx/>
                <a:buSzTx/>
                <a:buFontTx/>
                <a:buNone/>
                <a:tabLst/>
                <a:defRPr/>
              </a:pPr>
              <a:r>
                <a:rPr kumimoji="0" lang="en-US" sz="1399" b="1"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Q1 FY17</a:t>
              </a:r>
            </a:p>
          </p:txBody>
        </p:sp>
        <p:sp>
          <p:nvSpPr>
            <p:cNvPr id="38" name="Rectangle 37"/>
            <p:cNvSpPr/>
            <p:nvPr/>
          </p:nvSpPr>
          <p:spPr>
            <a:xfrm>
              <a:off x="11486110" y="4104378"/>
              <a:ext cx="612723" cy="438264"/>
            </a:xfrm>
            <a:prstGeom prst="rect">
              <a:avLst/>
            </a:prstGeom>
            <a:solidFill>
              <a:schemeClr val="accent5"/>
            </a:solidFill>
          </p:spPr>
          <p:txBody>
            <a:bodyPr wrap="square" anchor="ctr">
              <a:spAutoFit/>
            </a:bodyPr>
            <a:lstStyle/>
            <a:p>
              <a:pPr marL="0" marR="0" lvl="0" indent="0" algn="r" defTabSz="932254" eaLnBrk="1" fontAlgn="auto" latinLnBrk="0" hangingPunct="1">
                <a:lnSpc>
                  <a:spcPct val="100000"/>
                </a:lnSpc>
                <a:spcBef>
                  <a:spcPts val="0"/>
                </a:spcBef>
                <a:spcAft>
                  <a:spcPts val="612"/>
                </a:spcAft>
                <a:buClrTx/>
                <a:buSzTx/>
                <a:buFontTx/>
                <a:buNone/>
                <a:tabLst/>
                <a:defRPr/>
              </a:pPr>
              <a:r>
                <a:rPr kumimoji="0" lang="en-US" sz="1399"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NEW</a:t>
              </a:r>
            </a:p>
          </p:txBody>
        </p:sp>
        <p:sp>
          <p:nvSpPr>
            <p:cNvPr id="39" name="Rectangle 38"/>
            <p:cNvSpPr/>
            <p:nvPr/>
          </p:nvSpPr>
          <p:spPr>
            <a:xfrm>
              <a:off x="8186113" y="4104378"/>
              <a:ext cx="1136723" cy="438264"/>
            </a:xfrm>
            <a:prstGeom prst="rect">
              <a:avLst/>
            </a:prstGeom>
            <a:solidFill>
              <a:srgbClr val="82A7F2"/>
            </a:solidFill>
          </p:spPr>
          <p:txBody>
            <a:bodyPr wrap="square" anchor="ctr">
              <a:spAutoFit/>
            </a:bodyPr>
            <a:lstStyle/>
            <a:p>
              <a:pPr marL="0" marR="0" lvl="0" indent="0" defTabSz="932254" eaLnBrk="1" fontAlgn="auto" latinLnBrk="0" hangingPunct="1">
                <a:lnSpc>
                  <a:spcPct val="100000"/>
                </a:lnSpc>
                <a:spcBef>
                  <a:spcPts val="0"/>
                </a:spcBef>
                <a:spcAft>
                  <a:spcPts val="612"/>
                </a:spcAft>
                <a:buClrTx/>
                <a:buSzTx/>
                <a:buFontTx/>
                <a:buNone/>
                <a:tabLst/>
                <a:defRPr/>
              </a:pPr>
              <a:r>
                <a:rPr kumimoji="0" lang="en-US" sz="1399" b="1"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2–4 DAY</a:t>
              </a:r>
            </a:p>
          </p:txBody>
        </p:sp>
        <p:sp>
          <p:nvSpPr>
            <p:cNvPr id="42" name="Rectangle 41"/>
            <p:cNvSpPr/>
            <p:nvPr/>
          </p:nvSpPr>
          <p:spPr>
            <a:xfrm>
              <a:off x="8186113" y="2667420"/>
              <a:ext cx="1136723" cy="438264"/>
            </a:xfrm>
            <a:prstGeom prst="rect">
              <a:avLst/>
            </a:prstGeom>
            <a:solidFill>
              <a:srgbClr val="82A7F2"/>
            </a:solidFill>
          </p:spPr>
          <p:txBody>
            <a:bodyPr wrap="square" anchor="ctr">
              <a:spAutoFit/>
            </a:bodyPr>
            <a:lstStyle/>
            <a:p>
              <a:pPr marL="0" marR="0" lvl="0" indent="0" defTabSz="932254" eaLnBrk="1" fontAlgn="auto" latinLnBrk="0" hangingPunct="1">
                <a:lnSpc>
                  <a:spcPct val="100000"/>
                </a:lnSpc>
                <a:spcBef>
                  <a:spcPts val="0"/>
                </a:spcBef>
                <a:spcAft>
                  <a:spcPts val="612"/>
                </a:spcAft>
                <a:buClrTx/>
                <a:buSzTx/>
                <a:buFontTx/>
                <a:buNone/>
                <a:tabLst/>
                <a:defRPr/>
              </a:pPr>
              <a:r>
                <a:rPr kumimoji="0" lang="en-US" sz="1399" b="1"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10 DAY</a:t>
              </a:r>
            </a:p>
          </p:txBody>
        </p:sp>
      </p:grpSp>
      <p:sp>
        <p:nvSpPr>
          <p:cNvPr id="29" name="Pentagon 28"/>
          <p:cNvSpPr/>
          <p:nvPr/>
        </p:nvSpPr>
        <p:spPr>
          <a:xfrm>
            <a:off x="3170237" y="1881822"/>
            <a:ext cx="2743200" cy="1005840"/>
          </a:xfrm>
          <a:prstGeom prst="homePlate">
            <a:avLst/>
          </a:prstGeom>
          <a:solidFill>
            <a:srgbClr val="94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PROJECT GUIDANCE AND IP PROVIDED BY MICROSOFT</a:t>
            </a:r>
          </a:p>
        </p:txBody>
      </p:sp>
      <p:sp>
        <p:nvSpPr>
          <p:cNvPr id="30" name="Pentagon 29"/>
          <p:cNvSpPr/>
          <p:nvPr/>
        </p:nvSpPr>
        <p:spPr>
          <a:xfrm>
            <a:off x="427037" y="1881822"/>
            <a:ext cx="2743200" cy="1005840"/>
          </a:xfrm>
          <a:prstGeom prst="homePlate">
            <a:avLst/>
          </a:prstGeom>
          <a:solidFill>
            <a:srgbClr val="D4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CUSTOMER ENGAGEMENT OPPORTUNITY</a:t>
            </a:r>
          </a:p>
        </p:txBody>
      </p:sp>
      <p:sp>
        <p:nvSpPr>
          <p:cNvPr id="31" name="Pentagon 30"/>
          <p:cNvSpPr/>
          <p:nvPr/>
        </p:nvSpPr>
        <p:spPr>
          <a:xfrm>
            <a:off x="5913437" y="1881822"/>
            <a:ext cx="2743200" cy="1005840"/>
          </a:xfrm>
          <a:prstGeom prst="homePlat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FUNDING TO DELIVER ENGAGEMENT PROVIDED </a:t>
            </a:r>
            <a:br>
              <a:rPr kumimoji="0" lang="en-US" sz="15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5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BY MICROSOFT</a:t>
            </a:r>
          </a:p>
        </p:txBody>
      </p:sp>
      <p:sp>
        <p:nvSpPr>
          <p:cNvPr id="40" name="Rounded Rectangle 39"/>
          <p:cNvSpPr/>
          <p:nvPr/>
        </p:nvSpPr>
        <p:spPr>
          <a:xfrm>
            <a:off x="8656637" y="1881822"/>
            <a:ext cx="2667000" cy="10058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ENTRYWAY TO ADDITIONAL SERVICE REVENUE OPPORTUNITIES</a:t>
            </a:r>
          </a:p>
        </p:txBody>
      </p:sp>
      <p:sp>
        <p:nvSpPr>
          <p:cNvPr id="4" name="12-Point Star 3"/>
          <p:cNvSpPr/>
          <p:nvPr/>
        </p:nvSpPr>
        <p:spPr>
          <a:xfrm>
            <a:off x="9723437" y="1021896"/>
            <a:ext cx="2659943" cy="1027566"/>
          </a:xfrm>
          <a:prstGeom prst="star12">
            <a:avLst/>
          </a:prstGeom>
          <a:solidFill>
            <a:schemeClr val="accent5"/>
          </a:solidFill>
        </p:spPr>
        <p:txBody>
          <a:bodyPr wrap="square" lIns="0" tIns="0" rIns="0" bIns="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OVER 2,500 </a:t>
            </a:r>
            <a:b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ENGAGEMENTS</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 FY16</a:t>
            </a:r>
          </a:p>
        </p:txBody>
      </p:sp>
    </p:spTree>
    <p:extLst>
      <p:ext uri="{BB962C8B-B14F-4D97-AF65-F5344CB8AC3E}">
        <p14:creationId xmlns:p14="http://schemas.microsoft.com/office/powerpoint/2010/main" val="42462536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2225040" y="5507645"/>
            <a:ext cx="3089910" cy="61685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1250">
                      <a:schemeClr val="bg1"/>
                    </a:gs>
                    <a:gs pos="100000">
                      <a:schemeClr val="bg1"/>
                    </a:gs>
                  </a:gsLst>
                  <a:lin ang="0" scaled="0"/>
                </a:gradFill>
                <a:effectLst/>
                <a:uLnTx/>
                <a:uFillTx/>
              </a:rPr>
              <a:t>$15M</a:t>
            </a:r>
          </a:p>
        </p:txBody>
      </p:sp>
      <p:sp>
        <p:nvSpPr>
          <p:cNvPr id="2" name="Title 1"/>
          <p:cNvSpPr>
            <a:spLocks noGrp="1"/>
          </p:cNvSpPr>
          <p:nvPr>
            <p:ph type="title"/>
          </p:nvPr>
        </p:nvSpPr>
        <p:spPr/>
        <p:txBody>
          <a:bodyPr/>
          <a:lstStyle/>
          <a:p>
            <a:r>
              <a:rPr lang="en-US" sz="4200" dirty="0" err="1"/>
              <a:t>ProWins</a:t>
            </a:r>
            <a:r>
              <a:rPr lang="en-US" sz="4200" dirty="0"/>
              <a:t> program adds device incentives and support</a:t>
            </a:r>
          </a:p>
        </p:txBody>
      </p:sp>
      <p:sp>
        <p:nvSpPr>
          <p:cNvPr id="4" name="TextBox 3"/>
          <p:cNvSpPr txBox="1"/>
          <p:nvPr/>
        </p:nvSpPr>
        <p:spPr>
          <a:xfrm>
            <a:off x="468665" y="2425747"/>
            <a:ext cx="11478734" cy="736757"/>
          </a:xfrm>
          <a:prstGeom prst="rect">
            <a:avLst/>
          </a:prstGeom>
          <a:solidFill>
            <a:schemeClr val="bg2"/>
          </a:solidFill>
          <a:ln>
            <a:noFill/>
          </a:ln>
        </p:spPr>
        <p:txBody>
          <a:bodyPr wrap="square" lIns="182854" tIns="146283" rIns="182854" bIns="146283" rtlCol="0" anchor="ctr">
            <a:no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1250">
                      <a:schemeClr val="tx1"/>
                    </a:gs>
                    <a:gs pos="100000">
                      <a:schemeClr val="tx1"/>
                    </a:gs>
                  </a:gsLst>
                  <a:lin ang="5400000" scaled="0"/>
                </a:gradFill>
                <a:effectLst/>
                <a:uLnTx/>
                <a:uFillTx/>
              </a:rPr>
              <a:t>PROGRAM</a:t>
            </a:r>
          </a:p>
        </p:txBody>
      </p:sp>
      <p:sp>
        <p:nvSpPr>
          <p:cNvPr id="5" name="TextBox 4"/>
          <p:cNvSpPr txBox="1"/>
          <p:nvPr/>
        </p:nvSpPr>
        <p:spPr>
          <a:xfrm>
            <a:off x="468665" y="3253742"/>
            <a:ext cx="11478734" cy="1376159"/>
          </a:xfrm>
          <a:prstGeom prst="rect">
            <a:avLst/>
          </a:prstGeom>
          <a:solidFill>
            <a:schemeClr val="bg2"/>
          </a:solidFill>
          <a:ln>
            <a:noFill/>
          </a:ln>
        </p:spPr>
        <p:txBody>
          <a:bodyPr wrap="square" lIns="182854" tIns="146283" rIns="182854" bIns="146283" rtlCol="0" anchor="ctr">
            <a:no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1250">
                      <a:schemeClr val="tx1"/>
                    </a:gs>
                    <a:gs pos="100000">
                      <a:schemeClr val="tx1"/>
                    </a:gs>
                  </a:gsLst>
                </a:gradFill>
                <a:effectLst/>
                <a:uLnTx/>
                <a:uFillTx/>
              </a:rPr>
              <a:t>DETAILS</a:t>
            </a:r>
          </a:p>
        </p:txBody>
      </p:sp>
      <p:sp>
        <p:nvSpPr>
          <p:cNvPr id="6" name="TextBox 5"/>
          <p:cNvSpPr txBox="1"/>
          <p:nvPr/>
        </p:nvSpPr>
        <p:spPr>
          <a:xfrm>
            <a:off x="468665" y="4709645"/>
            <a:ext cx="11478734" cy="736721"/>
          </a:xfrm>
          <a:prstGeom prst="rect">
            <a:avLst/>
          </a:prstGeom>
          <a:solidFill>
            <a:schemeClr val="bg2"/>
          </a:solidFill>
          <a:ln>
            <a:noFill/>
          </a:ln>
        </p:spPr>
        <p:txBody>
          <a:bodyPr wrap="square" lIns="182854" tIns="146283" rIns="182854" bIns="146283" rtlCol="0" anchor="ctr">
            <a:no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1250">
                      <a:schemeClr val="tx1"/>
                    </a:gs>
                    <a:gs pos="100000">
                      <a:schemeClr val="tx1"/>
                    </a:gs>
                  </a:gsLst>
                </a:gradFill>
                <a:effectLst/>
                <a:uLnTx/>
                <a:uFillTx/>
              </a:rPr>
              <a:t>GOALS</a:t>
            </a:r>
          </a:p>
        </p:txBody>
      </p:sp>
      <p:sp>
        <p:nvSpPr>
          <p:cNvPr id="7" name="Rectangle 6"/>
          <p:cNvSpPr/>
          <p:nvPr/>
        </p:nvSpPr>
        <p:spPr>
          <a:xfrm>
            <a:off x="2187589" y="2425747"/>
            <a:ext cx="3077591" cy="736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ProWins</a:t>
            </a:r>
            <a:r>
              <a:rPr kumimoji="0" lang="en-US" sz="1600" b="1"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 Per Unit Incentive</a:t>
            </a:r>
          </a:p>
        </p:txBody>
      </p:sp>
      <p:sp>
        <p:nvSpPr>
          <p:cNvPr id="8" name="Rectangle 7"/>
          <p:cNvSpPr/>
          <p:nvPr/>
        </p:nvSpPr>
        <p:spPr>
          <a:xfrm>
            <a:off x="5528699" y="2425747"/>
            <a:ext cx="3077591" cy="736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ProWins</a:t>
            </a:r>
            <a:r>
              <a:rPr kumimoji="0" lang="en-US" sz="1600" b="1"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 Accelerator</a:t>
            </a:r>
          </a:p>
        </p:txBody>
      </p:sp>
      <p:sp>
        <p:nvSpPr>
          <p:cNvPr id="9" name="Rectangle 8"/>
          <p:cNvSpPr/>
          <p:nvPr/>
        </p:nvSpPr>
        <p:spPr>
          <a:xfrm>
            <a:off x="8869808" y="2438055"/>
            <a:ext cx="3077591" cy="736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ProWins</a:t>
            </a:r>
            <a:r>
              <a:rPr kumimoji="0" lang="en-US" sz="1600" b="1"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 CMI</a:t>
            </a:r>
          </a:p>
        </p:txBody>
      </p:sp>
      <p:sp>
        <p:nvSpPr>
          <p:cNvPr id="10" name="Rectangle 9"/>
          <p:cNvSpPr/>
          <p:nvPr/>
        </p:nvSpPr>
        <p:spPr>
          <a:xfrm>
            <a:off x="2187591" y="1573137"/>
            <a:ext cx="9759808" cy="736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err="1">
                <a:ln>
                  <a:noFill/>
                </a:ln>
                <a:gradFill>
                  <a:gsLst>
                    <a:gs pos="1250">
                      <a:schemeClr val="bg1"/>
                    </a:gs>
                    <a:gs pos="100000">
                      <a:schemeClr val="bg1"/>
                    </a:gs>
                  </a:gsLst>
                  <a:lin ang="5400000" scaled="0"/>
                </a:gradFill>
                <a:effectLst/>
                <a:uLnTx/>
                <a:uFillTx/>
              </a:rPr>
              <a:t>ProWins</a:t>
            </a:r>
            <a:br>
              <a:rPr kumimoji="0" lang="en-US" sz="1836"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836" b="0" i="0" u="none" strike="noStrike" kern="0" cap="none" spc="0" normalizeH="0" baseline="0" noProof="0" dirty="0">
                <a:ln>
                  <a:noFill/>
                </a:ln>
                <a:gradFill>
                  <a:gsLst>
                    <a:gs pos="1250">
                      <a:schemeClr val="bg1"/>
                    </a:gs>
                    <a:gs pos="100000">
                      <a:schemeClr val="bg1"/>
                    </a:gs>
                  </a:gsLst>
                  <a:lin ang="5400000" scaled="0"/>
                </a:gradFill>
                <a:effectLst/>
                <a:uLnTx/>
                <a:uFillTx/>
              </a:rPr>
              <a:t>Channel incentive design to incentivize sales of commercial devices with Windows Pro</a:t>
            </a:r>
          </a:p>
        </p:txBody>
      </p:sp>
      <p:sp>
        <p:nvSpPr>
          <p:cNvPr id="11" name="Rectangle 10"/>
          <p:cNvSpPr/>
          <p:nvPr/>
        </p:nvSpPr>
        <p:spPr>
          <a:xfrm>
            <a:off x="2187589" y="3278357"/>
            <a:ext cx="3077591" cy="136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73041" rIns="373041"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err="1">
                <a:ln>
                  <a:noFill/>
                </a:ln>
                <a:solidFill>
                  <a:schemeClr val="tx1"/>
                </a:solidFill>
                <a:effectLst/>
                <a:uLnTx/>
                <a:uFillTx/>
              </a:rPr>
              <a:t>Disti</a:t>
            </a:r>
            <a:r>
              <a:rPr kumimoji="0" lang="en-US" sz="1632" b="0" i="0" u="none" strike="noStrike" kern="0" cap="none" spc="0" normalizeH="0" baseline="0" noProof="0" dirty="0">
                <a:ln>
                  <a:noFill/>
                </a:ln>
                <a:solidFill>
                  <a:schemeClr val="tx1"/>
                </a:solidFill>
                <a:effectLst/>
                <a:uLnTx/>
                <a:uFillTx/>
              </a:rPr>
              <a:t> and Reseller payment for all Windows Pro devices sold*</a:t>
            </a:r>
          </a:p>
        </p:txBody>
      </p:sp>
      <p:sp>
        <p:nvSpPr>
          <p:cNvPr id="12" name="Rectangle 11"/>
          <p:cNvSpPr/>
          <p:nvPr/>
        </p:nvSpPr>
        <p:spPr>
          <a:xfrm>
            <a:off x="5528699" y="3278357"/>
            <a:ext cx="3077591" cy="136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73041" rIns="373041"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chemeClr val="tx1"/>
                </a:solidFill>
                <a:effectLst/>
                <a:uLnTx/>
                <a:uFillTx/>
              </a:rPr>
              <a:t>Marketing and training funds to grow Pro devices sales**</a:t>
            </a:r>
          </a:p>
        </p:txBody>
      </p:sp>
      <p:sp>
        <p:nvSpPr>
          <p:cNvPr id="13" name="Rectangle 12"/>
          <p:cNvSpPr/>
          <p:nvPr/>
        </p:nvSpPr>
        <p:spPr>
          <a:xfrm>
            <a:off x="8869808" y="3278357"/>
            <a:ext cx="3077591" cy="136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73041" rIns="373041"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chemeClr val="tx1"/>
                </a:solidFill>
                <a:effectLst/>
                <a:uLnTx/>
                <a:uFillTx/>
              </a:rPr>
              <a:t>Up to $25 per hero device, for commercial marketing investment* </a:t>
            </a:r>
          </a:p>
        </p:txBody>
      </p:sp>
      <p:sp>
        <p:nvSpPr>
          <p:cNvPr id="14" name="Rectangle 13"/>
          <p:cNvSpPr/>
          <p:nvPr/>
        </p:nvSpPr>
        <p:spPr>
          <a:xfrm>
            <a:off x="2187589" y="4697337"/>
            <a:ext cx="6418701" cy="7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Mix Shift To Commercial/Pro</a:t>
            </a:r>
          </a:p>
        </p:txBody>
      </p:sp>
      <p:sp>
        <p:nvSpPr>
          <p:cNvPr id="15" name="Rectangle 14"/>
          <p:cNvSpPr/>
          <p:nvPr/>
        </p:nvSpPr>
        <p:spPr>
          <a:xfrm>
            <a:off x="8869808" y="4697337"/>
            <a:ext cx="3077591" cy="7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Semibold" panose="020B0702040204020203" pitchFamily="34" charset="0"/>
                <a:cs typeface="Segoe UI Semibold" panose="020B0702040204020203" pitchFamily="34" charset="0"/>
              </a:rPr>
              <a:t>Sell-through Growth</a:t>
            </a:r>
          </a:p>
        </p:txBody>
      </p:sp>
      <p:sp>
        <p:nvSpPr>
          <p:cNvPr id="18" name="TextBox 17"/>
          <p:cNvSpPr txBox="1"/>
          <p:nvPr/>
        </p:nvSpPr>
        <p:spPr>
          <a:xfrm>
            <a:off x="9787990" y="5482189"/>
            <a:ext cx="1262481" cy="60648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3264" b="0" i="0" u="none" strike="noStrike" kern="0" cap="none" spc="0" normalizeH="0" baseline="0" noProof="0" dirty="0">
                <a:ln>
                  <a:noFill/>
                </a:ln>
                <a:solidFill>
                  <a:schemeClr val="accent1">
                    <a:lumMod val="75000"/>
                  </a:schemeClr>
                </a:solidFill>
                <a:effectLst/>
                <a:uLnTx/>
                <a:uFillTx/>
              </a:rPr>
              <a:t>$25M</a:t>
            </a:r>
          </a:p>
        </p:txBody>
      </p:sp>
      <p:cxnSp>
        <p:nvCxnSpPr>
          <p:cNvPr id="20" name="Straight Connector 19"/>
          <p:cNvCxnSpPr/>
          <p:nvPr/>
        </p:nvCxnSpPr>
        <p:spPr>
          <a:xfrm>
            <a:off x="2185988" y="2379031"/>
            <a:ext cx="1600" cy="3861431"/>
          </a:xfrm>
          <a:prstGeom prst="line">
            <a:avLst/>
          </a:prstGeom>
          <a:ln w="57150">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803380" y="2379031"/>
            <a:ext cx="0" cy="3861431"/>
          </a:xfrm>
          <a:prstGeom prst="line">
            <a:avLst/>
          </a:prstGeom>
          <a:ln w="57150">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346618" y="2360435"/>
            <a:ext cx="0" cy="2336902"/>
          </a:xfrm>
          <a:prstGeom prst="line">
            <a:avLst/>
          </a:prstGeom>
          <a:ln w="57150">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5375276" y="5507645"/>
            <a:ext cx="3397249" cy="61685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1250">
                      <a:schemeClr val="bg1"/>
                    </a:gs>
                    <a:gs pos="100000">
                      <a:schemeClr val="bg1"/>
                    </a:gs>
                  </a:gsLst>
                  <a:lin ang="0" scaled="0"/>
                </a:gradFill>
                <a:effectLst/>
                <a:uLnTx/>
                <a:uFillTx/>
              </a:rPr>
              <a:t>$5M</a:t>
            </a:r>
          </a:p>
        </p:txBody>
      </p:sp>
      <p:sp>
        <p:nvSpPr>
          <p:cNvPr id="29" name="Rectangle 28"/>
          <p:cNvSpPr/>
          <p:nvPr/>
        </p:nvSpPr>
        <p:spPr bwMode="auto">
          <a:xfrm>
            <a:off x="8832852" y="5507645"/>
            <a:ext cx="3114548" cy="61685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gradFill>
                  <a:gsLst>
                    <a:gs pos="1250">
                      <a:schemeClr val="bg1"/>
                    </a:gs>
                    <a:gs pos="100000">
                      <a:schemeClr val="bg1"/>
                    </a:gs>
                  </a:gsLst>
                  <a:lin ang="0" scaled="0"/>
                </a:gradFill>
                <a:effectLst/>
                <a:uLnTx/>
                <a:uFillTx/>
              </a:rPr>
              <a:t>$25M</a:t>
            </a:r>
          </a:p>
        </p:txBody>
      </p:sp>
      <p:sp>
        <p:nvSpPr>
          <p:cNvPr id="25" name="TextBox 24"/>
          <p:cNvSpPr txBox="1"/>
          <p:nvPr/>
        </p:nvSpPr>
        <p:spPr>
          <a:xfrm>
            <a:off x="198437" y="6240462"/>
            <a:ext cx="2986780" cy="704808"/>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*Based on </a:t>
            </a:r>
            <a:r>
              <a:rPr kumimoji="0" lang="en-US" sz="1200" b="0" i="0" u="none" strike="noStrike" kern="0" cap="none" spc="0" normalizeH="0" baseline="0" noProof="0" dirty="0" err="1">
                <a:ln>
                  <a:noFill/>
                </a:ln>
                <a:solidFill>
                  <a:sysClr val="windowText" lastClr="000000"/>
                </a:solidFill>
                <a:effectLst/>
                <a:uLnTx/>
                <a:uFillTx/>
              </a:rPr>
              <a:t>Disti</a:t>
            </a:r>
            <a:r>
              <a:rPr kumimoji="0" lang="en-US" sz="1200" b="0" i="0" u="none" strike="noStrike" kern="0" cap="none" spc="0" normalizeH="0" baseline="0" noProof="0" dirty="0">
                <a:ln>
                  <a:noFill/>
                </a:ln>
                <a:solidFill>
                  <a:sysClr val="windowText" lastClr="000000"/>
                </a:solidFill>
                <a:effectLst/>
                <a:uLnTx/>
                <a:uFillTx/>
              </a:rPr>
              <a:t> reporting data</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**Select Distributors and Resellers only</a:t>
            </a:r>
          </a:p>
        </p:txBody>
      </p:sp>
      <p:sp>
        <p:nvSpPr>
          <p:cNvPr id="26" name="TextBox 25"/>
          <p:cNvSpPr txBox="1"/>
          <p:nvPr/>
        </p:nvSpPr>
        <p:spPr>
          <a:xfrm>
            <a:off x="3074118" y="6339350"/>
            <a:ext cx="942027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Contact your local Microsoft Partner team for info on this incentive.</a:t>
            </a:r>
          </a:p>
        </p:txBody>
      </p:sp>
    </p:spTree>
    <p:extLst>
      <p:ext uri="{BB962C8B-B14F-4D97-AF65-F5344CB8AC3E}">
        <p14:creationId xmlns:p14="http://schemas.microsoft.com/office/powerpoint/2010/main" val="219802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a:t>
            </a:r>
          </a:p>
        </p:txBody>
      </p:sp>
      <p:sp>
        <p:nvSpPr>
          <p:cNvPr id="3" name="Text Placeholder 2"/>
          <p:cNvSpPr>
            <a:spLocks noGrp="1"/>
          </p:cNvSpPr>
          <p:nvPr>
            <p:ph type="body" sz="quarter" idx="10"/>
          </p:nvPr>
        </p:nvSpPr>
        <p:spPr>
          <a:xfrm>
            <a:off x="274638" y="1477258"/>
            <a:ext cx="11887200" cy="3120854"/>
          </a:xfrm>
        </p:spPr>
        <p:txBody>
          <a:bodyPr/>
          <a:lstStyle/>
          <a:p>
            <a:pPr marL="571500" indent="-571500">
              <a:buFont typeface="Arial" panose="020B0604020202020204" pitchFamily="34" charset="0"/>
              <a:buChar char="•"/>
            </a:pPr>
            <a:r>
              <a:rPr lang="en-US" sz="3600" dirty="0">
                <a:solidFill>
                  <a:schemeClr val="tx1"/>
                </a:solidFill>
              </a:rPr>
              <a:t>Restrooms</a:t>
            </a:r>
          </a:p>
          <a:p>
            <a:pPr marL="571500" indent="-571500">
              <a:buFont typeface="Arial" panose="020B0604020202020204" pitchFamily="34" charset="0"/>
              <a:buChar char="•"/>
            </a:pPr>
            <a:r>
              <a:rPr lang="en-US" sz="3600" dirty="0">
                <a:solidFill>
                  <a:schemeClr val="tx1"/>
                </a:solidFill>
              </a:rPr>
              <a:t>Breakrooms/Coffee</a:t>
            </a:r>
          </a:p>
          <a:p>
            <a:pPr marL="571500" indent="-571500">
              <a:buFont typeface="Arial" panose="020B0604020202020204" pitchFamily="34" charset="0"/>
              <a:buChar char="•"/>
            </a:pPr>
            <a:r>
              <a:rPr lang="en-US" sz="3600" dirty="0">
                <a:solidFill>
                  <a:schemeClr val="tx1"/>
                </a:solidFill>
              </a:rPr>
              <a:t>Building Hours</a:t>
            </a:r>
          </a:p>
          <a:p>
            <a:pPr marL="571500" indent="-571500">
              <a:buFont typeface="Arial" panose="020B0604020202020204" pitchFamily="34" charset="0"/>
              <a:buChar char="•"/>
            </a:pPr>
            <a:r>
              <a:rPr lang="en-US" sz="3600" dirty="0">
                <a:solidFill>
                  <a:schemeClr val="tx1"/>
                </a:solidFill>
              </a:rPr>
              <a:t>Breaks and Lunches</a:t>
            </a:r>
          </a:p>
          <a:p>
            <a:pPr marL="571500" indent="-571500">
              <a:buFont typeface="Arial" panose="020B0604020202020204" pitchFamily="34" charset="0"/>
              <a:buChar char="•"/>
            </a:pPr>
            <a:r>
              <a:rPr lang="en-US" sz="3600" dirty="0">
                <a:solidFill>
                  <a:schemeClr val="tx1"/>
                </a:solidFill>
              </a:rPr>
              <a:t>Classroom organization / Wi-Fi / etc.</a:t>
            </a:r>
          </a:p>
        </p:txBody>
      </p:sp>
    </p:spTree>
    <p:extLst>
      <p:ext uri="{BB962C8B-B14F-4D97-AF65-F5344CB8AC3E}">
        <p14:creationId xmlns:p14="http://schemas.microsoft.com/office/powerpoint/2010/main" val="8624910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key takeaways from today’s session</a:t>
            </a:r>
          </a:p>
        </p:txBody>
      </p:sp>
      <p:grpSp>
        <p:nvGrpSpPr>
          <p:cNvPr id="4" name="Group 3"/>
          <p:cNvGrpSpPr/>
          <p:nvPr/>
        </p:nvGrpSpPr>
        <p:grpSpPr>
          <a:xfrm>
            <a:off x="356073" y="1363662"/>
            <a:ext cx="11561924" cy="914400"/>
            <a:chOff x="356073" y="1744662"/>
            <a:chExt cx="11561924" cy="914400"/>
          </a:xfrm>
          <a:solidFill>
            <a:schemeClr val="accent2">
              <a:lumMod val="60000"/>
              <a:lumOff val="40000"/>
            </a:schemeClr>
          </a:solidFill>
        </p:grpSpPr>
        <p:sp>
          <p:nvSpPr>
            <p:cNvPr id="5" name="Rectangle 4"/>
            <p:cNvSpPr/>
            <p:nvPr/>
          </p:nvSpPr>
          <p:spPr bwMode="auto">
            <a:xfrm>
              <a:off x="670877" y="1744662"/>
              <a:ext cx="11247120" cy="914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82880" rIns="109728" bIns="18288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This year is the time to deploy Windows 10 – it’s faster and easier than ever</a:t>
              </a:r>
            </a:p>
          </p:txBody>
        </p:sp>
        <p:sp>
          <p:nvSpPr>
            <p:cNvPr id="12" name="Oval 11"/>
            <p:cNvSpPr/>
            <p:nvPr/>
          </p:nvSpPr>
          <p:spPr bwMode="auto">
            <a:xfrm>
              <a:off x="356073" y="1891797"/>
              <a:ext cx="612774" cy="612774"/>
            </a:xfrm>
            <a:prstGeom prst="ellipse">
              <a:avLst/>
            </a:prstGeom>
            <a:solidFill>
              <a:schemeClr val="bg1">
                <a:lumMod val="6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1</a:t>
              </a:r>
            </a:p>
          </p:txBody>
        </p:sp>
      </p:grpSp>
      <p:grpSp>
        <p:nvGrpSpPr>
          <p:cNvPr id="10" name="Group 9"/>
          <p:cNvGrpSpPr/>
          <p:nvPr/>
        </p:nvGrpSpPr>
        <p:grpSpPr>
          <a:xfrm>
            <a:off x="356073" y="2449512"/>
            <a:ext cx="11561924" cy="914400"/>
            <a:chOff x="356073" y="2697162"/>
            <a:chExt cx="11561924" cy="914400"/>
          </a:xfrm>
        </p:grpSpPr>
        <p:sp>
          <p:nvSpPr>
            <p:cNvPr id="6" name="Rectangle 5"/>
            <p:cNvSpPr/>
            <p:nvPr/>
          </p:nvSpPr>
          <p:spPr bwMode="auto">
            <a:xfrm>
              <a:off x="670877" y="2697162"/>
              <a:ext cx="112471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82880" rIns="109728" bIns="18288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Partners tell us profitability is strong with add-on projects and managed services recurring revenues</a:t>
              </a:r>
            </a:p>
          </p:txBody>
        </p:sp>
        <p:sp>
          <p:nvSpPr>
            <p:cNvPr id="13" name="Oval 12"/>
            <p:cNvSpPr/>
            <p:nvPr/>
          </p:nvSpPr>
          <p:spPr bwMode="auto">
            <a:xfrm>
              <a:off x="356073" y="2845216"/>
              <a:ext cx="612774" cy="612774"/>
            </a:xfrm>
            <a:prstGeom prst="ellipse">
              <a:avLst/>
            </a:prstGeom>
            <a:solidFill>
              <a:schemeClr val="bg1">
                <a:lumMod val="6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2</a:t>
              </a:r>
            </a:p>
          </p:txBody>
        </p:sp>
      </p:grpSp>
      <p:grpSp>
        <p:nvGrpSpPr>
          <p:cNvPr id="11" name="Group 10"/>
          <p:cNvGrpSpPr/>
          <p:nvPr/>
        </p:nvGrpSpPr>
        <p:grpSpPr>
          <a:xfrm>
            <a:off x="356073" y="3535362"/>
            <a:ext cx="11561924" cy="914400"/>
            <a:chOff x="356073" y="3649662"/>
            <a:chExt cx="11561924" cy="914400"/>
          </a:xfrm>
        </p:grpSpPr>
        <p:sp>
          <p:nvSpPr>
            <p:cNvPr id="7" name="Rectangle 6"/>
            <p:cNvSpPr/>
            <p:nvPr/>
          </p:nvSpPr>
          <p:spPr bwMode="auto">
            <a:xfrm>
              <a:off x="670877" y="3649662"/>
              <a:ext cx="11247120" cy="914400"/>
            </a:xfrm>
            <a:prstGeom prst="rect">
              <a:avLst/>
            </a:prstGeom>
            <a:solidFill>
              <a:srgbClr val="7C3B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82880" rIns="109728" bIns="18288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The platform has huge customer value, powerful security, and rocks on new devices</a:t>
              </a:r>
            </a:p>
          </p:txBody>
        </p:sp>
        <p:sp>
          <p:nvSpPr>
            <p:cNvPr id="14" name="Oval 13"/>
            <p:cNvSpPr/>
            <p:nvPr/>
          </p:nvSpPr>
          <p:spPr bwMode="auto">
            <a:xfrm>
              <a:off x="356073" y="3798635"/>
              <a:ext cx="612774" cy="612774"/>
            </a:xfrm>
            <a:prstGeom prst="ellipse">
              <a:avLst/>
            </a:prstGeom>
            <a:solidFill>
              <a:schemeClr val="bg1">
                <a:lumMod val="6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3</a:t>
              </a:r>
            </a:p>
          </p:txBody>
        </p:sp>
      </p:grpSp>
      <p:grpSp>
        <p:nvGrpSpPr>
          <p:cNvPr id="23" name="Group 22"/>
          <p:cNvGrpSpPr/>
          <p:nvPr/>
        </p:nvGrpSpPr>
        <p:grpSpPr>
          <a:xfrm>
            <a:off x="356073" y="4621212"/>
            <a:ext cx="11561924" cy="914400"/>
            <a:chOff x="356073" y="4602162"/>
            <a:chExt cx="11561924" cy="914400"/>
          </a:xfrm>
        </p:grpSpPr>
        <p:sp>
          <p:nvSpPr>
            <p:cNvPr id="8" name="Rectangle 7"/>
            <p:cNvSpPr/>
            <p:nvPr/>
          </p:nvSpPr>
          <p:spPr bwMode="auto">
            <a:xfrm>
              <a:off x="670877" y="4602162"/>
              <a:ext cx="11247120" cy="914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82880" rIns="109728" bIns="18288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We have great new licensing options CSP, E5, E3, Secure Productive Enterprise</a:t>
              </a:r>
            </a:p>
          </p:txBody>
        </p:sp>
        <p:sp>
          <p:nvSpPr>
            <p:cNvPr id="15" name="Oval 14"/>
            <p:cNvSpPr/>
            <p:nvPr/>
          </p:nvSpPr>
          <p:spPr bwMode="auto">
            <a:xfrm>
              <a:off x="356073" y="4752054"/>
              <a:ext cx="612774" cy="612774"/>
            </a:xfrm>
            <a:prstGeom prst="ellipse">
              <a:avLst/>
            </a:prstGeom>
            <a:solidFill>
              <a:schemeClr val="bg1">
                <a:lumMod val="6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4</a:t>
              </a:r>
            </a:p>
          </p:txBody>
        </p:sp>
      </p:grpSp>
      <p:grpSp>
        <p:nvGrpSpPr>
          <p:cNvPr id="24" name="Group 23"/>
          <p:cNvGrpSpPr/>
          <p:nvPr/>
        </p:nvGrpSpPr>
        <p:grpSpPr>
          <a:xfrm>
            <a:off x="356073" y="5707062"/>
            <a:ext cx="11561924" cy="914400"/>
            <a:chOff x="356073" y="5554662"/>
            <a:chExt cx="11561924" cy="914400"/>
          </a:xfrm>
        </p:grpSpPr>
        <p:sp>
          <p:nvSpPr>
            <p:cNvPr id="9" name="Rectangle 8"/>
            <p:cNvSpPr/>
            <p:nvPr/>
          </p:nvSpPr>
          <p:spPr bwMode="auto">
            <a:xfrm>
              <a:off x="670877" y="5554662"/>
              <a:ext cx="1124712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82880" rIns="109728" bIns="18288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 host of powerful programs, investments, and resources are here to support you and your customers success</a:t>
              </a:r>
            </a:p>
          </p:txBody>
        </p:sp>
        <p:sp>
          <p:nvSpPr>
            <p:cNvPr id="16" name="Oval 15"/>
            <p:cNvSpPr/>
            <p:nvPr/>
          </p:nvSpPr>
          <p:spPr bwMode="auto">
            <a:xfrm>
              <a:off x="356073" y="5705475"/>
              <a:ext cx="612774" cy="612774"/>
            </a:xfrm>
            <a:prstGeom prst="ellipse">
              <a:avLst/>
            </a:prstGeom>
            <a:solidFill>
              <a:schemeClr val="bg1">
                <a:lumMod val="6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5</a:t>
              </a:r>
            </a:p>
          </p:txBody>
        </p:sp>
      </p:grpSp>
    </p:spTree>
    <p:extLst>
      <p:ext uri="{BB962C8B-B14F-4D97-AF65-F5344CB8AC3E}">
        <p14:creationId xmlns:p14="http://schemas.microsoft.com/office/powerpoint/2010/main" val="3287653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65087"/>
            <a:ext cx="6835773" cy="917575"/>
          </a:xfrm>
        </p:spPr>
        <p:txBody>
          <a:bodyPr/>
          <a:lstStyle/>
          <a:p>
            <a:r>
              <a:rPr lang="en-US" sz="4400" dirty="0">
                <a:gradFill>
                  <a:gsLst>
                    <a:gs pos="1250">
                      <a:schemeClr val="accent1"/>
                    </a:gs>
                    <a:gs pos="100000">
                      <a:schemeClr val="tx2"/>
                    </a:gs>
                  </a:gsLst>
                  <a:lin ang="5400000" scaled="0"/>
                </a:gradFill>
              </a:rPr>
              <a:t>Next steps for you to win with Windows 10</a:t>
            </a:r>
          </a:p>
        </p:txBody>
      </p:sp>
      <p:sp>
        <p:nvSpPr>
          <p:cNvPr id="3" name="Text Placeholder 2"/>
          <p:cNvSpPr>
            <a:spLocks noGrp="1"/>
          </p:cNvSpPr>
          <p:nvPr>
            <p:ph type="body" sz="quarter" idx="4294967295"/>
          </p:nvPr>
        </p:nvSpPr>
        <p:spPr>
          <a:xfrm>
            <a:off x="274638" y="1613937"/>
            <a:ext cx="6653211" cy="4093428"/>
          </a:xfrm>
        </p:spPr>
        <p:txBody>
          <a:bodyPr/>
          <a:lstStyle/>
          <a:p>
            <a:pPr>
              <a:lnSpc>
                <a:spcPct val="100000"/>
              </a:lnSpc>
              <a:spcBef>
                <a:spcPts val="1200"/>
              </a:spcBef>
              <a:buSzPct val="100000"/>
              <a:buFont typeface="+mj-lt"/>
              <a:buAutoNum type="arabicPeriod"/>
            </a:pPr>
            <a:r>
              <a:rPr lang="en-US" sz="3200" dirty="0">
                <a:gradFill>
                  <a:gsLst>
                    <a:gs pos="15929">
                      <a:schemeClr val="tx1"/>
                    </a:gs>
                    <a:gs pos="43000">
                      <a:schemeClr val="tx1"/>
                    </a:gs>
                  </a:gsLst>
                  <a:lin ang="5400000" scaled="1"/>
                </a:gradFill>
              </a:rPr>
              <a:t>Deploy Windows 10 internally</a:t>
            </a:r>
          </a:p>
          <a:p>
            <a:pPr>
              <a:lnSpc>
                <a:spcPct val="100000"/>
              </a:lnSpc>
              <a:spcBef>
                <a:spcPts val="1200"/>
              </a:spcBef>
              <a:buSzPct val="100000"/>
              <a:buFont typeface="+mj-lt"/>
              <a:buAutoNum type="arabicPeriod"/>
            </a:pPr>
            <a:r>
              <a:rPr lang="en-US" sz="3200" dirty="0">
                <a:gradFill>
                  <a:gsLst>
                    <a:gs pos="15929">
                      <a:schemeClr val="tx1"/>
                    </a:gs>
                    <a:gs pos="43000">
                      <a:schemeClr val="tx1"/>
                    </a:gs>
                  </a:gsLst>
                  <a:lin ang="5400000" scaled="1"/>
                </a:gradFill>
              </a:rPr>
              <a:t>Get trained via MPN and </a:t>
            </a:r>
            <a:br>
              <a:rPr lang="en-US" sz="3200" dirty="0">
                <a:gradFill>
                  <a:gsLst>
                    <a:gs pos="15929">
                      <a:schemeClr val="tx1"/>
                    </a:gs>
                    <a:gs pos="43000">
                      <a:schemeClr val="tx1"/>
                    </a:gs>
                  </a:gsLst>
                  <a:lin ang="5400000" scaled="1"/>
                </a:gradFill>
              </a:rPr>
            </a:br>
            <a:r>
              <a:rPr lang="en-US" sz="3200" dirty="0">
                <a:gradFill>
                  <a:gsLst>
                    <a:gs pos="15929">
                      <a:schemeClr val="tx1"/>
                    </a:gs>
                    <a:gs pos="43000">
                      <a:schemeClr val="tx1"/>
                    </a:gs>
                  </a:gsLst>
                  <a:lin ang="5400000" scaled="1"/>
                </a:gradFill>
              </a:rPr>
              <a:t>in-country events</a:t>
            </a:r>
          </a:p>
          <a:p>
            <a:pPr>
              <a:lnSpc>
                <a:spcPct val="100000"/>
              </a:lnSpc>
              <a:spcBef>
                <a:spcPts val="1200"/>
              </a:spcBef>
              <a:buSzPct val="100000"/>
              <a:buFont typeface="+mj-lt"/>
              <a:buAutoNum type="arabicPeriod"/>
            </a:pPr>
            <a:r>
              <a:rPr lang="en-US" sz="3200" dirty="0">
                <a:gradFill>
                  <a:gsLst>
                    <a:gs pos="15929">
                      <a:schemeClr val="tx1"/>
                    </a:gs>
                    <a:gs pos="43000">
                      <a:schemeClr val="tx1"/>
                    </a:gs>
                  </a:gsLst>
                  <a:lin ang="5400000" scaled="1"/>
                </a:gradFill>
              </a:rPr>
              <a:t>Drive Windows 10 deployment and device refresh in every customer</a:t>
            </a:r>
          </a:p>
          <a:p>
            <a:pPr>
              <a:lnSpc>
                <a:spcPct val="100000"/>
              </a:lnSpc>
              <a:spcBef>
                <a:spcPts val="1200"/>
              </a:spcBef>
              <a:buSzPct val="100000"/>
              <a:buFont typeface="+mj-lt"/>
              <a:buAutoNum type="arabicPeriod"/>
            </a:pPr>
            <a:r>
              <a:rPr lang="en-US" sz="3200" dirty="0">
                <a:gradFill>
                  <a:gsLst>
                    <a:gs pos="15929">
                      <a:schemeClr val="tx1"/>
                    </a:gs>
                    <a:gs pos="43000">
                      <a:schemeClr val="tx1"/>
                    </a:gs>
                  </a:gsLst>
                  <a:lin ang="5400000" scaled="1"/>
                </a:gradFill>
              </a:rPr>
              <a:t>Invest in your security and managed service practices</a:t>
            </a:r>
            <a:endParaRPr lang="en-US" sz="2800" dirty="0">
              <a:gradFill>
                <a:gsLst>
                  <a:gs pos="15929">
                    <a:schemeClr val="tx1"/>
                  </a:gs>
                  <a:gs pos="43000">
                    <a:schemeClr val="tx1"/>
                  </a:gs>
                </a:gsLst>
                <a:lin ang="5400000" scaled="1"/>
              </a:gradFill>
            </a:endParaRP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110412" y="0"/>
            <a:ext cx="5326063" cy="6994525"/>
          </a:xfrm>
          <a:prstGeom prst="rect">
            <a:avLst/>
          </a:prstGeom>
        </p:spPr>
      </p:pic>
      <p:sp>
        <p:nvSpPr>
          <p:cNvPr id="6" name="Rectangle 5"/>
          <p:cNvSpPr/>
          <p:nvPr/>
        </p:nvSpPr>
        <p:spPr bwMode="auto">
          <a:xfrm>
            <a:off x="0" y="1680289"/>
            <a:ext cx="274638" cy="53142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187470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7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8" decel="10000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75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7" dur="7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8" decel="10000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75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3">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80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7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7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375" y="0"/>
            <a:ext cx="8807662" cy="6994526"/>
          </a:xfrm>
          <a:prstGeom prst="rect">
            <a:avLst/>
          </a:prstGeom>
        </p:spPr>
      </p:pic>
      <p:sp>
        <p:nvSpPr>
          <p:cNvPr id="11" name="Rectangle 10"/>
          <p:cNvSpPr/>
          <p:nvPr/>
        </p:nvSpPr>
        <p:spPr bwMode="auto">
          <a:xfrm>
            <a:off x="3170237" y="4062984"/>
            <a:ext cx="5637468" cy="1339278"/>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2" defTabSz="932472" fontAlgn="base">
              <a:lnSpc>
                <a:spcPct val="90000"/>
              </a:lnSpc>
              <a:spcBef>
                <a:spcPct val="0"/>
              </a:spcBef>
              <a:spcAft>
                <a:spcPct val="0"/>
              </a:spcAft>
              <a:defRPr/>
            </a:pPr>
            <a:r>
              <a:rPr lang="en-US" sz="3200" dirty="0"/>
              <a:t>Windows 10 </a:t>
            </a:r>
            <a:br>
              <a:rPr lang="en-US" sz="3200" dirty="0"/>
            </a:br>
            <a:r>
              <a:rPr lang="en-US" sz="3200" dirty="0"/>
              <a:t>Progress Update</a:t>
            </a:r>
            <a:endParaRPr kumimoji="0" lang="en-US" sz="3200" b="0" i="0" u="none" strike="noStrike" kern="0" cap="none" spc="0" normalizeH="0" baseline="0" noProof="0" dirty="0">
              <a:ln>
                <a:noFill/>
              </a:ln>
              <a:gradFill>
                <a:gsLst>
                  <a:gs pos="15929">
                    <a:schemeClr val="tx1"/>
                  </a:gs>
                  <a:gs pos="43000">
                    <a:schemeClr val="tx1"/>
                  </a:gs>
                  <a:gs pos="100000">
                    <a:schemeClr val="accent1">
                      <a:lumMod val="30000"/>
                      <a:lumOff val="70000"/>
                    </a:schemeClr>
                  </a:gs>
                </a:gsLst>
                <a:lin ang="5400000" scaled="1"/>
              </a:gradFill>
              <a:effectLst/>
              <a:uLnTx/>
              <a:uFillTx/>
            </a:endParaRPr>
          </a:p>
        </p:txBody>
      </p:sp>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810413" y="-650"/>
            <a:ext cx="3626062" cy="4062984"/>
          </a:xfrm>
          <a:prstGeom prst="rect">
            <a:avLst/>
          </a:prstGeom>
        </p:spPr>
      </p:pic>
      <p:pic>
        <p:nvPicPr>
          <p:cNvPr id="5" name="Picture 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809037" y="4078512"/>
            <a:ext cx="3627437" cy="2916013"/>
          </a:xfrm>
          <a:prstGeom prst="rect">
            <a:avLst/>
          </a:prstGeom>
        </p:spPr>
      </p:pic>
      <p:cxnSp>
        <p:nvCxnSpPr>
          <p:cNvPr id="7" name="Straight Connector 6"/>
          <p:cNvCxnSpPr/>
          <p:nvPr/>
        </p:nvCxnSpPr>
        <p:spPr>
          <a:xfrm>
            <a:off x="8809037" y="-236538"/>
            <a:ext cx="0" cy="75438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70237" y="4062984"/>
            <a:ext cx="98298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170237" y="4062334"/>
            <a:ext cx="0" cy="133992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70237" y="5402262"/>
            <a:ext cx="56388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57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4.82767E-6 0 L -0.06281 0 " pathEditMode="relative" rAng="0" ptsTypes="AA">
                                      <p:cBhvr>
                                        <p:cTn id="9" dur="1000" spd="-100000" fill="hold"/>
                                        <p:tgtEl>
                                          <p:spTgt spid="3"/>
                                        </p:tgtEl>
                                        <p:attrNameLst>
                                          <p:attrName>ppt_x</p:attrName>
                                          <p:attrName>ppt_y</p:attrName>
                                        </p:attrNameLst>
                                      </p:cBhvr>
                                      <p:rCtr x="-3140" y="0"/>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0"/>
                                  </p:stCondLst>
                                  <p:childTnLst>
                                    <p:animMotion origin="layout" path="M 4.82767E-6 4.02633E-6 L 0.00127 -0.09533 " pathEditMode="relative" rAng="0" ptsTypes="AA">
                                      <p:cBhvr>
                                        <p:cTn id="14" dur="1000" spd="-100000" fill="hold"/>
                                        <p:tgtEl>
                                          <p:spTgt spid="4"/>
                                        </p:tgtEl>
                                        <p:attrNameLst>
                                          <p:attrName>ppt_x</p:attrName>
                                          <p:attrName>ppt_y</p:attrName>
                                        </p:attrNameLst>
                                      </p:cBhvr>
                                      <p:rCtr x="64" y="-4766"/>
                                    </p:animMotion>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0"/>
                                  </p:stCondLst>
                                  <p:childTnLst>
                                    <p:animMotion origin="layout" path="M 2.47638E-6 -7.89832E-7 L 0.00127 0.08012 " pathEditMode="relative" rAng="0" ptsTypes="AA">
                                      <p:cBhvr>
                                        <p:cTn id="19" dur="1000" spd="-100000" fill="hold"/>
                                        <p:tgtEl>
                                          <p:spTgt spid="5"/>
                                        </p:tgtEl>
                                        <p:attrNameLst>
                                          <p:attrName>ppt_x</p:attrName>
                                          <p:attrName>ppt_y</p:attrName>
                                        </p:attrNameLst>
                                      </p:cBhvr>
                                      <p:rCtr x="64" y="3995"/>
                                    </p:animMotion>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1" y="0"/>
            <a:ext cx="12436475" cy="265905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6" name="Picture 2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275637" y="-15875"/>
            <a:ext cx="4160837" cy="2674935"/>
          </a:xfrm>
          <a:prstGeom prst="rect">
            <a:avLst/>
          </a:prstGeom>
        </p:spPr>
      </p:pic>
      <p:pic>
        <p:nvPicPr>
          <p:cNvPr id="24" name="Picture 23"/>
          <p:cNvPicPr>
            <a:picLocks noChangeAspect="1"/>
          </p:cNvPicPr>
          <p:nvPr/>
        </p:nvPicPr>
        <p:blipFill rotWithShape="1">
          <a:blip r:embed="rId4" cstate="hqprint">
            <a:extLst>
              <a:ext uri="{28A0092B-C50C-407E-A947-70E740481C1C}">
                <a14:useLocalDpi xmlns:a14="http://schemas.microsoft.com/office/drawing/2010/main"/>
              </a:ext>
            </a:extLst>
          </a:blip>
          <a:stretch/>
        </p:blipFill>
        <p:spPr>
          <a:xfrm>
            <a:off x="0" y="0"/>
            <a:ext cx="4254498" cy="2659061"/>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254498" y="0"/>
            <a:ext cx="4021139" cy="2659060"/>
          </a:xfrm>
          <a:prstGeom prst="rect">
            <a:avLst/>
          </a:prstGeom>
        </p:spPr>
      </p:pic>
      <p:sp>
        <p:nvSpPr>
          <p:cNvPr id="11" name="Rectangle 10"/>
          <p:cNvSpPr/>
          <p:nvPr/>
        </p:nvSpPr>
        <p:spPr bwMode="auto">
          <a:xfrm>
            <a:off x="-1" y="1689100"/>
            <a:ext cx="12436475" cy="96995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5" name="Group 54"/>
          <p:cNvGrpSpPr/>
          <p:nvPr/>
        </p:nvGrpSpPr>
        <p:grpSpPr>
          <a:xfrm>
            <a:off x="203195" y="1796223"/>
            <a:ext cx="10682185" cy="876237"/>
            <a:chOff x="203195" y="1796223"/>
            <a:chExt cx="10682185" cy="876237"/>
          </a:xfrm>
        </p:grpSpPr>
        <p:sp>
          <p:nvSpPr>
            <p:cNvPr id="30" name="Rectangle 29"/>
            <p:cNvSpPr/>
            <p:nvPr/>
          </p:nvSpPr>
          <p:spPr bwMode="auto">
            <a:xfrm>
              <a:off x="203195" y="1796223"/>
              <a:ext cx="2570750" cy="876237"/>
            </a:xfrm>
            <a:prstGeom prst="rect">
              <a:avLst/>
            </a:prstGeom>
            <a:noFill/>
            <a:ln w="508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3260" rIns="182854" bIns="0" numCol="1" spcCol="0" rtlCol="0" fromWordArt="0" anchor="t" anchorCtr="0" forceAA="0" compatLnSpc="1">
              <a:prstTxWarp prst="textNoShape">
                <a:avLst/>
              </a:prstTxWarp>
              <a:noAutofit/>
            </a:bodyPr>
            <a:lstStyle/>
            <a:p>
              <a:pPr marL="0" marR="0" lvl="0" indent="0" defTabSz="913821" eaLnBrk="1" fontAlgn="base" latinLnBrk="0" hangingPunct="1">
                <a:lnSpc>
                  <a:spcPct val="100000"/>
                </a:lnSpc>
                <a:spcBef>
                  <a:spcPct val="0"/>
                </a:spcBef>
                <a:spcAft>
                  <a:spcPct val="0"/>
                </a:spcAft>
                <a:buClrTx/>
                <a:buSzTx/>
                <a:buFontTx/>
                <a:buNone/>
                <a:tabLst/>
                <a:defRPr/>
              </a:pPr>
              <a:r>
                <a:rPr kumimoji="0" lang="en-US" sz="47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400M</a:t>
              </a:r>
              <a:r>
                <a:rPr kumimoji="0" lang="en-US" sz="4799" b="0" i="0" u="none" strike="noStrike" kern="0" cap="none" spc="0" normalizeH="0" baseline="3000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020" b="0" i="0" u="none" strike="noStrike" kern="0" cap="none" spc="0" normalizeH="0" baseline="3000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a:p>
              <a:pPr marL="112015" marR="0" lvl="0" indent="-112015" defTabSz="913821" eaLnBrk="1" fontAlgn="base" latinLnBrk="0" hangingPunct="1">
                <a:lnSpc>
                  <a:spcPct val="90000"/>
                </a:lnSpc>
                <a:spcBef>
                  <a:spcPct val="0"/>
                </a:spcBef>
                <a:spcAft>
                  <a:spcPct val="0"/>
                </a:spcAft>
                <a:buClrTx/>
                <a:buSzTx/>
                <a:buFontTx/>
                <a:buNone/>
                <a:tabLst/>
                <a:defRPr/>
              </a:pPr>
              <a:endParaRPr kumimoji="0" lang="en-US" sz="47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ctangle 41"/>
            <p:cNvSpPr/>
            <p:nvPr/>
          </p:nvSpPr>
          <p:spPr bwMode="auto">
            <a:xfrm>
              <a:off x="4436267" y="1796223"/>
              <a:ext cx="2358817" cy="876237"/>
            </a:xfrm>
            <a:prstGeom prst="rect">
              <a:avLst/>
            </a:prstGeom>
            <a:noFill/>
            <a:ln w="508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3260" rIns="182854" bIns="0" numCol="1" spcCol="0" rtlCol="0" fromWordArt="0" anchor="t" anchorCtr="0" forceAA="0" compatLnSpc="1">
              <a:prstTxWarp prst="textNoShape">
                <a:avLst/>
              </a:prstTxWarp>
              <a:noAutofit/>
            </a:bodyPr>
            <a:lstStyle/>
            <a:p>
              <a:pPr marL="0" marR="0" lvl="0" indent="0" defTabSz="913821" eaLnBrk="1" fontAlgn="base" latinLnBrk="0" hangingPunct="1">
                <a:lnSpc>
                  <a:spcPct val="100000"/>
                </a:lnSpc>
                <a:spcBef>
                  <a:spcPct val="0"/>
                </a:spcBef>
                <a:spcAft>
                  <a:spcPct val="0"/>
                </a:spcAft>
                <a:buClrTx/>
                <a:buSzTx/>
                <a:buFontTx/>
                <a:buNone/>
                <a:tabLst/>
                <a:defRPr/>
              </a:pPr>
              <a:r>
                <a:rPr kumimoji="0" lang="en-US" sz="47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96%</a:t>
              </a:r>
              <a:r>
                <a:rPr kumimoji="0" lang="en-US" sz="4799" b="0" i="0" u="none" strike="noStrike" kern="0" cap="none" spc="0" normalizeH="0" baseline="3000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020" b="0" i="0" u="none" strike="noStrike" kern="0" cap="none" spc="0" normalizeH="0" baseline="3000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a:p>
              <a:pPr marL="112015" marR="0" lvl="0" indent="-112015" defTabSz="913821" eaLnBrk="1" fontAlgn="base" latinLnBrk="0" hangingPunct="1">
                <a:lnSpc>
                  <a:spcPct val="90000"/>
                </a:lnSpc>
                <a:spcBef>
                  <a:spcPct val="0"/>
                </a:spcBef>
                <a:spcAft>
                  <a:spcPct val="0"/>
                </a:spcAft>
                <a:buClrTx/>
                <a:buSzTx/>
                <a:buFontTx/>
                <a:buNone/>
                <a:tabLst/>
                <a:defRPr/>
              </a:pPr>
              <a:endParaRPr kumimoji="0" lang="en-US" sz="47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8" name="Rectangle 47"/>
            <p:cNvSpPr/>
            <p:nvPr/>
          </p:nvSpPr>
          <p:spPr bwMode="auto">
            <a:xfrm>
              <a:off x="8526563" y="1796223"/>
              <a:ext cx="2358817" cy="876237"/>
            </a:xfrm>
            <a:prstGeom prst="rect">
              <a:avLst/>
            </a:prstGeom>
            <a:noFill/>
            <a:ln w="508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3260" rIns="182854" bIns="0" numCol="1" spcCol="0" rtlCol="0" fromWordArt="0" anchor="t" anchorCtr="0" forceAA="0" compatLnSpc="1">
              <a:prstTxWarp prst="textNoShape">
                <a:avLst/>
              </a:prstTxWarp>
              <a:noAutofit/>
            </a:bodyPr>
            <a:lstStyle/>
            <a:p>
              <a:pPr marL="0" marR="0" lvl="0" indent="0" defTabSz="913821" eaLnBrk="1" fontAlgn="base" latinLnBrk="0" hangingPunct="1">
                <a:lnSpc>
                  <a:spcPct val="100000"/>
                </a:lnSpc>
                <a:spcBef>
                  <a:spcPct val="0"/>
                </a:spcBef>
                <a:spcAft>
                  <a:spcPct val="0"/>
                </a:spcAft>
                <a:buClrTx/>
                <a:buSzTx/>
                <a:buFontTx/>
                <a:buNone/>
                <a:tabLst/>
                <a:defRPr/>
              </a:pPr>
              <a:r>
                <a:rPr kumimoji="0" lang="en-US" sz="47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145%</a:t>
              </a:r>
              <a:r>
                <a:rPr kumimoji="0" lang="en-US" sz="4799" b="0" i="0" u="none" strike="noStrike" kern="0" cap="none" spc="0" normalizeH="0" baseline="3000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020" b="0" i="0" u="none" strike="noStrike" kern="0" cap="none" spc="0" normalizeH="0" baseline="3000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a:p>
              <a:pPr marL="112015" marR="0" lvl="0" indent="-112015" defTabSz="913821" eaLnBrk="1" fontAlgn="base" latinLnBrk="0" hangingPunct="1">
                <a:lnSpc>
                  <a:spcPct val="90000"/>
                </a:lnSpc>
                <a:spcBef>
                  <a:spcPct val="0"/>
                </a:spcBef>
                <a:spcAft>
                  <a:spcPct val="0"/>
                </a:spcAft>
                <a:buClrTx/>
                <a:buSzTx/>
                <a:buFontTx/>
                <a:buNone/>
                <a:tabLst/>
                <a:defRPr/>
              </a:pPr>
              <a:endParaRPr kumimoji="0" lang="en-US" sz="47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56" name="Group 55"/>
          <p:cNvGrpSpPr/>
          <p:nvPr/>
        </p:nvGrpSpPr>
        <p:grpSpPr>
          <a:xfrm>
            <a:off x="-1" y="2659059"/>
            <a:ext cx="12436475" cy="1097050"/>
            <a:chOff x="-1" y="2659059"/>
            <a:chExt cx="12436475" cy="1097050"/>
          </a:xfrm>
        </p:grpSpPr>
        <p:sp>
          <p:nvSpPr>
            <p:cNvPr id="50" name="Rectangle 49"/>
            <p:cNvSpPr/>
            <p:nvPr/>
          </p:nvSpPr>
          <p:spPr bwMode="auto">
            <a:xfrm>
              <a:off x="-1" y="2659059"/>
              <a:ext cx="12436475" cy="10970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TextBox 30"/>
            <p:cNvSpPr txBox="1"/>
            <p:nvPr/>
          </p:nvSpPr>
          <p:spPr>
            <a:xfrm>
              <a:off x="203195" y="2672460"/>
              <a:ext cx="3657600" cy="406239"/>
            </a:xfrm>
            <a:prstGeom prst="rect">
              <a:avLst/>
            </a:prstGeom>
            <a:noFill/>
          </p:spPr>
          <p:txBody>
            <a:bodyPr wrap="square" lIns="182829" tIns="91427" rIns="182829" bIns="91427" rtlCol="0">
              <a:spAutoFit/>
            </a:bodyPr>
            <a:lstStyle>
              <a:defPPr>
                <a:defRPr lang="en-US"/>
              </a:defPPr>
              <a:lvl1pPr algn="r" defTabSz="914296">
                <a:lnSpc>
                  <a:spcPct val="90000"/>
                </a:lnSpc>
                <a:spcAft>
                  <a:spcPts val="600"/>
                </a:spcAft>
                <a:defRPr sz="1200" kern="0">
                  <a:gradFill>
                    <a:gsLst>
                      <a:gs pos="0">
                        <a:schemeClr val="tx2"/>
                      </a:gs>
                      <a:gs pos="100000">
                        <a:schemeClr val="tx2"/>
                      </a:gs>
                    </a:gsLst>
                    <a:lin ang="5400000" scaled="0"/>
                  </a:gradFill>
                  <a:latin typeface="Segoe UI"/>
                </a:defRPr>
              </a:lvl1pPr>
            </a:lstStyle>
            <a:p>
              <a:pPr marL="0" marR="0" lvl="0" indent="0" algn="l" defTabSz="91412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a:rPr>
                <a:t>Active devices running Windows 10</a:t>
              </a:r>
            </a:p>
          </p:txBody>
        </p:sp>
        <p:sp>
          <p:nvSpPr>
            <p:cNvPr id="43" name="TextBox 42"/>
            <p:cNvSpPr txBox="1"/>
            <p:nvPr/>
          </p:nvSpPr>
          <p:spPr>
            <a:xfrm>
              <a:off x="4436267" y="2672460"/>
              <a:ext cx="3657600" cy="627838"/>
            </a:xfrm>
            <a:prstGeom prst="rect">
              <a:avLst/>
            </a:prstGeom>
            <a:noFill/>
          </p:spPr>
          <p:txBody>
            <a:bodyPr wrap="square" lIns="182829" tIns="91427" rIns="182829" bIns="91427" rtlCol="0">
              <a:spAutoFit/>
            </a:bodyPr>
            <a:lstStyle>
              <a:defPPr>
                <a:defRPr lang="en-US"/>
              </a:defPPr>
              <a:lvl1pPr algn="r" defTabSz="914296">
                <a:lnSpc>
                  <a:spcPct val="90000"/>
                </a:lnSpc>
                <a:spcAft>
                  <a:spcPts val="600"/>
                </a:spcAft>
                <a:defRPr sz="1200" kern="0">
                  <a:gradFill>
                    <a:gsLst>
                      <a:gs pos="0">
                        <a:schemeClr val="tx2"/>
                      </a:gs>
                      <a:gs pos="100000">
                        <a:schemeClr val="tx2"/>
                      </a:gs>
                    </a:gsLst>
                    <a:lin ang="5400000" scaled="0"/>
                  </a:gradFill>
                  <a:latin typeface="Segoe UI"/>
                </a:defRPr>
              </a:lvl1pPr>
            </a:lstStyle>
            <a:p>
              <a:pPr marL="0" marR="0" lvl="0" indent="0" algn="l" defTabSz="91412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a:rPr>
                <a:t>Of our enterprise customers </a:t>
              </a:r>
              <a:br>
                <a:rPr kumimoji="0" lang="en-US" sz="1600"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a:rPr>
              </a:br>
              <a:r>
                <a:rPr kumimoji="0" lang="en-US" sz="1600"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a:rPr>
                <a:t>in active pilots</a:t>
              </a:r>
            </a:p>
          </p:txBody>
        </p:sp>
        <p:sp>
          <p:nvSpPr>
            <p:cNvPr id="49" name="TextBox 48"/>
            <p:cNvSpPr txBox="1"/>
            <p:nvPr/>
          </p:nvSpPr>
          <p:spPr>
            <a:xfrm>
              <a:off x="8526563" y="2672460"/>
              <a:ext cx="3559074" cy="627838"/>
            </a:xfrm>
            <a:prstGeom prst="rect">
              <a:avLst/>
            </a:prstGeom>
            <a:noFill/>
          </p:spPr>
          <p:txBody>
            <a:bodyPr wrap="square" lIns="182829" tIns="91427" rIns="182829" bIns="91427" rtlCol="0">
              <a:spAutoFit/>
            </a:bodyPr>
            <a:lstStyle>
              <a:defPPr>
                <a:defRPr lang="en-US"/>
              </a:defPPr>
              <a:lvl1pPr algn="r" defTabSz="914296">
                <a:lnSpc>
                  <a:spcPct val="90000"/>
                </a:lnSpc>
                <a:spcAft>
                  <a:spcPts val="600"/>
                </a:spcAft>
                <a:defRPr sz="1200" kern="0">
                  <a:gradFill>
                    <a:gsLst>
                      <a:gs pos="0">
                        <a:schemeClr val="tx2"/>
                      </a:gs>
                      <a:gs pos="100000">
                        <a:schemeClr val="tx2"/>
                      </a:gs>
                    </a:gsLst>
                    <a:lin ang="5400000" scaled="0"/>
                  </a:gradFill>
                  <a:latin typeface="Segoe UI"/>
                </a:defRPr>
              </a:lvl1pPr>
            </a:lstStyle>
            <a:p>
              <a:pPr marL="0" marR="0" lvl="0" indent="0" algn="l" defTabSz="91412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a:rPr>
                <a:t>Growth trajectory for Windows 10 compared to Windows 7</a:t>
              </a:r>
            </a:p>
          </p:txBody>
        </p:sp>
      </p:grpSp>
      <p:grpSp>
        <p:nvGrpSpPr>
          <p:cNvPr id="52" name="Group 51"/>
          <p:cNvGrpSpPr/>
          <p:nvPr/>
        </p:nvGrpSpPr>
        <p:grpSpPr>
          <a:xfrm>
            <a:off x="-2" y="2649823"/>
            <a:ext cx="12436475" cy="1480681"/>
            <a:chOff x="0" y="3960729"/>
            <a:chExt cx="12436475" cy="1480681"/>
          </a:xfrm>
        </p:grpSpPr>
        <p:sp>
          <p:nvSpPr>
            <p:cNvPr id="53" name="Rectangle 52"/>
            <p:cNvSpPr/>
            <p:nvPr/>
          </p:nvSpPr>
          <p:spPr bwMode="auto">
            <a:xfrm>
              <a:off x="0" y="3960729"/>
              <a:ext cx="12436475" cy="14806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TextBox 53"/>
            <p:cNvSpPr txBox="1"/>
            <p:nvPr/>
          </p:nvSpPr>
          <p:spPr>
            <a:xfrm>
              <a:off x="3170229" y="4220938"/>
              <a:ext cx="6096028" cy="960263"/>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ct val="0"/>
                </a:spcBef>
                <a:spcAft>
                  <a:spcPts val="600"/>
                </a:spcAft>
                <a:buClrTx/>
                <a:buSzTx/>
                <a:buFontTx/>
                <a:buNone/>
                <a:tabLst/>
                <a:defRPr/>
              </a:pPr>
              <a:r>
                <a:rPr kumimoji="0" lang="en-US" sz="4800" b="0" i="0" u="none" strike="noStrike" kern="0" cap="none" spc="-102" normalizeH="0" baseline="0" noProof="0" dirty="0">
                  <a:ln w="3175">
                    <a:noFill/>
                  </a:ln>
                  <a:gradFill>
                    <a:gsLst>
                      <a:gs pos="1250">
                        <a:schemeClr val="bg1"/>
                      </a:gs>
                      <a:gs pos="100000">
                        <a:schemeClr val="bg1"/>
                      </a:gs>
                    </a:gsLst>
                    <a:lin ang="5400000" scaled="0"/>
                  </a:gradFill>
                  <a:effectLst/>
                  <a:uLnTx/>
                  <a:uFillTx/>
                  <a:latin typeface="+mj-lt"/>
                  <a:cs typeface="Segoe UI" pitchFamily="34" charset="0"/>
                </a:rPr>
                <a:t>Windows 10 is on a roll!</a:t>
              </a:r>
            </a:p>
          </p:txBody>
        </p:sp>
      </p:grpSp>
      <p:sp>
        <p:nvSpPr>
          <p:cNvPr id="68" name="TextBox 67">
            <a:hlinkClick r:id="rId6"/>
          </p:cNvPr>
          <p:cNvSpPr txBox="1"/>
          <p:nvPr/>
        </p:nvSpPr>
        <p:spPr>
          <a:xfrm>
            <a:off x="185293" y="6575542"/>
            <a:ext cx="5118544" cy="414328"/>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816" b="0" i="0" u="none" strike="noStrike" kern="0" cap="none" spc="0" normalizeH="0" baseline="0" noProof="0" dirty="0">
                <a:ln>
                  <a:noFill/>
                </a:ln>
                <a:gradFill>
                  <a:gsLst>
                    <a:gs pos="0">
                      <a:schemeClr val="tx1"/>
                    </a:gs>
                    <a:gs pos="100000">
                      <a:schemeClr val="tx1"/>
                    </a:gs>
                  </a:gsLst>
                  <a:lin ang="5400000" scaled="0"/>
                </a:gradFill>
                <a:effectLst/>
                <a:uLnTx/>
                <a:uFillTx/>
              </a:rPr>
              <a:t>* Estimate October 2016        * Source: Windows Disclosures Windows Event NYC, Oct 2016</a:t>
            </a:r>
          </a:p>
        </p:txBody>
      </p:sp>
      <p:grpSp>
        <p:nvGrpSpPr>
          <p:cNvPr id="3" name="Group 2"/>
          <p:cNvGrpSpPr/>
          <p:nvPr/>
        </p:nvGrpSpPr>
        <p:grpSpPr>
          <a:xfrm>
            <a:off x="811213" y="4348159"/>
            <a:ext cx="10729613" cy="2423906"/>
            <a:chOff x="811213" y="4348159"/>
            <a:chExt cx="10729613" cy="2423906"/>
          </a:xfrm>
        </p:grpSpPr>
        <p:sp>
          <p:nvSpPr>
            <p:cNvPr id="29" name="Rectangle 28"/>
            <p:cNvSpPr/>
            <p:nvPr/>
          </p:nvSpPr>
          <p:spPr>
            <a:xfrm>
              <a:off x="7056437" y="5576446"/>
              <a:ext cx="4484389" cy="954620"/>
            </a:xfrm>
            <a:prstGeom prst="rect">
              <a:avLst/>
            </a:prstGeom>
          </p:spPr>
          <p:txBody>
            <a:bodyPr wrap="square" lIns="182880">
              <a:spAutoFit/>
            </a:bodyPr>
            <a:lstStyle/>
            <a:p>
              <a:pPr marL="57150" marR="0" lvl="0" indent="-57150" defTabSz="932472" eaLnBrk="1" fontAlgn="base" latinLnBrk="0" hangingPunct="1">
                <a:lnSpc>
                  <a:spcPct val="90000"/>
                </a:lnSpc>
                <a:spcBef>
                  <a:spcPts val="120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rPr>
                <a:t>“I try to get executives to take a Windows Surface, once business leaders try it, they see the value and want to adopt Windows 10.” </a:t>
              </a:r>
            </a:p>
            <a:p>
              <a:pPr marL="57150" marR="0" lvl="0" indent="0" algn="r" defTabSz="914400" eaLnBrk="1" fontAlgn="base" latinLnBrk="0" hangingPunct="1">
                <a:lnSpc>
                  <a:spcPct val="90000"/>
                </a:lnSpc>
                <a:spcBef>
                  <a:spcPts val="1000"/>
                </a:spcBef>
                <a:spcAft>
                  <a:spcPts val="600"/>
                </a:spcAft>
                <a:buClrTx/>
                <a:buSzTx/>
                <a:buFontTx/>
                <a:buNone/>
                <a:tabLst/>
                <a:defRPr/>
              </a:pPr>
              <a:r>
                <a:rPr kumimoji="0" lang="en-US" sz="1100" b="0" i="0" u="sng" strike="noStrike" kern="0" cap="none" spc="0" normalizeH="0" baseline="0" noProof="0" dirty="0">
                  <a:ln>
                    <a:noFill/>
                  </a:ln>
                  <a:gradFill>
                    <a:gsLst>
                      <a:gs pos="0">
                        <a:schemeClr val="accent2"/>
                      </a:gs>
                      <a:gs pos="100000">
                        <a:schemeClr val="accent2"/>
                      </a:gs>
                    </a:gsLst>
                    <a:lin ang="5400000" scaled="0"/>
                  </a:gradFill>
                  <a:effectLst/>
                  <a:uLnTx/>
                  <a:uFillTx/>
                </a:rPr>
                <a:t>Reed Wilson, CEO </a:t>
              </a:r>
              <a:endPar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endParaRPr>
            </a:p>
          </p:txBody>
        </p:sp>
        <p:grpSp>
          <p:nvGrpSpPr>
            <p:cNvPr id="69" name="Group 68"/>
            <p:cNvGrpSpPr/>
            <p:nvPr/>
          </p:nvGrpSpPr>
          <p:grpSpPr>
            <a:xfrm>
              <a:off x="811213" y="4348159"/>
              <a:ext cx="10283825" cy="2014656"/>
              <a:chOff x="811213" y="4348159"/>
              <a:chExt cx="10283825" cy="2014656"/>
            </a:xfrm>
          </p:grpSpPr>
          <p:sp>
            <p:nvSpPr>
              <p:cNvPr id="58" name="Rectangle 57"/>
              <p:cNvSpPr/>
              <p:nvPr/>
            </p:nvSpPr>
            <p:spPr>
              <a:xfrm>
                <a:off x="1461903" y="5576446"/>
                <a:ext cx="4680134" cy="786369"/>
              </a:xfrm>
              <a:prstGeom prst="rect">
                <a:avLst/>
              </a:prstGeom>
            </p:spPr>
            <p:txBody>
              <a:bodyPr wrap="square" lIns="182880">
                <a:spAutoFit/>
              </a:bodyPr>
              <a:lstStyle/>
              <a:p>
                <a:pPr marL="60325" marR="0" lvl="0" indent="-60325" defTabSz="932472" eaLnBrk="1" fontAlgn="base" latinLnBrk="0" hangingPunct="1">
                  <a:lnSpc>
                    <a:spcPct val="90000"/>
                  </a:lnSpc>
                  <a:spcBef>
                    <a:spcPts val="120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rPr>
                  <a:t>“More than half of customers have Windows 10 now and we are in a sprint to get all customers to Win10.” </a:t>
                </a:r>
              </a:p>
              <a:p>
                <a:pPr marL="0" marR="0" lvl="0" indent="0" algn="r" defTabSz="932472" eaLnBrk="1" fontAlgn="base" latinLnBrk="0" hangingPunct="1">
                  <a:lnSpc>
                    <a:spcPct val="90000"/>
                  </a:lnSpc>
                  <a:spcBef>
                    <a:spcPts val="1200"/>
                  </a:spcBef>
                  <a:spcAft>
                    <a:spcPct val="0"/>
                  </a:spcAft>
                  <a:buClrTx/>
                  <a:buSzTx/>
                  <a:buFontTx/>
                  <a:buNone/>
                  <a:tabLst/>
                  <a:defRPr/>
                </a:pPr>
                <a:r>
                  <a:rPr kumimoji="0" lang="en-US" sz="1100" b="0" i="0" u="sng" strike="noStrike" kern="0" cap="none" spc="0" normalizeH="0" baseline="0" noProof="0" dirty="0">
                    <a:ln>
                      <a:noFill/>
                    </a:ln>
                    <a:gradFill>
                      <a:gsLst>
                        <a:gs pos="0">
                          <a:schemeClr val="accent2"/>
                        </a:gs>
                        <a:gs pos="100000">
                          <a:schemeClr val="accent2"/>
                        </a:gs>
                      </a:gsLst>
                      <a:lin ang="5400000" scaled="0"/>
                    </a:gradFill>
                    <a:effectLst/>
                    <a:uLnTx/>
                    <a:uFillTx/>
                  </a:rPr>
                  <a:t>Carl </a:t>
                </a:r>
                <a:r>
                  <a:rPr kumimoji="0" lang="en-US" sz="1100" b="0" i="0" u="sng" strike="noStrike" kern="0" cap="none" spc="0" normalizeH="0" baseline="0" noProof="0" dirty="0" err="1">
                    <a:ln>
                      <a:noFill/>
                    </a:ln>
                    <a:gradFill>
                      <a:gsLst>
                        <a:gs pos="0">
                          <a:schemeClr val="accent2"/>
                        </a:gs>
                        <a:gs pos="100000">
                          <a:schemeClr val="accent2"/>
                        </a:gs>
                      </a:gsLst>
                      <a:lin ang="5400000" scaled="0"/>
                    </a:gradFill>
                    <a:effectLst/>
                    <a:uLnTx/>
                    <a:uFillTx/>
                  </a:rPr>
                  <a:t>Mazzanti</a:t>
                </a:r>
                <a:r>
                  <a:rPr kumimoji="0" lang="en-US" sz="1100" b="0" i="0" u="sng" strike="noStrike" kern="0" cap="none" spc="0" normalizeH="0" baseline="0" noProof="0" dirty="0">
                    <a:ln>
                      <a:noFill/>
                    </a:ln>
                    <a:gradFill>
                      <a:gsLst>
                        <a:gs pos="0">
                          <a:schemeClr val="accent2"/>
                        </a:gs>
                        <a:gs pos="100000">
                          <a:schemeClr val="accent2"/>
                        </a:gs>
                      </a:gsLst>
                      <a:lin ang="5400000" scaled="0"/>
                    </a:gradFill>
                    <a:effectLst/>
                    <a:uLnTx/>
                    <a:uFillTx/>
                  </a:rPr>
                  <a:t>, Owner, EVP</a:t>
                </a:r>
              </a:p>
            </p:txBody>
          </p:sp>
          <p:sp>
            <p:nvSpPr>
              <p:cNvPr id="59" name="TextBox 58"/>
              <p:cNvSpPr txBox="1"/>
              <p:nvPr/>
            </p:nvSpPr>
            <p:spPr>
              <a:xfrm>
                <a:off x="1461903" y="4348159"/>
                <a:ext cx="4486316" cy="877163"/>
              </a:xfrm>
              <a:prstGeom prst="rect">
                <a:avLst/>
              </a:prstGeom>
              <a:noFill/>
            </p:spPr>
            <p:txBody>
              <a:bodyPr wrap="square" lIns="182880" tIns="146304" rIns="182880" bIns="146304" rtlCol="0">
                <a:spAutoFit/>
              </a:bodyPr>
              <a:lstStyle/>
              <a:p>
                <a:pPr marL="57150" marR="0" lvl="0" indent="-5715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rPr>
                  <a:t>“Migration to Windows 10 will be the fastest yet…  </a:t>
                </a:r>
                <a:b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rPr>
                </a:b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rPr>
                  <a:t>50% of enterprises will have started Windows 10 deployments by January 2017.”</a:t>
                </a:r>
              </a:p>
            </p:txBody>
          </p:sp>
          <p:sp>
            <p:nvSpPr>
              <p:cNvPr id="60" name="TextBox 59"/>
              <p:cNvSpPr txBox="1"/>
              <p:nvPr/>
            </p:nvSpPr>
            <p:spPr>
              <a:xfrm>
                <a:off x="7056438" y="4348159"/>
                <a:ext cx="4038600" cy="683264"/>
              </a:xfrm>
              <a:prstGeom prst="rect">
                <a:avLst/>
              </a:prstGeom>
              <a:noFill/>
            </p:spPr>
            <p:txBody>
              <a:bodyPr wrap="square" lIns="182880" tIns="146304" rIns="182880" bIns="146304" rtlCol="0">
                <a:spAutoFit/>
              </a:bodyPr>
              <a:lstStyle/>
              <a:p>
                <a:pPr marL="57150" marR="0" lvl="0" indent="-5715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rPr>
                  <a:t>“49% of companies plan on upgrading to Windows 10 by 2016.”</a:t>
                </a:r>
              </a:p>
            </p:txBody>
          </p:sp>
          <p:sp>
            <p:nvSpPr>
              <p:cNvPr id="66" name="Freeform 5"/>
              <p:cNvSpPr>
                <a:spLocks noEditPoints="1"/>
              </p:cNvSpPr>
              <p:nvPr/>
            </p:nvSpPr>
            <p:spPr bwMode="auto">
              <a:xfrm>
                <a:off x="811213" y="4414838"/>
                <a:ext cx="536575" cy="450850"/>
              </a:xfrm>
              <a:custGeom>
                <a:avLst/>
                <a:gdLst>
                  <a:gd name="T0" fmla="*/ 104 w 338"/>
                  <a:gd name="T1" fmla="*/ 157 h 284"/>
                  <a:gd name="T2" fmla="*/ 126 w 338"/>
                  <a:gd name="T3" fmla="*/ 157 h 284"/>
                  <a:gd name="T4" fmla="*/ 126 w 338"/>
                  <a:gd name="T5" fmla="*/ 175 h 284"/>
                  <a:gd name="T6" fmla="*/ 104 w 338"/>
                  <a:gd name="T7" fmla="*/ 175 h 284"/>
                  <a:gd name="T8" fmla="*/ 35 w 338"/>
                  <a:gd name="T9" fmla="*/ 244 h 284"/>
                  <a:gd name="T10" fmla="*/ 35 w 338"/>
                  <a:gd name="T11" fmla="*/ 175 h 284"/>
                  <a:gd name="T12" fmla="*/ 0 w 338"/>
                  <a:gd name="T13" fmla="*/ 175 h 284"/>
                  <a:gd name="T14" fmla="*/ 0 w 338"/>
                  <a:gd name="T15" fmla="*/ 0 h 284"/>
                  <a:gd name="T16" fmla="*/ 277 w 338"/>
                  <a:gd name="T17" fmla="*/ 0 h 284"/>
                  <a:gd name="T18" fmla="*/ 277 w 338"/>
                  <a:gd name="T19" fmla="*/ 42 h 284"/>
                  <a:gd name="T20" fmla="*/ 260 w 338"/>
                  <a:gd name="T21" fmla="*/ 42 h 284"/>
                  <a:gd name="T22" fmla="*/ 260 w 338"/>
                  <a:gd name="T23" fmla="*/ 18 h 284"/>
                  <a:gd name="T24" fmla="*/ 17 w 338"/>
                  <a:gd name="T25" fmla="*/ 18 h 284"/>
                  <a:gd name="T26" fmla="*/ 17 w 338"/>
                  <a:gd name="T27" fmla="*/ 157 h 284"/>
                  <a:gd name="T28" fmla="*/ 35 w 338"/>
                  <a:gd name="T29" fmla="*/ 157 h 284"/>
                  <a:gd name="T30" fmla="*/ 52 w 338"/>
                  <a:gd name="T31" fmla="*/ 157 h 284"/>
                  <a:gd name="T32" fmla="*/ 52 w 338"/>
                  <a:gd name="T33" fmla="*/ 175 h 284"/>
                  <a:gd name="T34" fmla="*/ 52 w 338"/>
                  <a:gd name="T35" fmla="*/ 201 h 284"/>
                  <a:gd name="T36" fmla="*/ 91 w 338"/>
                  <a:gd name="T37" fmla="*/ 162 h 284"/>
                  <a:gd name="T38" fmla="*/ 95 w 338"/>
                  <a:gd name="T39" fmla="*/ 157 h 284"/>
                  <a:gd name="T40" fmla="*/ 104 w 338"/>
                  <a:gd name="T41" fmla="*/ 157 h 284"/>
                  <a:gd name="T42" fmla="*/ 338 w 338"/>
                  <a:gd name="T43" fmla="*/ 214 h 284"/>
                  <a:gd name="T44" fmla="*/ 338 w 338"/>
                  <a:gd name="T45" fmla="*/ 214 h 284"/>
                  <a:gd name="T46" fmla="*/ 338 w 338"/>
                  <a:gd name="T47" fmla="*/ 214 h 284"/>
                  <a:gd name="T48" fmla="*/ 303 w 338"/>
                  <a:gd name="T49" fmla="*/ 214 h 284"/>
                  <a:gd name="T50" fmla="*/ 303 w 338"/>
                  <a:gd name="T51" fmla="*/ 284 h 284"/>
                  <a:gd name="T52" fmla="*/ 234 w 338"/>
                  <a:gd name="T53" fmla="*/ 214 h 284"/>
                  <a:gd name="T54" fmla="*/ 143 w 338"/>
                  <a:gd name="T55" fmla="*/ 214 h 284"/>
                  <a:gd name="T56" fmla="*/ 143 w 338"/>
                  <a:gd name="T57" fmla="*/ 59 h 284"/>
                  <a:gd name="T58" fmla="*/ 338 w 338"/>
                  <a:gd name="T59" fmla="*/ 59 h 284"/>
                  <a:gd name="T60" fmla="*/ 338 w 338"/>
                  <a:gd name="T61" fmla="*/ 214 h 284"/>
                  <a:gd name="T62" fmla="*/ 286 w 338"/>
                  <a:gd name="T63" fmla="*/ 196 h 284"/>
                  <a:gd name="T64" fmla="*/ 321 w 338"/>
                  <a:gd name="T65" fmla="*/ 196 h 284"/>
                  <a:gd name="T66" fmla="*/ 321 w 338"/>
                  <a:gd name="T67" fmla="*/ 192 h 284"/>
                  <a:gd name="T68" fmla="*/ 321 w 338"/>
                  <a:gd name="T69" fmla="*/ 76 h 284"/>
                  <a:gd name="T70" fmla="*/ 160 w 338"/>
                  <a:gd name="T71" fmla="*/ 76 h 284"/>
                  <a:gd name="T72" fmla="*/ 160 w 338"/>
                  <a:gd name="T73" fmla="*/ 196 h 284"/>
                  <a:gd name="T74" fmla="*/ 238 w 338"/>
                  <a:gd name="T75" fmla="*/ 196 h 284"/>
                  <a:gd name="T76" fmla="*/ 243 w 338"/>
                  <a:gd name="T77" fmla="*/ 196 h 284"/>
                  <a:gd name="T78" fmla="*/ 247 w 338"/>
                  <a:gd name="T79" fmla="*/ 203 h 284"/>
                  <a:gd name="T80" fmla="*/ 286 w 338"/>
                  <a:gd name="T81" fmla="*/ 242 h 284"/>
                  <a:gd name="T82" fmla="*/ 286 w 338"/>
                  <a:gd name="T83" fmla="*/ 214 h 284"/>
                  <a:gd name="T84" fmla="*/ 286 w 338"/>
                  <a:gd name="T85" fmla="*/ 19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8" h="284">
                    <a:moveTo>
                      <a:pt x="104" y="157"/>
                    </a:moveTo>
                    <a:lnTo>
                      <a:pt x="126" y="157"/>
                    </a:lnTo>
                    <a:lnTo>
                      <a:pt x="126" y="175"/>
                    </a:lnTo>
                    <a:lnTo>
                      <a:pt x="104" y="175"/>
                    </a:lnTo>
                    <a:lnTo>
                      <a:pt x="35" y="244"/>
                    </a:lnTo>
                    <a:lnTo>
                      <a:pt x="35" y="175"/>
                    </a:lnTo>
                    <a:lnTo>
                      <a:pt x="0" y="175"/>
                    </a:lnTo>
                    <a:lnTo>
                      <a:pt x="0" y="0"/>
                    </a:lnTo>
                    <a:lnTo>
                      <a:pt x="277" y="0"/>
                    </a:lnTo>
                    <a:lnTo>
                      <a:pt x="277" y="42"/>
                    </a:lnTo>
                    <a:lnTo>
                      <a:pt x="260" y="42"/>
                    </a:lnTo>
                    <a:lnTo>
                      <a:pt x="260" y="18"/>
                    </a:lnTo>
                    <a:lnTo>
                      <a:pt x="17" y="18"/>
                    </a:lnTo>
                    <a:lnTo>
                      <a:pt x="17" y="157"/>
                    </a:lnTo>
                    <a:lnTo>
                      <a:pt x="35" y="157"/>
                    </a:lnTo>
                    <a:lnTo>
                      <a:pt x="52" y="157"/>
                    </a:lnTo>
                    <a:lnTo>
                      <a:pt x="52" y="175"/>
                    </a:lnTo>
                    <a:lnTo>
                      <a:pt x="52" y="201"/>
                    </a:lnTo>
                    <a:lnTo>
                      <a:pt x="91" y="162"/>
                    </a:lnTo>
                    <a:lnTo>
                      <a:pt x="95" y="157"/>
                    </a:lnTo>
                    <a:lnTo>
                      <a:pt x="104" y="157"/>
                    </a:lnTo>
                    <a:close/>
                    <a:moveTo>
                      <a:pt x="338" y="214"/>
                    </a:moveTo>
                    <a:lnTo>
                      <a:pt x="338" y="214"/>
                    </a:lnTo>
                    <a:lnTo>
                      <a:pt x="338" y="214"/>
                    </a:lnTo>
                    <a:lnTo>
                      <a:pt x="303" y="214"/>
                    </a:lnTo>
                    <a:lnTo>
                      <a:pt x="303" y="284"/>
                    </a:lnTo>
                    <a:lnTo>
                      <a:pt x="234" y="214"/>
                    </a:lnTo>
                    <a:lnTo>
                      <a:pt x="143" y="214"/>
                    </a:lnTo>
                    <a:lnTo>
                      <a:pt x="143" y="59"/>
                    </a:lnTo>
                    <a:lnTo>
                      <a:pt x="338" y="59"/>
                    </a:lnTo>
                    <a:lnTo>
                      <a:pt x="338" y="214"/>
                    </a:lnTo>
                    <a:close/>
                    <a:moveTo>
                      <a:pt x="286" y="196"/>
                    </a:moveTo>
                    <a:lnTo>
                      <a:pt x="321" y="196"/>
                    </a:lnTo>
                    <a:lnTo>
                      <a:pt x="321" y="192"/>
                    </a:lnTo>
                    <a:lnTo>
                      <a:pt x="321" y="76"/>
                    </a:lnTo>
                    <a:lnTo>
                      <a:pt x="160" y="76"/>
                    </a:lnTo>
                    <a:lnTo>
                      <a:pt x="160" y="196"/>
                    </a:lnTo>
                    <a:lnTo>
                      <a:pt x="238" y="196"/>
                    </a:lnTo>
                    <a:lnTo>
                      <a:pt x="243" y="196"/>
                    </a:lnTo>
                    <a:lnTo>
                      <a:pt x="247" y="203"/>
                    </a:lnTo>
                    <a:lnTo>
                      <a:pt x="286" y="242"/>
                    </a:lnTo>
                    <a:lnTo>
                      <a:pt x="286" y="214"/>
                    </a:lnTo>
                    <a:lnTo>
                      <a:pt x="286" y="19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5"/>
              <p:cNvSpPr>
                <a:spLocks noEditPoints="1"/>
              </p:cNvSpPr>
              <p:nvPr/>
            </p:nvSpPr>
            <p:spPr bwMode="auto">
              <a:xfrm>
                <a:off x="6430735" y="4414838"/>
                <a:ext cx="536575" cy="450850"/>
              </a:xfrm>
              <a:custGeom>
                <a:avLst/>
                <a:gdLst>
                  <a:gd name="T0" fmla="*/ 104 w 338"/>
                  <a:gd name="T1" fmla="*/ 157 h 284"/>
                  <a:gd name="T2" fmla="*/ 126 w 338"/>
                  <a:gd name="T3" fmla="*/ 157 h 284"/>
                  <a:gd name="T4" fmla="*/ 126 w 338"/>
                  <a:gd name="T5" fmla="*/ 175 h 284"/>
                  <a:gd name="T6" fmla="*/ 104 w 338"/>
                  <a:gd name="T7" fmla="*/ 175 h 284"/>
                  <a:gd name="T8" fmla="*/ 35 w 338"/>
                  <a:gd name="T9" fmla="*/ 244 h 284"/>
                  <a:gd name="T10" fmla="*/ 35 w 338"/>
                  <a:gd name="T11" fmla="*/ 175 h 284"/>
                  <a:gd name="T12" fmla="*/ 0 w 338"/>
                  <a:gd name="T13" fmla="*/ 175 h 284"/>
                  <a:gd name="T14" fmla="*/ 0 w 338"/>
                  <a:gd name="T15" fmla="*/ 0 h 284"/>
                  <a:gd name="T16" fmla="*/ 277 w 338"/>
                  <a:gd name="T17" fmla="*/ 0 h 284"/>
                  <a:gd name="T18" fmla="*/ 277 w 338"/>
                  <a:gd name="T19" fmla="*/ 42 h 284"/>
                  <a:gd name="T20" fmla="*/ 260 w 338"/>
                  <a:gd name="T21" fmla="*/ 42 h 284"/>
                  <a:gd name="T22" fmla="*/ 260 w 338"/>
                  <a:gd name="T23" fmla="*/ 18 h 284"/>
                  <a:gd name="T24" fmla="*/ 17 w 338"/>
                  <a:gd name="T25" fmla="*/ 18 h 284"/>
                  <a:gd name="T26" fmla="*/ 17 w 338"/>
                  <a:gd name="T27" fmla="*/ 157 h 284"/>
                  <a:gd name="T28" fmla="*/ 35 w 338"/>
                  <a:gd name="T29" fmla="*/ 157 h 284"/>
                  <a:gd name="T30" fmla="*/ 52 w 338"/>
                  <a:gd name="T31" fmla="*/ 157 h 284"/>
                  <a:gd name="T32" fmla="*/ 52 w 338"/>
                  <a:gd name="T33" fmla="*/ 175 h 284"/>
                  <a:gd name="T34" fmla="*/ 52 w 338"/>
                  <a:gd name="T35" fmla="*/ 201 h 284"/>
                  <a:gd name="T36" fmla="*/ 91 w 338"/>
                  <a:gd name="T37" fmla="*/ 162 h 284"/>
                  <a:gd name="T38" fmla="*/ 95 w 338"/>
                  <a:gd name="T39" fmla="*/ 157 h 284"/>
                  <a:gd name="T40" fmla="*/ 104 w 338"/>
                  <a:gd name="T41" fmla="*/ 157 h 284"/>
                  <a:gd name="T42" fmla="*/ 338 w 338"/>
                  <a:gd name="T43" fmla="*/ 214 h 284"/>
                  <a:gd name="T44" fmla="*/ 338 w 338"/>
                  <a:gd name="T45" fmla="*/ 214 h 284"/>
                  <a:gd name="T46" fmla="*/ 338 w 338"/>
                  <a:gd name="T47" fmla="*/ 214 h 284"/>
                  <a:gd name="T48" fmla="*/ 303 w 338"/>
                  <a:gd name="T49" fmla="*/ 214 h 284"/>
                  <a:gd name="T50" fmla="*/ 303 w 338"/>
                  <a:gd name="T51" fmla="*/ 284 h 284"/>
                  <a:gd name="T52" fmla="*/ 234 w 338"/>
                  <a:gd name="T53" fmla="*/ 214 h 284"/>
                  <a:gd name="T54" fmla="*/ 143 w 338"/>
                  <a:gd name="T55" fmla="*/ 214 h 284"/>
                  <a:gd name="T56" fmla="*/ 143 w 338"/>
                  <a:gd name="T57" fmla="*/ 59 h 284"/>
                  <a:gd name="T58" fmla="*/ 338 w 338"/>
                  <a:gd name="T59" fmla="*/ 59 h 284"/>
                  <a:gd name="T60" fmla="*/ 338 w 338"/>
                  <a:gd name="T61" fmla="*/ 214 h 284"/>
                  <a:gd name="T62" fmla="*/ 286 w 338"/>
                  <a:gd name="T63" fmla="*/ 196 h 284"/>
                  <a:gd name="T64" fmla="*/ 321 w 338"/>
                  <a:gd name="T65" fmla="*/ 196 h 284"/>
                  <a:gd name="T66" fmla="*/ 321 w 338"/>
                  <a:gd name="T67" fmla="*/ 192 h 284"/>
                  <a:gd name="T68" fmla="*/ 321 w 338"/>
                  <a:gd name="T69" fmla="*/ 76 h 284"/>
                  <a:gd name="T70" fmla="*/ 160 w 338"/>
                  <a:gd name="T71" fmla="*/ 76 h 284"/>
                  <a:gd name="T72" fmla="*/ 160 w 338"/>
                  <a:gd name="T73" fmla="*/ 196 h 284"/>
                  <a:gd name="T74" fmla="*/ 238 w 338"/>
                  <a:gd name="T75" fmla="*/ 196 h 284"/>
                  <a:gd name="T76" fmla="*/ 243 w 338"/>
                  <a:gd name="T77" fmla="*/ 196 h 284"/>
                  <a:gd name="T78" fmla="*/ 247 w 338"/>
                  <a:gd name="T79" fmla="*/ 203 h 284"/>
                  <a:gd name="T80" fmla="*/ 286 w 338"/>
                  <a:gd name="T81" fmla="*/ 242 h 284"/>
                  <a:gd name="T82" fmla="*/ 286 w 338"/>
                  <a:gd name="T83" fmla="*/ 214 h 284"/>
                  <a:gd name="T84" fmla="*/ 286 w 338"/>
                  <a:gd name="T85" fmla="*/ 19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8" h="284">
                    <a:moveTo>
                      <a:pt x="104" y="157"/>
                    </a:moveTo>
                    <a:lnTo>
                      <a:pt x="126" y="157"/>
                    </a:lnTo>
                    <a:lnTo>
                      <a:pt x="126" y="175"/>
                    </a:lnTo>
                    <a:lnTo>
                      <a:pt x="104" y="175"/>
                    </a:lnTo>
                    <a:lnTo>
                      <a:pt x="35" y="244"/>
                    </a:lnTo>
                    <a:lnTo>
                      <a:pt x="35" y="175"/>
                    </a:lnTo>
                    <a:lnTo>
                      <a:pt x="0" y="175"/>
                    </a:lnTo>
                    <a:lnTo>
                      <a:pt x="0" y="0"/>
                    </a:lnTo>
                    <a:lnTo>
                      <a:pt x="277" y="0"/>
                    </a:lnTo>
                    <a:lnTo>
                      <a:pt x="277" y="42"/>
                    </a:lnTo>
                    <a:lnTo>
                      <a:pt x="260" y="42"/>
                    </a:lnTo>
                    <a:lnTo>
                      <a:pt x="260" y="18"/>
                    </a:lnTo>
                    <a:lnTo>
                      <a:pt x="17" y="18"/>
                    </a:lnTo>
                    <a:lnTo>
                      <a:pt x="17" y="157"/>
                    </a:lnTo>
                    <a:lnTo>
                      <a:pt x="35" y="157"/>
                    </a:lnTo>
                    <a:lnTo>
                      <a:pt x="52" y="157"/>
                    </a:lnTo>
                    <a:lnTo>
                      <a:pt x="52" y="175"/>
                    </a:lnTo>
                    <a:lnTo>
                      <a:pt x="52" y="201"/>
                    </a:lnTo>
                    <a:lnTo>
                      <a:pt x="91" y="162"/>
                    </a:lnTo>
                    <a:lnTo>
                      <a:pt x="95" y="157"/>
                    </a:lnTo>
                    <a:lnTo>
                      <a:pt x="104" y="157"/>
                    </a:lnTo>
                    <a:close/>
                    <a:moveTo>
                      <a:pt x="338" y="214"/>
                    </a:moveTo>
                    <a:lnTo>
                      <a:pt x="338" y="214"/>
                    </a:lnTo>
                    <a:lnTo>
                      <a:pt x="338" y="214"/>
                    </a:lnTo>
                    <a:lnTo>
                      <a:pt x="303" y="214"/>
                    </a:lnTo>
                    <a:lnTo>
                      <a:pt x="303" y="284"/>
                    </a:lnTo>
                    <a:lnTo>
                      <a:pt x="234" y="214"/>
                    </a:lnTo>
                    <a:lnTo>
                      <a:pt x="143" y="214"/>
                    </a:lnTo>
                    <a:lnTo>
                      <a:pt x="143" y="59"/>
                    </a:lnTo>
                    <a:lnTo>
                      <a:pt x="338" y="59"/>
                    </a:lnTo>
                    <a:lnTo>
                      <a:pt x="338" y="214"/>
                    </a:lnTo>
                    <a:close/>
                    <a:moveTo>
                      <a:pt x="286" y="196"/>
                    </a:moveTo>
                    <a:lnTo>
                      <a:pt x="321" y="196"/>
                    </a:lnTo>
                    <a:lnTo>
                      <a:pt x="321" y="192"/>
                    </a:lnTo>
                    <a:lnTo>
                      <a:pt x="321" y="76"/>
                    </a:lnTo>
                    <a:lnTo>
                      <a:pt x="160" y="76"/>
                    </a:lnTo>
                    <a:lnTo>
                      <a:pt x="160" y="196"/>
                    </a:lnTo>
                    <a:lnTo>
                      <a:pt x="238" y="196"/>
                    </a:lnTo>
                    <a:lnTo>
                      <a:pt x="243" y="196"/>
                    </a:lnTo>
                    <a:lnTo>
                      <a:pt x="247" y="203"/>
                    </a:lnTo>
                    <a:lnTo>
                      <a:pt x="286" y="242"/>
                    </a:lnTo>
                    <a:lnTo>
                      <a:pt x="286" y="214"/>
                    </a:lnTo>
                    <a:lnTo>
                      <a:pt x="286" y="19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 name="Group 6"/>
            <p:cNvGrpSpPr/>
            <p:nvPr/>
          </p:nvGrpSpPr>
          <p:grpSpPr>
            <a:xfrm>
              <a:off x="7033985" y="6192579"/>
              <a:ext cx="1484540" cy="579486"/>
              <a:chOff x="6496943" y="6411988"/>
              <a:chExt cx="1769542" cy="690736"/>
            </a:xfrm>
          </p:grpSpPr>
          <p:pic>
            <p:nvPicPr>
              <p:cNvPr id="27" name="Picture 18" descr="Palmetto Technology Group"/>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653713" y="6572437"/>
                <a:ext cx="612772" cy="41230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http://upstatebusinessjournal.com/wp-content/uploads/2013/12/PTG.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496943" y="6411988"/>
                <a:ext cx="1349590" cy="690736"/>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22438" y="5178911"/>
              <a:ext cx="827882" cy="188075"/>
            </a:xfrm>
            <a:prstGeom prst="rect">
              <a:avLst/>
            </a:prstGeom>
          </p:spPr>
        </p:pic>
        <p:pic>
          <p:nvPicPr>
            <p:cNvPr id="8" name="Picture 7"/>
            <p:cNvPicPr>
              <a:picLocks noChangeAspect="1"/>
            </p:cNvPicPr>
            <p:nvPr/>
          </p:nvPicPr>
          <p:blipFill>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22438" y="6090839"/>
              <a:ext cx="1026339" cy="271976"/>
            </a:xfrm>
            <a:prstGeom prst="rect">
              <a:avLst/>
            </a:prstGeom>
          </p:spPr>
        </p:pic>
        <p:pic>
          <p:nvPicPr>
            <p:cNvPr id="2" name="Picture 1"/>
            <p:cNvPicPr>
              <a:picLocks noChangeAspect="1"/>
            </p:cNvPicPr>
            <p:nvPr/>
          </p:nvPicPr>
          <p:blipFill>
            <a:blip r:embed="rId11">
              <a:clrChange>
                <a:clrFrom>
                  <a:srgbClr val="FFFFFF"/>
                </a:clrFrom>
                <a:clrTo>
                  <a:srgbClr val="FFFFFF">
                    <a:alpha val="0"/>
                  </a:srgbClr>
                </a:clrTo>
              </a:clrChange>
            </a:blip>
            <a:stretch>
              <a:fillRect/>
            </a:stretch>
          </p:blipFill>
          <p:spPr>
            <a:xfrm>
              <a:off x="7329455" y="5008909"/>
              <a:ext cx="1243046" cy="195999"/>
            </a:xfrm>
            <a:prstGeom prst="rect">
              <a:avLst/>
            </a:prstGeom>
          </p:spPr>
        </p:pic>
      </p:grpSp>
    </p:spTree>
    <p:extLst>
      <p:ext uri="{BB962C8B-B14F-4D97-AF65-F5344CB8AC3E}">
        <p14:creationId xmlns:p14="http://schemas.microsoft.com/office/powerpoint/2010/main" val="2159287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0-#ppt_w/2"/>
                                          </p:val>
                                        </p:tav>
                                        <p:tav tm="100000">
                                          <p:val>
                                            <p:strVal val="#ppt_x"/>
                                          </p:val>
                                        </p:tav>
                                      </p:tavLst>
                                    </p:anim>
                                    <p:anim calcmode="lin" valueType="num">
                                      <p:cBhvr additive="base">
                                        <p:cTn id="8" dur="75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3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300"/>
                                  </p:stCondLst>
                                  <p:childTnLst>
                                    <p:animMotion origin="layout" path="M 2.47638E-6 4.02633E-6 L 0.00127 0.08011 " pathEditMode="relative" rAng="0" ptsTypes="AA">
                                      <p:cBhvr>
                                        <p:cTn id="14" dur="1000" spd="-100000" fill="hold"/>
                                        <p:tgtEl>
                                          <p:spTgt spid="24"/>
                                        </p:tgtEl>
                                        <p:attrNameLst>
                                          <p:attrName>ppt_x</p:attrName>
                                          <p:attrName>ppt_y</p:attrName>
                                        </p:attrNameLst>
                                      </p:cBhvr>
                                      <p:rCtr x="64" y="3995"/>
                                    </p:animMotion>
                                  </p:childTnLst>
                                </p:cTn>
                              </p:par>
                              <p:par>
                                <p:cTn id="15" presetID="10" presetClass="entr" presetSubtype="0" fill="hold" nodeType="withEffect">
                                  <p:stCondLst>
                                    <p:cond delay="6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600"/>
                                  </p:stCondLst>
                                  <p:childTnLst>
                                    <p:animMotion origin="layout" path="M 2.47638E-6 4.02633E-6 L 0.00127 0.08011 " pathEditMode="relative" rAng="0" ptsTypes="AA">
                                      <p:cBhvr>
                                        <p:cTn id="19" dur="1000" spd="-100000" fill="hold"/>
                                        <p:tgtEl>
                                          <p:spTgt spid="6"/>
                                        </p:tgtEl>
                                        <p:attrNameLst>
                                          <p:attrName>ppt_x</p:attrName>
                                          <p:attrName>ppt_y</p:attrName>
                                        </p:attrNameLst>
                                      </p:cBhvr>
                                      <p:rCtr x="64" y="3995"/>
                                    </p:animMotion>
                                  </p:childTnLst>
                                </p:cTn>
                              </p:par>
                              <p:par>
                                <p:cTn id="20" presetID="10" presetClass="entr" presetSubtype="0" fill="hold" nodeType="withEffect">
                                  <p:stCondLst>
                                    <p:cond delay="9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900"/>
                                  </p:stCondLst>
                                  <p:childTnLst>
                                    <p:animMotion origin="layout" path="M -2.54021E-6 -3.40899E-6 L 0.00128 0.08012 " pathEditMode="relative" rAng="0" ptsTypes="AA">
                                      <p:cBhvr>
                                        <p:cTn id="24" dur="1000" spd="-100000" fill="hold"/>
                                        <p:tgtEl>
                                          <p:spTgt spid="26"/>
                                        </p:tgtEl>
                                        <p:attrNameLst>
                                          <p:attrName>ppt_x</p:attrName>
                                          <p:attrName>ppt_y</p:attrName>
                                        </p:attrNameLst>
                                      </p:cBhvr>
                                      <p:rCtr x="64" y="3995"/>
                                    </p:animMotion>
                                  </p:childTnLst>
                                </p:cTn>
                              </p:par>
                            </p:childTnLst>
                          </p:cTn>
                        </p:par>
                        <p:par>
                          <p:cTn id="25" fill="hold">
                            <p:stCondLst>
                              <p:cond delay="2650"/>
                            </p:stCondLst>
                            <p:childTnLst>
                              <p:par>
                                <p:cTn id="26" presetID="10" presetClass="entr" presetSubtype="0"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42" presetClass="path" presetSubtype="0" decel="100000" fill="hold" grpId="1" nodeType="withEffect">
                                  <p:stCondLst>
                                    <p:cond delay="500"/>
                                  </p:stCondLst>
                                  <p:childTnLst>
                                    <p:animMotion origin="layout" path="M 0 -2.66455E-6 L 0.00128 0.08012 " pathEditMode="relative" rAng="0" ptsTypes="AA">
                                      <p:cBhvr>
                                        <p:cTn id="30" dur="1000" spd="-100000" fill="hold"/>
                                        <p:tgtEl>
                                          <p:spTgt spid="11"/>
                                        </p:tgtEl>
                                        <p:attrNameLst>
                                          <p:attrName>ppt_x</p:attrName>
                                          <p:attrName>ppt_y</p:attrName>
                                        </p:attrNameLst>
                                      </p:cBhvr>
                                      <p:rCtr x="64" y="3995"/>
                                    </p:animMotion>
                                  </p:childTnLst>
                                </p:cTn>
                              </p:par>
                              <p:par>
                                <p:cTn id="31" presetID="10" presetClass="entr" presetSubtype="0" fill="hold" nodeType="withEffect">
                                  <p:stCondLst>
                                    <p:cond delay="5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42" presetClass="path" presetSubtype="0" decel="100000" fill="hold" nodeType="withEffect">
                                  <p:stCondLst>
                                    <p:cond delay="500"/>
                                  </p:stCondLst>
                                  <p:childTnLst>
                                    <p:animMotion origin="layout" path="M 7.02068E-7 2.73264E-6 L 0.00128 0.08012 " pathEditMode="relative" rAng="0" ptsTypes="AA">
                                      <p:cBhvr>
                                        <p:cTn id="35" dur="1000" spd="-100000" fill="hold"/>
                                        <p:tgtEl>
                                          <p:spTgt spid="55"/>
                                        </p:tgtEl>
                                        <p:attrNameLst>
                                          <p:attrName>ppt_x</p:attrName>
                                          <p:attrName>ppt_y</p:attrName>
                                        </p:attrNameLst>
                                      </p:cBhvr>
                                      <p:rCtr x="64" y="3995"/>
                                    </p:animMotion>
                                  </p:childTnLst>
                                </p:cTn>
                              </p:par>
                            </p:childTnLst>
                          </p:cTn>
                        </p:par>
                        <p:par>
                          <p:cTn id="36" fill="hold">
                            <p:stCondLst>
                              <p:cond delay="4150"/>
                            </p:stCondLst>
                            <p:childTnLst>
                              <p:par>
                                <p:cTn id="37" presetID="42" presetClass="path" presetSubtype="0" decel="100000" fill="hold" nodeType="afterEffect">
                                  <p:stCondLst>
                                    <p:cond delay="0"/>
                                  </p:stCondLst>
                                  <p:childTnLst>
                                    <p:animMotion origin="layout" path="M 4.70258E-6 1.72038E-6 L 4.70258E-6 0.15638 " pathEditMode="relative" rAng="0" ptsTypes="AA">
                                      <p:cBhvr>
                                        <p:cTn id="38" dur="750" fill="hold"/>
                                        <p:tgtEl>
                                          <p:spTgt spid="52"/>
                                        </p:tgtEl>
                                        <p:attrNameLst>
                                          <p:attrName>ppt_x</p:attrName>
                                          <p:attrName>ppt_y</p:attrName>
                                        </p:attrNameLst>
                                      </p:cBhvr>
                                      <p:rCtr x="0" y="7808"/>
                                    </p:animMotion>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par>
                          <p:cTn id="41" fill="hold">
                            <p:stCondLst>
                              <p:cond delay="4900"/>
                            </p:stCondLst>
                            <p:childTnLst>
                              <p:par>
                                <p:cTn id="42" presetID="10" presetClass="entr" presetSubtype="0" fill="hold" grpId="0" nodeType="after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decel="100000" fill="hold" nodeType="clickEffect">
                                  <p:stCondLst>
                                    <p:cond delay="0"/>
                                  </p:stCondLst>
                                  <p:childTnLst>
                                    <p:animMotion origin="layout" path="M 4.70258E-6 0.15638 L 4.70258E-6 1.72038E-6 " pathEditMode="relative" rAng="0" ptsTypes="AA">
                                      <p:cBhvr>
                                        <p:cTn id="48" dur="750" fill="hold"/>
                                        <p:tgtEl>
                                          <p:spTgt spid="52"/>
                                        </p:tgtEl>
                                        <p:attrNameLst>
                                          <p:attrName>ppt_x</p:attrName>
                                          <p:attrName>ppt_y</p:attrName>
                                        </p:attrNameLst>
                                      </p:cBhvr>
                                      <p:rCtr x="0" y="-7830"/>
                                    </p:animMotion>
                                  </p:childTnLst>
                                </p:cTn>
                              </p:par>
                              <p:par>
                                <p:cTn id="49" presetID="42" presetClass="path" presetSubtype="0" decel="100000" fill="hold" nodeType="withEffect">
                                  <p:stCondLst>
                                    <p:cond delay="0"/>
                                  </p:stCondLst>
                                  <p:childTnLst>
                                    <p:animMotion origin="layout" path="M 0 4.27145E-6 L 0 -0.14775 " pathEditMode="relative" rAng="0" ptsTypes="AA">
                                      <p:cBhvr>
                                        <p:cTn id="50" dur="750" fill="hold"/>
                                        <p:tgtEl>
                                          <p:spTgt spid="56"/>
                                        </p:tgtEl>
                                        <p:attrNameLst>
                                          <p:attrName>ppt_x</p:attrName>
                                          <p:attrName>ppt_y</p:attrName>
                                        </p:attrNameLst>
                                      </p:cBhvr>
                                      <p:rCtr x="0" y="-7081"/>
                                    </p:animMotion>
                                  </p:childTnLst>
                                </p:cTn>
                              </p:par>
                              <p:par>
                                <p:cTn id="51" presetID="42" presetClass="path" presetSubtype="0" decel="100000" fill="hold" grpId="2" nodeType="withEffect">
                                  <p:stCondLst>
                                    <p:cond delay="0"/>
                                  </p:stCondLst>
                                  <p:childTnLst>
                                    <p:animMotion origin="layout" path="M 0 -2.66455E-6 L 0.0037 -0.12074 " pathEditMode="relative" rAng="0" ptsTypes="AA">
                                      <p:cBhvr>
                                        <p:cTn id="52" dur="750" fill="hold"/>
                                        <p:tgtEl>
                                          <p:spTgt spid="11"/>
                                        </p:tgtEl>
                                        <p:attrNameLst>
                                          <p:attrName>ppt_x</p:attrName>
                                          <p:attrName>ppt_y</p:attrName>
                                        </p:attrNameLst>
                                      </p:cBhvr>
                                      <p:rCtr x="0" y="-6718"/>
                                    </p:animMotion>
                                  </p:childTnLst>
                                </p:cTn>
                              </p:par>
                              <p:par>
                                <p:cTn id="53" presetID="42" presetClass="path" presetSubtype="0" decel="100000" fill="hold" nodeType="withEffect">
                                  <p:stCondLst>
                                    <p:cond delay="0"/>
                                  </p:stCondLst>
                                  <p:childTnLst>
                                    <p:animMotion origin="layout" path="M 7.02068E-7 2.73264E-6 L -0.00089 -0.16818 " pathEditMode="relative" rAng="0" ptsTypes="AA">
                                      <p:cBhvr>
                                        <p:cTn id="54" dur="750" fill="hold"/>
                                        <p:tgtEl>
                                          <p:spTgt spid="55"/>
                                        </p:tgtEl>
                                        <p:attrNameLst>
                                          <p:attrName>ppt_x</p:attrName>
                                          <p:attrName>ppt_y</p:attrName>
                                        </p:attrNameLst>
                                      </p:cBhvr>
                                      <p:rCtr x="-51" y="-8420"/>
                                    </p:animMotion>
                                  </p:childTnLst>
                                </p:cTn>
                              </p:par>
                              <p:par>
                                <p:cTn id="55" presetID="10" presetClass="exit" presetSubtype="0" fill="hold" nodeType="withEffect">
                                  <p:stCondLst>
                                    <p:cond delay="0"/>
                                  </p:stCondLst>
                                  <p:childTnLst>
                                    <p:animEffect transition="out" filter="fade">
                                      <p:cBhvr>
                                        <p:cTn id="56" dur="500"/>
                                        <p:tgtEl>
                                          <p:spTgt spid="24"/>
                                        </p:tgtEl>
                                      </p:cBhvr>
                                    </p:animEffect>
                                    <p:set>
                                      <p:cBhvr>
                                        <p:cTn id="57" dur="1" fill="hold">
                                          <p:stCondLst>
                                            <p:cond delay="499"/>
                                          </p:stCondLst>
                                        </p:cTn>
                                        <p:tgtEl>
                                          <p:spTgt spid="2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6"/>
                                        </p:tgtEl>
                                      </p:cBhvr>
                                    </p:animEffect>
                                    <p:set>
                                      <p:cBhvr>
                                        <p:cTn id="60" dur="1" fill="hold">
                                          <p:stCondLst>
                                            <p:cond delay="499"/>
                                          </p:stCondLst>
                                        </p:cTn>
                                        <p:tgtEl>
                                          <p:spTgt spid="6"/>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childTnLst>
                          </p:cTn>
                        </p:par>
                        <p:par>
                          <p:cTn id="64" fill="hold">
                            <p:stCondLst>
                              <p:cond delay="1250"/>
                            </p:stCondLst>
                            <p:childTnLst>
                              <p:par>
                                <p:cTn id="65" presetID="10" presetClass="entr" presetSubtype="0" fill="hold"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par>
                                <p:cTn id="68" presetID="42" presetClass="path" presetSubtype="0" decel="100000" fill="hold" nodeType="withEffect">
                                  <p:stCondLst>
                                    <p:cond delay="0"/>
                                  </p:stCondLst>
                                  <p:childTnLst>
                                    <p:animMotion origin="layout" path="M -2.66531E-6 3.01861E-6 L -0.0628 3.01861E-6 " pathEditMode="relative" rAng="0" ptsTypes="AA">
                                      <p:cBhvr>
                                        <p:cTn id="69" dur="1000" spd="-100000" fill="hold"/>
                                        <p:tgtEl>
                                          <p:spTgt spid="3"/>
                                        </p:tgtEl>
                                        <p:attrNameLst>
                                          <p:attrName>ppt_x</p:attrName>
                                          <p:attrName>ppt_y</p:attrName>
                                        </p:attrNameLst>
                                      </p:cBhvr>
                                      <p:rCtr x="-31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love Windows 10 </a:t>
            </a:r>
          </a:p>
        </p:txBody>
      </p:sp>
      <p:sp>
        <p:nvSpPr>
          <p:cNvPr id="3" name="Rectangle 2"/>
          <p:cNvSpPr/>
          <p:nvPr/>
        </p:nvSpPr>
        <p:spPr>
          <a:xfrm>
            <a:off x="12542837" y="754061"/>
            <a:ext cx="8823324" cy="5355312"/>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Alternative Quotes</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“Windows 10 is a game changer for us. We can stay connected with the remote workforce in a way we never were capable of doing before.” -Greg Wooley, Vice President of Flight Operations, ExpressJet Airlines</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a:t>
            </a:r>
            <a:r>
              <a:rPr kumimoji="0" lang="en-US" sz="1400" b="0" i="0" u="none" strike="noStrike" kern="0" cap="none" spc="0" normalizeH="0" baseline="0" noProof="0" dirty="0" err="1">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Jeppesen</a:t>
            </a: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 is working closely with our customers and Microsoft to deliver innovative solutions like industry leading flight deck pro on Windows 10.” -Thomas </a:t>
            </a:r>
            <a:r>
              <a:rPr kumimoji="0" lang="en-US" sz="1400" b="0" i="0" u="none" strike="noStrike" kern="0" cap="none" spc="0" normalizeH="0" baseline="0" noProof="0" dirty="0" err="1">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Wede</a:t>
            </a: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 President, </a:t>
            </a:r>
            <a:r>
              <a:rPr kumimoji="0" lang="en-US" sz="1400" b="0" i="0" u="none" strike="noStrike" kern="0" cap="none" spc="0" normalizeH="0" baseline="0" noProof="0" dirty="0" err="1">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Jeppesen</a:t>
            </a: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 – A Boeing Company </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“SAP has been working closely with Windows 10 and we are encouraged by the many ways in which Microsoft has taken both developers and end users into consideration when designing the Windows 10 platform. The new capabilities of the platform will enable us to offer our joint customers solutions that further improve productivity.” -Dirk </a:t>
            </a:r>
            <a:r>
              <a:rPr kumimoji="0" lang="en-US" sz="1400" b="0" i="0" u="none" strike="noStrike" kern="0" cap="none" spc="0" normalizeH="0" baseline="0" noProof="0" dirty="0" err="1">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Boessmann</a:t>
            </a: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 SVP, Mobile Development, SAP </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“Using Windows 10 and a stylus, now everyone can draw accurately with Siemens </a:t>
            </a:r>
            <a:r>
              <a:rPr kumimoji="0" lang="en-US" sz="1400" b="0" i="0" u="none" strike="noStrike" kern="0" cap="none" spc="0" normalizeH="0" baseline="0" noProof="0" dirty="0" err="1">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Catchbook</a:t>
            </a: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 software.” -Jim Rusk, SVP, Product Engineering Software, Siemens PLM </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“Windows 10 and Office 365 really support our employees. We have all the information that’s needed at our customers’ place—and we can help them more efficiently.” – Jos </a:t>
            </a:r>
            <a:r>
              <a:rPr kumimoji="0" lang="en-US" sz="1400" b="0" i="0" u="none" strike="noStrike" kern="0" cap="none" spc="0" normalizeH="0" baseline="0" noProof="0" dirty="0" err="1">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Geeskan</a:t>
            </a: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 CIO, </a:t>
            </a:r>
            <a:r>
              <a:rPr kumimoji="0" lang="en-US" sz="1400" b="0" i="0" u="none" strike="noStrike" kern="0" cap="none" spc="0" normalizeH="0" baseline="0" noProof="0" dirty="0" err="1">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Wijkracht</a:t>
            </a: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4444"/>
                </a:solidFill>
                <a:effectLst/>
                <a:uLnTx/>
                <a:uFillTx/>
                <a:latin typeface="Segoe UI" panose="020B0502040204020203" pitchFamily="34" charset="0"/>
                <a:ea typeface="Calibri" panose="020F0502020204030204" pitchFamily="34" charset="0"/>
                <a:cs typeface="Times New Roman" panose="02020603050405020304" pitchFamily="18" charset="0"/>
              </a:rPr>
              <a:t>“I really like the way that the desktop has returned in Windows 10. It has kept the added functionality such as touch capability that came in with Windows 8, but in a more familiar and comfortable form." -Harrison Anderson, General Manager, The Wash Club</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21" name="Group 20"/>
          <p:cNvGrpSpPr/>
          <p:nvPr/>
        </p:nvGrpSpPr>
        <p:grpSpPr>
          <a:xfrm>
            <a:off x="274639" y="1213417"/>
            <a:ext cx="5903783" cy="1791825"/>
            <a:chOff x="274639" y="1213417"/>
            <a:chExt cx="5903783" cy="1791825"/>
          </a:xfrm>
        </p:grpSpPr>
        <p:sp>
          <p:nvSpPr>
            <p:cNvPr id="14" name="Rectangle 13"/>
            <p:cNvSpPr/>
            <p:nvPr/>
          </p:nvSpPr>
          <p:spPr bwMode="auto">
            <a:xfrm>
              <a:off x="274639" y="1213417"/>
              <a:ext cx="5903783" cy="1791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TextBox 6"/>
            <p:cNvSpPr txBox="1"/>
            <p:nvPr/>
          </p:nvSpPr>
          <p:spPr>
            <a:xfrm>
              <a:off x="1401760" y="1394005"/>
              <a:ext cx="4754696" cy="137524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0">
                        <a:schemeClr val="tx1"/>
                      </a:gs>
                      <a:gs pos="100000">
                        <a:schemeClr val="tx1"/>
                      </a:gs>
                    </a:gsLst>
                    <a:lin ang="5400000" scaled="1"/>
                  </a:gradFill>
                  <a:effectLst/>
                  <a:uLnTx/>
                  <a:uFillTx/>
                  <a:latin typeface="Segoe UI" panose="020B0502040204020203" pitchFamily="34" charset="0"/>
                  <a:ea typeface="Calibri" panose="020F0502020204030204" pitchFamily="34" charset="0"/>
                  <a:cs typeface="Times New Roman" panose="02020603050405020304" pitchFamily="18" charset="0"/>
                </a:rPr>
                <a:t>DoD agencies advised to: “…rapidly transition to Microsoft Windows 10 to improve our cyber security posture, lower the cost of IT, and streamline the IT operating environment.” </a:t>
              </a:r>
            </a:p>
            <a:p>
              <a:pPr marL="0" marR="0" lvl="0" indent="0" defTabSz="914400" eaLnBrk="1" fontAlgn="auto" latinLnBrk="0" hangingPunct="1">
                <a:lnSpc>
                  <a:spcPct val="100000"/>
                </a:lnSpc>
                <a:spcBef>
                  <a:spcPts val="500"/>
                </a:spcBef>
                <a:spcAft>
                  <a:spcPts val="0"/>
                </a:spcAft>
                <a:buClrTx/>
                <a:buSzTx/>
                <a:buFontTx/>
                <a:buNone/>
                <a:tabLst/>
                <a:defRPr/>
              </a:pP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CIO US Dept. of Defense </a:t>
              </a:r>
            </a:p>
          </p:txBody>
        </p:sp>
        <p:pic>
          <p:nvPicPr>
            <p:cNvPr id="8" name="Picture 7"/>
            <p:cNvPicPr>
              <a:picLocks noChangeAspect="1"/>
            </p:cNvPicPr>
            <p:nvPr/>
          </p:nvPicPr>
          <p:blipFill>
            <a:blip r:embed="rId2"/>
            <a:stretch>
              <a:fillRect/>
            </a:stretch>
          </p:blipFill>
          <p:spPr>
            <a:xfrm>
              <a:off x="457200" y="1775161"/>
              <a:ext cx="668337" cy="668337"/>
            </a:xfrm>
            <a:prstGeom prst="rect">
              <a:avLst/>
            </a:prstGeom>
          </p:spPr>
        </p:pic>
      </p:grpSp>
      <p:grpSp>
        <p:nvGrpSpPr>
          <p:cNvPr id="13" name="Group 12"/>
          <p:cNvGrpSpPr/>
          <p:nvPr/>
        </p:nvGrpSpPr>
        <p:grpSpPr>
          <a:xfrm>
            <a:off x="6257838" y="1213417"/>
            <a:ext cx="5903783" cy="1812804"/>
            <a:chOff x="6257838" y="1213417"/>
            <a:chExt cx="5903783" cy="1812804"/>
          </a:xfrm>
        </p:grpSpPr>
        <p:sp>
          <p:nvSpPr>
            <p:cNvPr id="33" name="Rectangle 32"/>
            <p:cNvSpPr/>
            <p:nvPr/>
          </p:nvSpPr>
          <p:spPr bwMode="auto">
            <a:xfrm>
              <a:off x="6257838" y="1215572"/>
              <a:ext cx="5903783" cy="179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TextBox 37"/>
            <p:cNvSpPr txBox="1"/>
            <p:nvPr/>
          </p:nvSpPr>
          <p:spPr>
            <a:xfrm>
              <a:off x="7384958" y="1213417"/>
              <a:ext cx="4776662" cy="1812804"/>
            </a:xfrm>
            <a:prstGeom prst="rect">
              <a:avLst/>
            </a:prstGeom>
            <a:noFill/>
          </p:spPr>
          <p:txBody>
            <a:bodyPr wrap="square" lIns="182880" tIns="146304" rIns="182880" bIns="146304" rtlCol="0">
              <a:spAutoFit/>
            </a:bodyPr>
            <a:lstStyle/>
            <a:p>
              <a:pPr marL="60325" marR="0" lvl="0" indent="-60325" defTabSz="9144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ea typeface="Calibri" panose="020F0502020204030204" pitchFamily="34" charset="0"/>
                  <a:cs typeface="Times New Roman" panose="02020603050405020304" pitchFamily="18" charset="0"/>
                </a:rPr>
                <a:t>“Windows 10 offers a converged platform across a range of innovative devices that, with applications like NCR’s Sales Advisor, empower sales associates to move from behind the counter to engage customers on their terms.” </a:t>
              </a:r>
            </a:p>
            <a:p>
              <a:pPr marL="60325" marR="0" lvl="0" indent="0" defTabSz="914400" eaLnBrk="1" fontAlgn="auto" latinLnBrk="0" hangingPunct="1">
                <a:lnSpc>
                  <a:spcPct val="90000"/>
                </a:lnSpc>
                <a:spcBef>
                  <a:spcPts val="600"/>
                </a:spcBef>
                <a:spcAft>
                  <a:spcPts val="0"/>
                </a:spcAft>
                <a:buClrTx/>
                <a:buSzTx/>
                <a:buFontTx/>
                <a:buNone/>
                <a:tabLst/>
                <a:defRPr/>
              </a:pP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Scot </a:t>
              </a:r>
              <a:r>
                <a:rPr kumimoji="0" lang="en-US" sz="1200" b="0" i="0" u="sng" strike="noStrike" kern="0" cap="none" spc="0" normalizeH="0" baseline="0" noProof="0" dirty="0" err="1">
                  <a:ln>
                    <a:noFill/>
                  </a:ln>
                  <a:gradFill>
                    <a:gsLst>
                      <a:gs pos="0">
                        <a:schemeClr val="accent2"/>
                      </a:gs>
                      <a:gs pos="100000">
                        <a:schemeClr val="accent2"/>
                      </a:gs>
                    </a:gsLst>
                    <a:lin ang="5400000" scaled="0"/>
                  </a:gradFill>
                  <a:effectLst/>
                  <a:uLnTx/>
                  <a:uFillTx/>
                </a:rPr>
                <a:t>DeLancey</a:t>
              </a: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 Senior Director of Product Management, </a:t>
              </a:r>
              <a:b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b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NCR Retail Solutions </a:t>
              </a: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96992" y="1973251"/>
              <a:ext cx="952786" cy="276468"/>
            </a:xfrm>
            <a:prstGeom prst="rect">
              <a:avLst/>
            </a:prstGeom>
          </p:spPr>
        </p:pic>
      </p:grpSp>
      <p:grpSp>
        <p:nvGrpSpPr>
          <p:cNvPr id="23" name="Group 22"/>
          <p:cNvGrpSpPr/>
          <p:nvPr/>
        </p:nvGrpSpPr>
        <p:grpSpPr>
          <a:xfrm>
            <a:off x="274639" y="3097726"/>
            <a:ext cx="5903783" cy="1791824"/>
            <a:chOff x="274639" y="3097726"/>
            <a:chExt cx="5903783" cy="1791824"/>
          </a:xfrm>
        </p:grpSpPr>
        <p:sp>
          <p:nvSpPr>
            <p:cNvPr id="15" name="Rectangle 14"/>
            <p:cNvSpPr/>
            <p:nvPr/>
          </p:nvSpPr>
          <p:spPr bwMode="auto">
            <a:xfrm>
              <a:off x="274639" y="3097726"/>
              <a:ext cx="5903783" cy="1791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Rectangle 5"/>
            <p:cNvSpPr/>
            <p:nvPr/>
          </p:nvSpPr>
          <p:spPr>
            <a:xfrm>
              <a:off x="1401760" y="3344862"/>
              <a:ext cx="4776662" cy="1243417"/>
            </a:xfrm>
            <a:prstGeom prst="rect">
              <a:avLst/>
            </a:prstGeom>
          </p:spPr>
          <p:txBody>
            <a:bodyPr wrap="square" lIns="182880">
              <a:spAutoFit/>
            </a:bodyPr>
            <a:lstStyle/>
            <a:p>
              <a:pPr marL="57150" marR="0" lvl="0" indent="-57150" defTabSz="914400" eaLnBrk="1" fontAlgn="auto" latinLnBrk="0" hangingPunct="1">
                <a:lnSpc>
                  <a:spcPct val="90000"/>
                </a:lnSpc>
                <a:spcBef>
                  <a:spcPts val="1000"/>
                </a:spcBef>
                <a:spcAft>
                  <a:spcPts val="600"/>
                </a:spcAft>
                <a:buClrTx/>
                <a:buSzTx/>
                <a:buFontTx/>
                <a:buNone/>
                <a:tabLst/>
                <a:defRPr/>
              </a:pPr>
              <a:r>
                <a:rPr kumimoji="0" lang="en-US" sz="1500"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ea typeface="Calibri" panose="020F0502020204030204" pitchFamily="34" charset="0"/>
                  <a:cs typeface="Times New Roman" panose="02020603050405020304" pitchFamily="18" charset="0"/>
                </a:rPr>
                <a:t>“SAP has been working closely with Windows 10. </a:t>
              </a:r>
              <a:br>
                <a:rPr kumimoji="0" lang="en-US" sz="1500"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ea typeface="Calibri" panose="020F0502020204030204" pitchFamily="34" charset="0"/>
                  <a:cs typeface="Times New Roman" panose="02020603050405020304" pitchFamily="18" charset="0"/>
                </a:rPr>
              </a:br>
              <a:r>
                <a:rPr kumimoji="0" lang="en-US" sz="1500"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ea typeface="Calibri" panose="020F0502020204030204" pitchFamily="34" charset="0"/>
                  <a:cs typeface="Times New Roman" panose="02020603050405020304" pitchFamily="18" charset="0"/>
                </a:rPr>
                <a:t>The new capabilities of the platform will enable us </a:t>
              </a:r>
              <a:br>
                <a:rPr kumimoji="0" lang="en-US" sz="1500"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ea typeface="Calibri" panose="020F0502020204030204" pitchFamily="34" charset="0"/>
                  <a:cs typeface="Times New Roman" panose="02020603050405020304" pitchFamily="18" charset="0"/>
                </a:rPr>
              </a:br>
              <a:r>
                <a:rPr kumimoji="0" lang="en-US" sz="1500"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ea typeface="Calibri" panose="020F0502020204030204" pitchFamily="34" charset="0"/>
                  <a:cs typeface="Times New Roman" panose="02020603050405020304" pitchFamily="18" charset="0"/>
                </a:rPr>
                <a:t>to offer our joint customers solutions that further improve productivity.” </a:t>
              </a:r>
            </a:p>
            <a:p>
              <a:pPr marL="57150" marR="0" lvl="0" indent="0" defTabSz="914400" eaLnBrk="1" fontAlgn="auto" latinLnBrk="0" hangingPunct="1">
                <a:lnSpc>
                  <a:spcPct val="90000"/>
                </a:lnSpc>
                <a:spcBef>
                  <a:spcPts val="600"/>
                </a:spcBef>
                <a:spcAft>
                  <a:spcPts val="600"/>
                </a:spcAft>
                <a:buClrTx/>
                <a:buSzTx/>
                <a:buFontTx/>
                <a:buNone/>
                <a:tabLst/>
                <a:defRPr/>
              </a:pP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Dirk </a:t>
              </a:r>
              <a:r>
                <a:rPr kumimoji="0" lang="en-US" sz="1200" b="0" i="0" u="sng" strike="noStrike" kern="0" cap="none" spc="0" normalizeH="0" baseline="0" noProof="0" dirty="0" err="1">
                  <a:ln>
                    <a:noFill/>
                  </a:ln>
                  <a:gradFill>
                    <a:gsLst>
                      <a:gs pos="0">
                        <a:schemeClr val="accent2"/>
                      </a:gs>
                      <a:gs pos="100000">
                        <a:schemeClr val="accent2"/>
                      </a:gs>
                    </a:gsLst>
                    <a:lin ang="5400000" scaled="0"/>
                  </a:gradFill>
                  <a:effectLst/>
                  <a:uLnTx/>
                  <a:uFillTx/>
                </a:rPr>
                <a:t>Boessmann</a:t>
              </a: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 SVP, Mobile Development, SAP </a:t>
              </a:r>
            </a:p>
          </p:txBody>
        </p:sp>
        <p:pic>
          <p:nvPicPr>
            <p:cNvPr id="11" name="Picture 10"/>
            <p:cNvPicPr>
              <a:picLocks noChangeAspect="1"/>
            </p:cNvPicPr>
            <p:nvPr/>
          </p:nvPicPr>
          <p:blipFill>
            <a:blip r:embed="rId4"/>
            <a:stretch>
              <a:fillRect/>
            </a:stretch>
          </p:blipFill>
          <p:spPr>
            <a:xfrm>
              <a:off x="443058" y="3773756"/>
              <a:ext cx="887876" cy="439763"/>
            </a:xfrm>
            <a:prstGeom prst="rect">
              <a:avLst/>
            </a:prstGeom>
          </p:spPr>
        </p:pic>
      </p:grpSp>
      <p:grpSp>
        <p:nvGrpSpPr>
          <p:cNvPr id="17" name="Group 16"/>
          <p:cNvGrpSpPr/>
          <p:nvPr/>
        </p:nvGrpSpPr>
        <p:grpSpPr>
          <a:xfrm>
            <a:off x="6257838" y="3097727"/>
            <a:ext cx="5983199" cy="1791825"/>
            <a:chOff x="6257838" y="3097727"/>
            <a:chExt cx="5983199" cy="1791825"/>
          </a:xfrm>
        </p:grpSpPr>
        <p:sp>
          <p:nvSpPr>
            <p:cNvPr id="34" name="Rectangle 33"/>
            <p:cNvSpPr/>
            <p:nvPr/>
          </p:nvSpPr>
          <p:spPr bwMode="auto">
            <a:xfrm>
              <a:off x="6257838" y="3097727"/>
              <a:ext cx="5903783" cy="1791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Rectangle 39"/>
            <p:cNvSpPr/>
            <p:nvPr/>
          </p:nvSpPr>
          <p:spPr>
            <a:xfrm>
              <a:off x="7384958" y="3327303"/>
              <a:ext cx="4856079" cy="1332673"/>
            </a:xfrm>
            <a:prstGeom prst="rect">
              <a:avLst/>
            </a:prstGeom>
          </p:spPr>
          <p:txBody>
            <a:bodyPr wrap="square" lIns="182880">
              <a:spAutoFit/>
            </a:bodyPr>
            <a:lstStyle/>
            <a:p>
              <a:pPr marL="57150" marR="0" lvl="0" indent="-57150" defTabSz="9144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ea typeface="Calibri" panose="020F0502020204030204" pitchFamily="34" charset="0"/>
                  <a:cs typeface="Times New Roman" panose="02020603050405020304" pitchFamily="18" charset="0"/>
                </a:rPr>
                <a:t>“Windows 10 has changed the game at CLP.  Enabling full touch screen ability, quicker deployment times and most importantly the most reliable operating system we’ve ever had." </a:t>
              </a:r>
            </a:p>
            <a:p>
              <a:pPr marL="57150" marR="0" lvl="0" indent="0" defTabSz="914400" eaLnBrk="1" fontAlgn="auto" latinLnBrk="0" hangingPunct="1">
                <a:lnSpc>
                  <a:spcPct val="90000"/>
                </a:lnSpc>
                <a:spcBef>
                  <a:spcPts val="600"/>
                </a:spcBef>
                <a:spcAft>
                  <a:spcPts val="0"/>
                </a:spcAft>
                <a:buClrTx/>
                <a:buSzTx/>
                <a:buFontTx/>
                <a:buNone/>
                <a:tabLst/>
                <a:defRPr/>
              </a:pP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Kane Steel, Head of Group Planning, Control &amp; IT Operations </a:t>
              </a:r>
              <a:b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b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China Light &amp; Power </a:t>
              </a:r>
            </a:p>
          </p:txBody>
        </p:sp>
        <p:pic>
          <p:nvPicPr>
            <p:cNvPr id="18" name="Picture 17"/>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398099" y="3871990"/>
              <a:ext cx="945453" cy="243299"/>
            </a:xfrm>
            <a:prstGeom prst="rect">
              <a:avLst/>
            </a:prstGeom>
          </p:spPr>
        </p:pic>
      </p:grpSp>
      <p:grpSp>
        <p:nvGrpSpPr>
          <p:cNvPr id="19" name="Group 18"/>
          <p:cNvGrpSpPr/>
          <p:nvPr/>
        </p:nvGrpSpPr>
        <p:grpSpPr>
          <a:xfrm>
            <a:off x="274639" y="4982037"/>
            <a:ext cx="5903783" cy="1791825"/>
            <a:chOff x="274639" y="4982037"/>
            <a:chExt cx="5903783" cy="1791825"/>
          </a:xfrm>
        </p:grpSpPr>
        <p:sp>
          <p:nvSpPr>
            <p:cNvPr id="16" name="Rectangle 15"/>
            <p:cNvSpPr/>
            <p:nvPr/>
          </p:nvSpPr>
          <p:spPr bwMode="auto">
            <a:xfrm>
              <a:off x="274639" y="4982037"/>
              <a:ext cx="5903783" cy="1791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a:xfrm>
              <a:off x="1401759" y="5294713"/>
              <a:ext cx="4709797" cy="1166473"/>
            </a:xfrm>
            <a:prstGeom prst="rect">
              <a:avLst/>
            </a:prstGeom>
          </p:spPr>
          <p:txBody>
            <a:bodyPr wrap="square" lIns="182880">
              <a:spAutoFit/>
            </a:bodyPr>
            <a:lstStyle/>
            <a:p>
              <a:pPr marL="57150" marR="0" lvl="0" indent="-57150" defTabSz="932472" eaLnBrk="1" fontAlgn="base" latinLnBrk="0" hangingPunct="1">
                <a:lnSpc>
                  <a:spcPct val="90000"/>
                </a:lnSpc>
                <a:spcBef>
                  <a:spcPts val="1200"/>
                </a:spcBef>
                <a:spcAft>
                  <a:spcPct val="0"/>
                </a:spcAft>
                <a:buClrTx/>
                <a:buSzTx/>
                <a:buFontTx/>
                <a:buNone/>
                <a:tabLst/>
                <a:defRPr/>
              </a:pPr>
              <a:r>
                <a:rPr kumimoji="0" lang="en-US" sz="1500"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ea typeface="Calibri" panose="020F0502020204030204" pitchFamily="34" charset="0"/>
                  <a:cs typeface="Times New Roman" panose="02020603050405020304" pitchFamily="18" charset="0"/>
                </a:rPr>
                <a:t>“Even teachers that were initially resistant now love the Windows 10 devices because students are more engaged and less disruptive.” </a:t>
              </a:r>
              <a:endParaRPr kumimoji="0" lang="en-US" sz="1500" b="0" i="0" u="sng" strike="noStrike" kern="0" cap="none" spc="0" normalizeH="0" baseline="0" noProof="0" dirty="0">
                <a:ln>
                  <a:noFill/>
                </a:ln>
                <a:gradFill>
                  <a:gsLst>
                    <a:gs pos="0">
                      <a:schemeClr val="tx1"/>
                    </a:gs>
                    <a:gs pos="100000">
                      <a:schemeClr val="tx1"/>
                    </a:gs>
                  </a:gsLst>
                </a:gradFill>
                <a:effectLst/>
                <a:uLnTx/>
                <a:uFillTx/>
              </a:endParaRPr>
            </a:p>
            <a:p>
              <a:pPr marL="57150" marR="0" lvl="0" indent="0" defTabSz="932472" eaLnBrk="1" fontAlgn="base" latinLnBrk="0" hangingPunct="1">
                <a:lnSpc>
                  <a:spcPct val="90000"/>
                </a:lnSpc>
                <a:spcBef>
                  <a:spcPts val="600"/>
                </a:spcBef>
                <a:spcAft>
                  <a:spcPct val="0"/>
                </a:spcAft>
                <a:buClrTx/>
                <a:buSzTx/>
                <a:buFontTx/>
                <a:buNone/>
                <a:tabLst/>
                <a:defRPr/>
              </a:pP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Beth </a:t>
              </a:r>
              <a:r>
                <a:rPr kumimoji="0" lang="en-US" sz="1200" b="0" i="0" u="sng" strike="noStrike" kern="0" cap="none" spc="0" normalizeH="0" baseline="0" noProof="0" dirty="0" err="1">
                  <a:ln>
                    <a:noFill/>
                  </a:ln>
                  <a:gradFill>
                    <a:gsLst>
                      <a:gs pos="0">
                        <a:schemeClr val="accent2"/>
                      </a:gs>
                      <a:gs pos="100000">
                        <a:schemeClr val="accent2"/>
                      </a:gs>
                    </a:gsLst>
                    <a:lin ang="5400000" scaled="0"/>
                  </a:gradFill>
                  <a:effectLst/>
                  <a:uLnTx/>
                  <a:uFillTx/>
                </a:rPr>
                <a:t>Sommerville</a:t>
              </a: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 Teacher\Librarian and Technology Integration Specialist, </a:t>
              </a:r>
              <a:r>
                <a:rPr kumimoji="0" lang="en-US" sz="1200" b="0" i="0" u="sng" strike="noStrike" kern="0" cap="none" spc="0" normalizeH="0" baseline="0" noProof="0" dirty="0" err="1">
                  <a:ln>
                    <a:noFill/>
                  </a:ln>
                  <a:gradFill>
                    <a:gsLst>
                      <a:gs pos="0">
                        <a:schemeClr val="accent2"/>
                      </a:gs>
                      <a:gs pos="100000">
                        <a:schemeClr val="accent2"/>
                      </a:gs>
                    </a:gsLst>
                    <a:lin ang="5400000" scaled="0"/>
                  </a:gradFill>
                  <a:effectLst/>
                  <a:uLnTx/>
                  <a:uFillTx/>
                </a:rPr>
                <a:t>Fairwood</a:t>
              </a: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 Elementary School, Kent School District </a:t>
              </a:r>
            </a:p>
          </p:txBody>
        </p:sp>
        <p:pic>
          <p:nvPicPr>
            <p:cNvPr id="20" name="Picture 19"/>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43058" y="5654718"/>
              <a:ext cx="936536" cy="446462"/>
            </a:xfrm>
            <a:prstGeom prst="rect">
              <a:avLst/>
            </a:prstGeom>
          </p:spPr>
        </p:pic>
      </p:grpSp>
      <p:grpSp>
        <p:nvGrpSpPr>
          <p:cNvPr id="10" name="Group 9"/>
          <p:cNvGrpSpPr/>
          <p:nvPr/>
        </p:nvGrpSpPr>
        <p:grpSpPr>
          <a:xfrm>
            <a:off x="6257838" y="4982037"/>
            <a:ext cx="5903783" cy="1791825"/>
            <a:chOff x="6257838" y="4982037"/>
            <a:chExt cx="5903783" cy="1791825"/>
          </a:xfrm>
        </p:grpSpPr>
        <p:sp>
          <p:nvSpPr>
            <p:cNvPr id="35" name="Rectangle 34"/>
            <p:cNvSpPr/>
            <p:nvPr/>
          </p:nvSpPr>
          <p:spPr bwMode="auto">
            <a:xfrm>
              <a:off x="6257838" y="4982037"/>
              <a:ext cx="5903783" cy="1791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Rectangle 42"/>
            <p:cNvSpPr/>
            <p:nvPr/>
          </p:nvSpPr>
          <p:spPr>
            <a:xfrm>
              <a:off x="7384957" y="5212671"/>
              <a:ext cx="4776663" cy="1332673"/>
            </a:xfrm>
            <a:prstGeom prst="rect">
              <a:avLst/>
            </a:prstGeom>
          </p:spPr>
          <p:txBody>
            <a:bodyPr wrap="square" lIns="182880">
              <a:spAutoFit/>
            </a:bodyPr>
            <a:lstStyle/>
            <a:p>
              <a:pPr marL="57150" marR="0" lvl="0" indent="-57150" defTabSz="91440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0">
                        <a:schemeClr val="tx1"/>
                      </a:gs>
                      <a:gs pos="100000">
                        <a:schemeClr val="tx1"/>
                      </a:gs>
                    </a:gsLst>
                  </a:gradFill>
                  <a:effectLst/>
                  <a:uLnTx/>
                  <a:uFillTx/>
                  <a:latin typeface="Segoe UI" panose="020B0502040204020203" pitchFamily="34" charset="0"/>
                  <a:ea typeface="Calibri" panose="020F0502020204030204" pitchFamily="34" charset="0"/>
                  <a:cs typeface="Times New Roman" panose="02020603050405020304" pitchFamily="18" charset="0"/>
                </a:rPr>
                <a:t>“By optimizing the Spark 3D printing platform for Windows 10, we are empowering both Windows users and Microsoft developers to tap the potential of additive manufacturing.” </a:t>
              </a:r>
            </a:p>
            <a:p>
              <a:pPr marL="57150" marR="0" lvl="0" indent="0" defTabSz="914400" eaLnBrk="1" fontAlgn="auto" latinLnBrk="0" hangingPunct="1">
                <a:lnSpc>
                  <a:spcPct val="90000"/>
                </a:lnSpc>
                <a:spcBef>
                  <a:spcPts val="600"/>
                </a:spcBef>
                <a:spcAft>
                  <a:spcPts val="0"/>
                </a:spcAft>
                <a:buClrTx/>
                <a:buSzTx/>
                <a:buFontTx/>
                <a:buNone/>
                <a:tabLst/>
                <a:defRPr/>
              </a:pP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Samir Hanna, Vice President and General Manager, </a:t>
              </a:r>
              <a:b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br>
              <a:r>
                <a:rPr kumimoji="0" lang="en-US" sz="1200" b="0" i="0" u="sng" strike="noStrike" kern="0" cap="none" spc="0" normalizeH="0" baseline="0" noProof="0" dirty="0">
                  <a:ln>
                    <a:noFill/>
                  </a:ln>
                  <a:gradFill>
                    <a:gsLst>
                      <a:gs pos="0">
                        <a:schemeClr val="accent2"/>
                      </a:gs>
                      <a:gs pos="100000">
                        <a:schemeClr val="accent2"/>
                      </a:gs>
                    </a:gsLst>
                    <a:lin ang="5400000" scaled="0"/>
                  </a:gradFill>
                  <a:effectLst/>
                  <a:uLnTx/>
                  <a:uFillTx/>
                </a:rPr>
                <a:t>Consumer and 3DPrinting, Autodesk </a:t>
              </a:r>
            </a:p>
          </p:txBody>
        </p:sp>
        <p:pic>
          <p:nvPicPr>
            <p:cNvPr id="22" name="Picture 21"/>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346841" y="5784969"/>
              <a:ext cx="1123939" cy="185961"/>
            </a:xfrm>
            <a:prstGeom prst="rect">
              <a:avLst/>
            </a:prstGeom>
          </p:spPr>
        </p:pic>
      </p:grpSp>
    </p:spTree>
    <p:extLst>
      <p:ext uri="{BB962C8B-B14F-4D97-AF65-F5344CB8AC3E}">
        <p14:creationId xmlns:p14="http://schemas.microsoft.com/office/powerpoint/2010/main" val="2930774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1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20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2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are hearing from you!</a:t>
            </a:r>
          </a:p>
        </p:txBody>
      </p:sp>
      <p:grpSp>
        <p:nvGrpSpPr>
          <p:cNvPr id="6" name="Group 5"/>
          <p:cNvGrpSpPr/>
          <p:nvPr/>
        </p:nvGrpSpPr>
        <p:grpSpPr>
          <a:xfrm>
            <a:off x="273225" y="1211210"/>
            <a:ext cx="5864843" cy="1851782"/>
            <a:chOff x="272381" y="1210886"/>
            <a:chExt cx="5865675" cy="1852045"/>
          </a:xfrm>
        </p:grpSpPr>
        <p:sp>
          <p:nvSpPr>
            <p:cNvPr id="14" name="Rectangle 13"/>
            <p:cNvSpPr/>
            <p:nvPr/>
          </p:nvSpPr>
          <p:spPr bwMode="auto">
            <a:xfrm>
              <a:off x="272381" y="1210886"/>
              <a:ext cx="5865675" cy="1764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5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TextBox 6"/>
            <p:cNvSpPr txBox="1"/>
            <p:nvPr/>
          </p:nvSpPr>
          <p:spPr>
            <a:xfrm>
              <a:off x="1422765" y="1597616"/>
              <a:ext cx="4490673" cy="1465315"/>
            </a:xfrm>
            <a:prstGeom prst="rect">
              <a:avLst/>
            </a:prstGeom>
            <a:noFill/>
            <a:ln>
              <a:noFill/>
            </a:ln>
          </p:spPr>
          <p:txBody>
            <a:bodyPr wrap="square" lIns="182854" tIns="146283" rIns="182854" bIns="146283" rtlCol="0">
              <a:spAutoFit/>
            </a:bodyPr>
            <a:lstStyle/>
            <a:p>
              <a:pPr marL="57139" marR="0" lvl="0" indent="-57139" defTabSz="93259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t>“Windows 10 is our future and a huge opportunity as we build a managed service offering.”</a:t>
              </a:r>
            </a:p>
            <a:p>
              <a:pPr marL="57139" marR="0" lvl="0" indent="0" defTabSz="932597" eaLnBrk="1" fontAlgn="auto" latinLnBrk="0" hangingPunct="1">
                <a:lnSpc>
                  <a:spcPct val="90000"/>
                </a:lnSpc>
                <a:spcBef>
                  <a:spcPts val="1000"/>
                </a:spcBef>
                <a:spcAft>
                  <a:spcPts val="600"/>
                </a:spcAft>
                <a:buClrTx/>
                <a:buSzTx/>
                <a:buFontTx/>
                <a:buNone/>
                <a:tabLst/>
                <a:defRPr/>
              </a:pPr>
              <a:r>
                <a:rPr kumimoji="0" lang="en-US" sz="1399" b="0" i="0" u="sng" strike="noStrike" kern="0" cap="none" spc="0" normalizeH="0" baseline="0" noProof="0" dirty="0">
                  <a:ln>
                    <a:noFill/>
                  </a:ln>
                  <a:gradFill>
                    <a:gsLst>
                      <a:gs pos="0">
                        <a:srgbClr val="0078D7"/>
                      </a:gs>
                      <a:gs pos="100000">
                        <a:srgbClr val="0078D7"/>
                      </a:gs>
                    </a:gsLst>
                    <a:lin ang="5400000" scaled="0"/>
                  </a:gradFill>
                  <a:effectLst/>
                  <a:uLnTx/>
                  <a:uFillTx/>
                </a:rPr>
                <a:t>Mark Cabot, Business Dev Director</a:t>
              </a:r>
              <a:endParaRPr kumimoji="0" lang="en-US" sz="1599" b="0" i="0" u="sng" strike="noStrike" kern="0" cap="none" spc="0" normalizeH="0" baseline="0" noProof="0" dirty="0">
                <a:ln>
                  <a:noFill/>
                </a:ln>
                <a:gradFill>
                  <a:gsLst>
                    <a:gs pos="0">
                      <a:srgbClr val="0078D7"/>
                    </a:gs>
                    <a:gs pos="100000">
                      <a:srgbClr val="0078D7"/>
                    </a:gs>
                  </a:gsLst>
                  <a:lin ang="5400000" scaled="0"/>
                </a:gradFill>
                <a:effectLst/>
                <a:uLnTx/>
                <a:uFillTx/>
              </a:endParaRPr>
            </a:p>
          </p:txBody>
        </p:sp>
        <p:pic>
          <p:nvPicPr>
            <p:cNvPr id="42" name="Picture 2" descr="Dell Logo Vector Downloa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86774" y="2005558"/>
              <a:ext cx="818780" cy="26247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73225" y="3051052"/>
            <a:ext cx="5864843" cy="1916998"/>
            <a:chOff x="272381" y="3050989"/>
            <a:chExt cx="5865675" cy="1917270"/>
          </a:xfrm>
        </p:grpSpPr>
        <p:sp>
          <p:nvSpPr>
            <p:cNvPr id="15" name="Rectangle 14"/>
            <p:cNvSpPr/>
            <p:nvPr/>
          </p:nvSpPr>
          <p:spPr bwMode="auto">
            <a:xfrm>
              <a:off x="272381" y="3071529"/>
              <a:ext cx="5865675" cy="1764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5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0" name="Picture 4" descr="Wipro Logo"/>
            <p:cNvPicPr>
              <a:picLocks noChangeAspect="1" noChangeArrowheads="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09377" y="3760774"/>
              <a:ext cx="1052526" cy="48431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1461904" y="3050989"/>
              <a:ext cx="4527733" cy="1917270"/>
            </a:xfrm>
            <a:prstGeom prst="rect">
              <a:avLst/>
            </a:prstGeom>
            <a:noFill/>
            <a:ln>
              <a:noFill/>
            </a:ln>
          </p:spPr>
          <p:txBody>
            <a:bodyPr wrap="square" lIns="182854" tIns="146283" rIns="45713" bIns="146283" rtlCol="0">
              <a:spAutoFit/>
            </a:bodyPr>
            <a:lstStyle/>
            <a:p>
              <a:pPr marL="57139" marR="0" lvl="0" indent="-57139" defTabSz="93259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t>“Windows 10 supports our ‘Workplace </a:t>
              </a:r>
              <a:b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br>
              <a: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t>as a Service’ offering </a:t>
              </a:r>
              <a:r>
                <a:rPr kumimoji="0" lang="en-US" sz="1800" b="0" i="0" u="none" strike="noStrike" kern="0" cap="none" spc="0" normalizeH="0" baseline="0" noProof="0" dirty="0">
                  <a:ln>
                    <a:noFill/>
                  </a:ln>
                  <a:solidFill>
                    <a:srgbClr val="505050"/>
                  </a:solidFill>
                  <a:effectLst/>
                  <a:uLnTx/>
                  <a:uFillTx/>
                </a:rPr>
                <a:t>delivered through our unique </a:t>
              </a:r>
              <a:r>
                <a:rPr kumimoji="0" lang="en-US" sz="1800" b="0" i="1" u="none" strike="noStrike" kern="0" cap="none" spc="0" normalizeH="0" baseline="0" noProof="0" dirty="0">
                  <a:ln>
                    <a:noFill/>
                  </a:ln>
                  <a:solidFill>
                    <a:srgbClr val="505050"/>
                  </a:solidFill>
                  <a:effectLst/>
                  <a:uLnTx/>
                  <a:uFillTx/>
                </a:rPr>
                <a:t>Live Workspace</a:t>
              </a:r>
              <a:r>
                <a:rPr kumimoji="0" lang="en-US" sz="1800" b="0" i="0" u="none" strike="noStrike" kern="0" cap="none" spc="0" normalizeH="0" baseline="0" noProof="0" dirty="0">
                  <a:ln>
                    <a:noFill/>
                  </a:ln>
                  <a:solidFill>
                    <a:srgbClr val="505050"/>
                  </a:solidFill>
                  <a:effectLst/>
                  <a:uLnTx/>
                  <a:uFillTx/>
                </a:rPr>
                <a:t> solution </a:t>
              </a:r>
              <a: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t>with great success in Europe.”</a:t>
              </a:r>
            </a:p>
            <a:p>
              <a:pPr marL="57139" marR="0" lvl="0" indent="0" defTabSz="932597" eaLnBrk="1" fontAlgn="auto" latinLnBrk="0" hangingPunct="1">
                <a:lnSpc>
                  <a:spcPct val="90000"/>
                </a:lnSpc>
                <a:spcBef>
                  <a:spcPts val="1000"/>
                </a:spcBef>
                <a:spcAft>
                  <a:spcPts val="600"/>
                </a:spcAft>
                <a:buClrTx/>
                <a:buSzTx/>
                <a:buFontTx/>
                <a:buNone/>
                <a:tabLst/>
                <a:defRPr/>
              </a:pPr>
              <a:r>
                <a:rPr kumimoji="0" lang="en-US" sz="1399" b="0" i="0" u="sng" strike="noStrike" kern="0" cap="none" spc="0" normalizeH="0" baseline="0" noProof="0" dirty="0" err="1">
                  <a:ln>
                    <a:noFill/>
                  </a:ln>
                  <a:gradFill>
                    <a:gsLst>
                      <a:gs pos="0">
                        <a:srgbClr val="0078D7"/>
                      </a:gs>
                      <a:gs pos="100000">
                        <a:srgbClr val="0078D7"/>
                      </a:gs>
                    </a:gsLst>
                    <a:lin ang="5400000" scaled="0"/>
                  </a:gradFill>
                  <a:effectLst/>
                  <a:uLnTx/>
                  <a:uFillTx/>
                </a:rPr>
                <a:t>Chidu</a:t>
              </a:r>
              <a:r>
                <a:rPr kumimoji="0" lang="en-US" sz="1399" b="0" i="0" u="sng" strike="noStrike" kern="0" cap="none" spc="0" normalizeH="0" baseline="0" noProof="0" dirty="0">
                  <a:ln>
                    <a:noFill/>
                  </a:ln>
                  <a:gradFill>
                    <a:gsLst>
                      <a:gs pos="0">
                        <a:srgbClr val="0078D7"/>
                      </a:gs>
                      <a:gs pos="100000">
                        <a:srgbClr val="0078D7"/>
                      </a:gs>
                    </a:gsLst>
                    <a:lin ang="5400000" scaled="0"/>
                  </a:gradFill>
                  <a:effectLst/>
                  <a:uLnTx/>
                  <a:uFillTx/>
                </a:rPr>
                <a:t> </a:t>
              </a:r>
              <a:r>
                <a:rPr kumimoji="0" lang="en-US" sz="1399" b="0" i="0" u="sng" strike="noStrike" kern="0" cap="none" spc="0" normalizeH="0" baseline="0" noProof="0" dirty="0" err="1">
                  <a:ln>
                    <a:noFill/>
                  </a:ln>
                  <a:gradFill>
                    <a:gsLst>
                      <a:gs pos="0">
                        <a:srgbClr val="0078D7"/>
                      </a:gs>
                      <a:gs pos="100000">
                        <a:srgbClr val="0078D7"/>
                      </a:gs>
                    </a:gsLst>
                    <a:lin ang="5400000" scaled="0"/>
                  </a:gradFill>
                  <a:effectLst/>
                  <a:uLnTx/>
                  <a:uFillTx/>
                </a:rPr>
                <a:t>Nachiappan</a:t>
              </a:r>
              <a:r>
                <a:rPr kumimoji="0" lang="en-US" sz="1399" b="0" i="0" u="sng" strike="noStrike" kern="0" cap="none" spc="0" normalizeH="0" baseline="0" noProof="0" dirty="0">
                  <a:ln>
                    <a:noFill/>
                  </a:ln>
                  <a:gradFill>
                    <a:gsLst>
                      <a:gs pos="0">
                        <a:srgbClr val="0078D7"/>
                      </a:gs>
                      <a:gs pos="100000">
                        <a:srgbClr val="0078D7"/>
                      </a:gs>
                    </a:gsLst>
                    <a:lin ang="5400000" scaled="0"/>
                  </a:gradFill>
                  <a:effectLst/>
                  <a:uLnTx/>
                  <a:uFillTx/>
                </a:rPr>
                <a:t>, GM &amp; Global Microsoft Alliance Head, Wipro Limited</a:t>
              </a:r>
              <a:endParaRPr kumimoji="0" lang="en-US" sz="1599" b="1" i="0" u="sng" strike="noStrike" kern="0" cap="none" spc="0" normalizeH="0" baseline="0" noProof="0" dirty="0">
                <a:ln>
                  <a:noFill/>
                </a:ln>
                <a:solidFill>
                  <a:srgbClr val="FF0000"/>
                </a:solidFill>
                <a:effectLst/>
                <a:uLnTx/>
                <a:uFillTx/>
              </a:endParaRPr>
            </a:p>
          </p:txBody>
        </p:sp>
      </p:grpSp>
      <p:grpSp>
        <p:nvGrpSpPr>
          <p:cNvPr id="10" name="Group 9"/>
          <p:cNvGrpSpPr/>
          <p:nvPr/>
        </p:nvGrpSpPr>
        <p:grpSpPr>
          <a:xfrm>
            <a:off x="6200787" y="4867911"/>
            <a:ext cx="5962574" cy="1973631"/>
            <a:chOff x="6200784" y="4868107"/>
            <a:chExt cx="5963419" cy="1973912"/>
          </a:xfrm>
        </p:grpSpPr>
        <p:sp>
          <p:nvSpPr>
            <p:cNvPr id="43" name="Rectangle 42"/>
            <p:cNvSpPr/>
            <p:nvPr/>
          </p:nvSpPr>
          <p:spPr bwMode="auto">
            <a:xfrm>
              <a:off x="6239968" y="4930209"/>
              <a:ext cx="5907024" cy="1764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5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TextBox 76"/>
            <p:cNvSpPr txBox="1"/>
            <p:nvPr/>
          </p:nvSpPr>
          <p:spPr>
            <a:xfrm>
              <a:off x="8072236" y="4868107"/>
              <a:ext cx="4091967" cy="1973912"/>
            </a:xfrm>
            <a:prstGeom prst="rect">
              <a:avLst/>
            </a:prstGeom>
            <a:noFill/>
          </p:spPr>
          <p:txBody>
            <a:bodyPr wrap="square" lIns="182854" tIns="146283" rIns="45713" bIns="146283" rtlCol="0">
              <a:spAutoFit/>
            </a:bodyPr>
            <a:lstStyle/>
            <a:p>
              <a:pPr marL="57139" marR="0" lvl="0" indent="-57139" defTabSz="93259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505050"/>
                  </a:solidFill>
                  <a:effectLst/>
                  <a:uLnTx/>
                  <a:uFillTx/>
                </a:rPr>
                <a:t>“Windows 10 is critical for customer security and our business success; our customers stay productive and we can deliver a best in class experience.”</a:t>
              </a:r>
            </a:p>
            <a:p>
              <a:pPr marL="57139" marR="0" lvl="0" indent="0" defTabSz="932597" eaLnBrk="1" fontAlgn="auto" latinLnBrk="0" hangingPunct="1">
                <a:lnSpc>
                  <a:spcPct val="90000"/>
                </a:lnSpc>
                <a:spcBef>
                  <a:spcPts val="1000"/>
                </a:spcBef>
                <a:spcAft>
                  <a:spcPts val="600"/>
                </a:spcAft>
                <a:buClrTx/>
                <a:buSzTx/>
                <a:buFontTx/>
                <a:buNone/>
                <a:tabLst/>
                <a:defRPr/>
              </a:pPr>
              <a:r>
                <a:rPr kumimoji="0" lang="en-US" sz="1399" b="0" i="0" u="sng" strike="noStrike" kern="0" cap="none" spc="0" normalizeH="0" baseline="0" noProof="0" dirty="0">
                  <a:ln>
                    <a:noFill/>
                  </a:ln>
                  <a:gradFill>
                    <a:gsLst>
                      <a:gs pos="0">
                        <a:srgbClr val="0078D7"/>
                      </a:gs>
                      <a:gs pos="100000">
                        <a:srgbClr val="0078D7"/>
                      </a:gs>
                    </a:gsLst>
                    <a:lin ang="5400000" scaled="0"/>
                  </a:gradFill>
                  <a:effectLst/>
                  <a:uLnTx/>
                  <a:uFillTx/>
                </a:rPr>
                <a:t>Reed Wilson, CEO</a:t>
              </a:r>
              <a:endParaRPr kumimoji="0" lang="en-US" sz="1399" b="1" i="0" u="sng" strike="noStrike" kern="0" cap="none" spc="0" normalizeH="0" baseline="0" noProof="0" dirty="0">
                <a:ln>
                  <a:noFill/>
                </a:ln>
                <a:solidFill>
                  <a:srgbClr val="FF0000"/>
                </a:solidFill>
                <a:effectLst/>
                <a:uLnTx/>
                <a:uFillTx/>
              </a:endParaRPr>
            </a:p>
          </p:txBody>
        </p:sp>
        <p:grpSp>
          <p:nvGrpSpPr>
            <p:cNvPr id="5" name="Group 4"/>
            <p:cNvGrpSpPr/>
            <p:nvPr/>
          </p:nvGrpSpPr>
          <p:grpSpPr>
            <a:xfrm>
              <a:off x="6200784" y="5444860"/>
              <a:ext cx="1769542" cy="690736"/>
              <a:chOff x="6318889" y="5619513"/>
              <a:chExt cx="1355029" cy="528932"/>
            </a:xfrm>
          </p:grpSpPr>
          <p:pic>
            <p:nvPicPr>
              <p:cNvPr id="82" name="Picture 18" descr="Palmetto Technology Group"/>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204687" y="5742377"/>
                <a:ext cx="469231" cy="31572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2" descr="http://upstatebusinessjournal.com/wp-content/uploads/2013/12/PTG.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18889" y="5619513"/>
                <a:ext cx="1033450" cy="5289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 name="Group 10"/>
          <p:cNvGrpSpPr/>
          <p:nvPr/>
        </p:nvGrpSpPr>
        <p:grpSpPr>
          <a:xfrm>
            <a:off x="6239966" y="3071590"/>
            <a:ext cx="5906186" cy="1872303"/>
            <a:chOff x="6239969" y="3071529"/>
            <a:chExt cx="5907024" cy="1872569"/>
          </a:xfrm>
        </p:grpSpPr>
        <p:sp>
          <p:nvSpPr>
            <p:cNvPr id="41" name="Rectangle 40"/>
            <p:cNvSpPr/>
            <p:nvPr/>
          </p:nvSpPr>
          <p:spPr bwMode="auto">
            <a:xfrm>
              <a:off x="6239969" y="3071529"/>
              <a:ext cx="5907024" cy="1764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5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TextBox 60"/>
            <p:cNvSpPr txBox="1"/>
            <p:nvPr/>
          </p:nvSpPr>
          <p:spPr>
            <a:xfrm>
              <a:off x="8072235" y="3224485"/>
              <a:ext cx="4074757" cy="1719613"/>
            </a:xfrm>
            <a:prstGeom prst="rect">
              <a:avLst/>
            </a:prstGeom>
            <a:noFill/>
          </p:spPr>
          <p:txBody>
            <a:bodyPr wrap="square" lIns="182854" tIns="146283" rIns="45713" bIns="146283" rtlCol="0">
              <a:spAutoFit/>
            </a:bodyPr>
            <a:lstStyle/>
            <a:p>
              <a:pPr marL="57139" marR="0" lvl="0" indent="-57139" defTabSz="93259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t>“Windows 10 has allowed me to reimagine the offerings I bring to customers, while increasing my profitability.” </a:t>
              </a:r>
            </a:p>
            <a:p>
              <a:pPr marL="57139" marR="0" lvl="0" indent="0" defTabSz="932597" eaLnBrk="1" fontAlgn="auto" latinLnBrk="0" hangingPunct="1">
                <a:lnSpc>
                  <a:spcPct val="90000"/>
                </a:lnSpc>
                <a:spcBef>
                  <a:spcPts val="1000"/>
                </a:spcBef>
                <a:spcAft>
                  <a:spcPts val="600"/>
                </a:spcAft>
                <a:buClrTx/>
                <a:buSzTx/>
                <a:buFontTx/>
                <a:buNone/>
                <a:tabLst/>
                <a:defRPr/>
              </a:pPr>
              <a:r>
                <a:rPr kumimoji="0" lang="en-US" sz="1399" b="0" i="0" u="sng" strike="noStrike" kern="0" cap="none" spc="0" normalizeH="0" baseline="0" noProof="0" dirty="0" err="1">
                  <a:ln>
                    <a:noFill/>
                  </a:ln>
                  <a:gradFill>
                    <a:gsLst>
                      <a:gs pos="0">
                        <a:srgbClr val="0078D7"/>
                      </a:gs>
                      <a:gs pos="100000">
                        <a:srgbClr val="0078D7"/>
                      </a:gs>
                    </a:gsLst>
                    <a:lin ang="5400000" scaled="0"/>
                  </a:gradFill>
                  <a:effectLst/>
                  <a:uLnTx/>
                  <a:uFillTx/>
                </a:rPr>
                <a:t>Ric</a:t>
              </a:r>
              <a:r>
                <a:rPr kumimoji="0" lang="en-US" sz="1399" b="0" i="0" u="sng" strike="noStrike" kern="0" cap="none" spc="0" normalizeH="0" baseline="0" noProof="0" dirty="0">
                  <a:ln>
                    <a:noFill/>
                  </a:ln>
                  <a:gradFill>
                    <a:gsLst>
                      <a:gs pos="0">
                        <a:srgbClr val="0078D7"/>
                      </a:gs>
                      <a:gs pos="100000">
                        <a:srgbClr val="0078D7"/>
                      </a:gs>
                    </a:gsLst>
                    <a:lin ang="5400000" scaled="0"/>
                  </a:gradFill>
                  <a:effectLst/>
                  <a:uLnTx/>
                  <a:uFillTx/>
                </a:rPr>
                <a:t> Opal, EVP </a:t>
              </a:r>
            </a:p>
          </p:txBody>
        </p:sp>
        <p:pic>
          <p:nvPicPr>
            <p:cNvPr id="63" name="Picture 26" descr="Peters &amp; Associate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34681" y="3833024"/>
              <a:ext cx="1688176" cy="3294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273224" y="4930005"/>
            <a:ext cx="5864843" cy="1764542"/>
            <a:chOff x="272380" y="4930209"/>
            <a:chExt cx="5865675" cy="1764792"/>
          </a:xfrm>
        </p:grpSpPr>
        <p:sp>
          <p:nvSpPr>
            <p:cNvPr id="68" name="Rectangle 67"/>
            <p:cNvSpPr/>
            <p:nvPr/>
          </p:nvSpPr>
          <p:spPr bwMode="auto">
            <a:xfrm>
              <a:off x="272380" y="4930209"/>
              <a:ext cx="5865675" cy="1764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5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TextBox 71"/>
            <p:cNvSpPr txBox="1"/>
            <p:nvPr/>
          </p:nvSpPr>
          <p:spPr>
            <a:xfrm>
              <a:off x="1461903" y="5179016"/>
              <a:ext cx="4451535" cy="1465315"/>
            </a:xfrm>
            <a:prstGeom prst="rect">
              <a:avLst/>
            </a:prstGeom>
            <a:noFill/>
          </p:spPr>
          <p:txBody>
            <a:bodyPr wrap="square" lIns="182854" tIns="146283" rIns="182854" bIns="146283" rtlCol="0">
              <a:spAutoFit/>
            </a:bodyPr>
            <a:lstStyle/>
            <a:p>
              <a:pPr marL="57139" marR="0" lvl="0" indent="-57139" defTabSz="93259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t>“Customers expect continually declining monthly costs, Windows 10 is how we can achieve this”</a:t>
              </a:r>
            </a:p>
            <a:p>
              <a:pPr marL="57139" marR="0" lvl="0" indent="0" defTabSz="932597" eaLnBrk="1" fontAlgn="auto" latinLnBrk="0" hangingPunct="1">
                <a:lnSpc>
                  <a:spcPct val="90000"/>
                </a:lnSpc>
                <a:spcBef>
                  <a:spcPts val="1000"/>
                </a:spcBef>
                <a:spcAft>
                  <a:spcPts val="600"/>
                </a:spcAft>
                <a:buClrTx/>
                <a:buSzTx/>
                <a:buFontTx/>
                <a:buNone/>
                <a:tabLst/>
                <a:defRPr/>
              </a:pPr>
              <a:r>
                <a:rPr kumimoji="0" lang="en-US" sz="1399" b="0" i="0" u="sng" strike="noStrike" kern="0" cap="none" spc="0" normalizeH="0" baseline="0" noProof="0" dirty="0">
                  <a:ln>
                    <a:noFill/>
                  </a:ln>
                  <a:gradFill>
                    <a:gsLst>
                      <a:gs pos="0">
                        <a:srgbClr val="0078D7"/>
                      </a:gs>
                      <a:gs pos="100000">
                        <a:srgbClr val="0078D7"/>
                      </a:gs>
                    </a:gsLst>
                    <a:lin ang="5400000" scaled="0"/>
                  </a:gradFill>
                  <a:effectLst/>
                  <a:uLnTx/>
                  <a:uFillTx/>
                </a:rPr>
                <a:t>Darren Baker, Global Business Dev Director</a:t>
              </a:r>
              <a:endParaRPr kumimoji="0" lang="en-US" sz="1599" b="0" i="0" u="sng" strike="noStrike" kern="0" cap="none" spc="0" normalizeH="0" baseline="0" noProof="0" dirty="0">
                <a:ln>
                  <a:noFill/>
                </a:ln>
                <a:gradFill>
                  <a:gsLst>
                    <a:gs pos="0">
                      <a:srgbClr val="0078D7"/>
                    </a:gs>
                    <a:gs pos="100000">
                      <a:srgbClr val="0078D7"/>
                    </a:gs>
                  </a:gsLst>
                  <a:lin ang="5400000" scaled="0"/>
                </a:gradFill>
                <a:effectLst/>
                <a:uLnTx/>
                <a:uFillTx/>
              </a:endParaRPr>
            </a:p>
          </p:txBody>
        </p:sp>
        <p:pic>
          <p:nvPicPr>
            <p:cNvPr id="27" name="Picture 26" descr="Sogeti Logo"/>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420812" y="5663783"/>
              <a:ext cx="1043186" cy="236456"/>
            </a:xfrm>
            <a:prstGeom prst="rect">
              <a:avLst/>
            </a:prstGeom>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6239966" y="1211210"/>
            <a:ext cx="5906186" cy="1851782"/>
            <a:chOff x="6239969" y="1210886"/>
            <a:chExt cx="5907024" cy="1852045"/>
          </a:xfrm>
        </p:grpSpPr>
        <p:grpSp>
          <p:nvGrpSpPr>
            <p:cNvPr id="12" name="Group 11"/>
            <p:cNvGrpSpPr/>
            <p:nvPr/>
          </p:nvGrpSpPr>
          <p:grpSpPr>
            <a:xfrm>
              <a:off x="6239969" y="1210886"/>
              <a:ext cx="5907024" cy="1852045"/>
              <a:chOff x="6239969" y="1210886"/>
              <a:chExt cx="5907024" cy="1852045"/>
            </a:xfrm>
          </p:grpSpPr>
          <p:sp>
            <p:nvSpPr>
              <p:cNvPr id="40" name="Rectangle 39"/>
              <p:cNvSpPr/>
              <p:nvPr/>
            </p:nvSpPr>
            <p:spPr bwMode="auto">
              <a:xfrm>
                <a:off x="6239969" y="1210886"/>
                <a:ext cx="5907024" cy="1764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5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TextBox 66"/>
              <p:cNvSpPr txBox="1"/>
              <p:nvPr/>
            </p:nvSpPr>
            <p:spPr>
              <a:xfrm>
                <a:off x="8072235" y="1597616"/>
                <a:ext cx="4074757" cy="1465315"/>
              </a:xfrm>
              <a:prstGeom prst="rect">
                <a:avLst/>
              </a:prstGeom>
              <a:noFill/>
            </p:spPr>
            <p:txBody>
              <a:bodyPr wrap="square" lIns="182854" tIns="146283" rIns="45713" bIns="146283" rtlCol="0">
                <a:spAutoFit/>
              </a:bodyPr>
              <a:lstStyle/>
              <a:p>
                <a:pPr marL="57139" marR="0" lvl="0" indent="-57139" defTabSz="932597"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t>“My Customer’s business is better </a:t>
                </a:r>
                <a:b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br>
                <a: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t>with Windows 10, it ensures my </a:t>
                </a:r>
                <a:b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br>
                <a:r>
                  <a:rPr kumimoji="0" lang="en-US" sz="1800" b="0" i="0" u="none" strike="noStrike" kern="0" cap="none" spc="0" normalizeH="0" baseline="0" noProof="0" dirty="0">
                    <a:ln>
                      <a:noFill/>
                    </a:ln>
                    <a:gradFill>
                      <a:gsLst>
                        <a:gs pos="0">
                          <a:srgbClr val="505050"/>
                        </a:gs>
                        <a:gs pos="100000">
                          <a:srgbClr val="505050"/>
                        </a:gs>
                      </a:gsLst>
                      <a:lin ang="5400000" scaled="0"/>
                    </a:gradFill>
                    <a:effectLst/>
                    <a:uLnTx/>
                    <a:uFillTx/>
                  </a:rPr>
                  <a:t>value as a trusted advisor.”</a:t>
                </a:r>
              </a:p>
              <a:p>
                <a:pPr marL="57139" marR="0" lvl="0" indent="0" defTabSz="932597" eaLnBrk="1" fontAlgn="auto" latinLnBrk="0" hangingPunct="1">
                  <a:lnSpc>
                    <a:spcPct val="90000"/>
                  </a:lnSpc>
                  <a:spcBef>
                    <a:spcPts val="1000"/>
                  </a:spcBef>
                  <a:spcAft>
                    <a:spcPts val="600"/>
                  </a:spcAft>
                  <a:buClrTx/>
                  <a:buSzTx/>
                  <a:buFontTx/>
                  <a:buNone/>
                  <a:tabLst/>
                  <a:defRPr/>
                </a:pPr>
                <a:r>
                  <a:rPr kumimoji="0" lang="en-US" sz="1399" b="0" i="0" u="sng" strike="noStrike" kern="0" cap="none" spc="0" normalizeH="0" baseline="0" noProof="0" dirty="0">
                    <a:ln>
                      <a:noFill/>
                    </a:ln>
                    <a:gradFill>
                      <a:gsLst>
                        <a:gs pos="0">
                          <a:srgbClr val="0078D7"/>
                        </a:gs>
                        <a:gs pos="100000">
                          <a:srgbClr val="0078D7"/>
                        </a:gs>
                      </a:gsLst>
                      <a:lin ang="5400000" scaled="0"/>
                    </a:gradFill>
                    <a:effectLst/>
                    <a:uLnTx/>
                    <a:uFillTx/>
                  </a:rPr>
                  <a:t>Eric Sugar, President</a:t>
                </a:r>
                <a:endParaRPr kumimoji="0" lang="en-US" sz="1599" b="0" i="0" u="sng" strike="noStrike" kern="0" cap="none" spc="0" normalizeH="0" baseline="0" noProof="0" dirty="0">
                  <a:ln>
                    <a:noFill/>
                  </a:ln>
                  <a:gradFill>
                    <a:gsLst>
                      <a:gs pos="0">
                        <a:srgbClr val="0078D7"/>
                      </a:gs>
                      <a:gs pos="100000">
                        <a:srgbClr val="0078D7"/>
                      </a:gs>
                    </a:gsLst>
                    <a:lin ang="5400000" scaled="0"/>
                  </a:gradFill>
                  <a:effectLst/>
                  <a:uLnTx/>
                  <a:uFillTx/>
                </a:endParaRPr>
              </a:p>
            </p:txBody>
          </p:sp>
        </p:grpSp>
        <p:pic>
          <p:nvPicPr>
            <p:cNvPr id="3" name="Picture 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90615" y="2026964"/>
              <a:ext cx="1664409" cy="174898"/>
            </a:xfrm>
            <a:prstGeom prst="rect">
              <a:avLst/>
            </a:prstGeom>
          </p:spPr>
        </p:pic>
      </p:grpSp>
    </p:spTree>
    <p:extLst>
      <p:ext uri="{BB962C8B-B14F-4D97-AF65-F5344CB8AC3E}">
        <p14:creationId xmlns:p14="http://schemas.microsoft.com/office/powerpoint/2010/main" val="1835874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2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2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502" y="0"/>
            <a:ext cx="12431473" cy="4876800"/>
          </a:xfrm>
          <a:prstGeom prst="rect">
            <a:avLst/>
          </a:prstGeom>
          <a:solidFill>
            <a:schemeClr val="accent3"/>
          </a:solidFill>
          <a:ln>
            <a:noFill/>
          </a:ln>
        </p:spPr>
        <p:txBody>
          <a:bodyPr vert="horz" wrap="square" lIns="93260" tIns="46630" rIns="93260" bIns="46630" numCol="1" rtlCol="0" anchor="t" anchorCtr="0" compatLnSpc="1">
            <a:prstTxWarp prst="textNoShape">
              <a:avLst/>
            </a:prstTxWarp>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81FFC6"/>
              </a:solidFill>
              <a:effectLst/>
              <a:uLnTx/>
              <a:uFillTx/>
            </a:endParaRPr>
          </a:p>
        </p:txBody>
      </p:sp>
      <p:grpSp>
        <p:nvGrpSpPr>
          <p:cNvPr id="5" name="Group 4" hidden="1"/>
          <p:cNvGrpSpPr/>
          <p:nvPr/>
        </p:nvGrpSpPr>
        <p:grpSpPr>
          <a:xfrm>
            <a:off x="462326" y="4267105"/>
            <a:ext cx="3747502" cy="2363352"/>
            <a:chOff x="2197807" y="3988329"/>
            <a:chExt cx="3674355" cy="2317222"/>
          </a:xfrm>
        </p:grpSpPr>
        <p:grpSp>
          <p:nvGrpSpPr>
            <p:cNvPr id="4" name="Group 3"/>
            <p:cNvGrpSpPr/>
            <p:nvPr/>
          </p:nvGrpSpPr>
          <p:grpSpPr>
            <a:xfrm>
              <a:off x="2197807" y="3988329"/>
              <a:ext cx="3674355" cy="972456"/>
              <a:chOff x="1883482" y="4739898"/>
              <a:chExt cx="3674355" cy="972456"/>
            </a:xfrm>
          </p:grpSpPr>
          <p:sp>
            <p:nvSpPr>
              <p:cNvPr id="25" name="Rectangle 24"/>
              <p:cNvSpPr/>
              <p:nvPr/>
            </p:nvSpPr>
            <p:spPr bwMode="auto">
              <a:xfrm>
                <a:off x="1883482" y="4739898"/>
                <a:ext cx="972456" cy="972456"/>
              </a:xfrm>
              <a:prstGeom prst="rect">
                <a:avLst/>
              </a:prstGeom>
              <a:solidFill>
                <a:srgbClr val="6DFFB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Rectangle 25"/>
              <p:cNvSpPr/>
              <p:nvPr/>
            </p:nvSpPr>
            <p:spPr bwMode="auto">
              <a:xfrm>
                <a:off x="3234431" y="4739898"/>
                <a:ext cx="972456" cy="972456"/>
              </a:xfrm>
              <a:prstGeom prst="rect">
                <a:avLst/>
              </a:prstGeom>
              <a:solidFill>
                <a:srgbClr val="B7D939"/>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7" name="Rectangle 26"/>
              <p:cNvSpPr/>
              <p:nvPr/>
            </p:nvSpPr>
            <p:spPr bwMode="auto">
              <a:xfrm>
                <a:off x="4585381" y="4739898"/>
                <a:ext cx="972456" cy="972456"/>
              </a:xfrm>
              <a:prstGeom prst="rect">
                <a:avLst/>
              </a:prstGeom>
              <a:solidFill>
                <a:srgbClr val="34DECE"/>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8" name="Group 27"/>
            <p:cNvGrpSpPr/>
            <p:nvPr/>
          </p:nvGrpSpPr>
          <p:grpSpPr>
            <a:xfrm rot="10800000">
              <a:off x="2197807" y="5333095"/>
              <a:ext cx="3674355" cy="972456"/>
              <a:chOff x="1883482" y="4739898"/>
              <a:chExt cx="3674355" cy="972456"/>
            </a:xfrm>
          </p:grpSpPr>
          <p:sp>
            <p:nvSpPr>
              <p:cNvPr id="29" name="Rectangle 28"/>
              <p:cNvSpPr/>
              <p:nvPr/>
            </p:nvSpPr>
            <p:spPr bwMode="auto">
              <a:xfrm>
                <a:off x="1883482" y="4739898"/>
                <a:ext cx="972456" cy="972456"/>
              </a:xfrm>
              <a:prstGeom prst="rect">
                <a:avLst/>
              </a:prstGeom>
              <a:solidFill>
                <a:schemeClr val="tx1">
                  <a:lumMod val="5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0" name="Rectangle 29"/>
              <p:cNvSpPr/>
              <p:nvPr/>
            </p:nvSpPr>
            <p:spPr bwMode="auto">
              <a:xfrm>
                <a:off x="3234431" y="4739898"/>
                <a:ext cx="972456" cy="972456"/>
              </a:xfrm>
              <a:prstGeom prst="rect">
                <a:avLst/>
              </a:prstGeom>
              <a:solidFill>
                <a:schemeClr val="tx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1" name="Rectangle 30"/>
              <p:cNvSpPr/>
              <p:nvPr/>
            </p:nvSpPr>
            <p:spPr bwMode="auto">
              <a:xfrm>
                <a:off x="4585381" y="4739898"/>
                <a:ext cx="972456" cy="972456"/>
              </a:xfrm>
              <a:prstGeom prst="rect">
                <a:avLst/>
              </a:prstGeom>
              <a:solidFill>
                <a:srgbClr val="EAB226"/>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nvGrpSpPr>
          <p:cNvPr id="2" name="Group 6" hidden="1"/>
          <p:cNvGrpSpPr>
            <a:grpSpLocks noChangeAspect="1"/>
          </p:cNvGrpSpPr>
          <p:nvPr/>
        </p:nvGrpSpPr>
        <p:grpSpPr bwMode="auto">
          <a:xfrm>
            <a:off x="8930285" y="960932"/>
            <a:ext cx="604501" cy="562603"/>
            <a:chOff x="1327" y="-262"/>
            <a:chExt cx="4963" cy="4619"/>
          </a:xfrm>
        </p:grpSpPr>
        <p:sp>
          <p:nvSpPr>
            <p:cNvPr id="6" name="Freeform 7"/>
            <p:cNvSpPr>
              <a:spLocks/>
            </p:cNvSpPr>
            <p:nvPr/>
          </p:nvSpPr>
          <p:spPr bwMode="auto">
            <a:xfrm>
              <a:off x="1508" y="-160"/>
              <a:ext cx="2306" cy="1056"/>
            </a:xfrm>
            <a:custGeom>
              <a:avLst/>
              <a:gdLst>
                <a:gd name="T0" fmla="*/ 0 w 2306"/>
                <a:gd name="T1" fmla="*/ 477 h 1056"/>
                <a:gd name="T2" fmla="*/ 1689 w 2306"/>
                <a:gd name="T3" fmla="*/ 0 h 1056"/>
                <a:gd name="T4" fmla="*/ 2306 w 2306"/>
                <a:gd name="T5" fmla="*/ 420 h 1056"/>
                <a:gd name="T6" fmla="*/ 593 w 2306"/>
                <a:gd name="T7" fmla="*/ 1056 h 1056"/>
                <a:gd name="T8" fmla="*/ 0 w 2306"/>
                <a:gd name="T9" fmla="*/ 477 h 1056"/>
              </a:gdLst>
              <a:ahLst/>
              <a:cxnLst>
                <a:cxn ang="0">
                  <a:pos x="T0" y="T1"/>
                </a:cxn>
                <a:cxn ang="0">
                  <a:pos x="T2" y="T3"/>
                </a:cxn>
                <a:cxn ang="0">
                  <a:pos x="T4" y="T5"/>
                </a:cxn>
                <a:cxn ang="0">
                  <a:pos x="T6" y="T7"/>
                </a:cxn>
                <a:cxn ang="0">
                  <a:pos x="T8" y="T9"/>
                </a:cxn>
              </a:cxnLst>
              <a:rect l="0" t="0" r="r" b="b"/>
              <a:pathLst>
                <a:path w="2306" h="1056">
                  <a:moveTo>
                    <a:pt x="0" y="477"/>
                  </a:moveTo>
                  <a:lnTo>
                    <a:pt x="1689" y="0"/>
                  </a:lnTo>
                  <a:lnTo>
                    <a:pt x="2306" y="420"/>
                  </a:lnTo>
                  <a:lnTo>
                    <a:pt x="593" y="1056"/>
                  </a:lnTo>
                  <a:lnTo>
                    <a:pt x="0" y="477"/>
                  </a:lnTo>
                  <a:close/>
                </a:path>
              </a:pathLst>
            </a:custGeom>
            <a:solidFill>
              <a:schemeClr val="tx1">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81FFC6"/>
                </a:solidFill>
                <a:effectLst/>
                <a:uLnTx/>
                <a:uFillTx/>
              </a:endParaRPr>
            </a:p>
          </p:txBody>
        </p:sp>
        <p:sp>
          <p:nvSpPr>
            <p:cNvPr id="10" name="Freeform 9"/>
            <p:cNvSpPr>
              <a:spLocks/>
            </p:cNvSpPr>
            <p:nvPr/>
          </p:nvSpPr>
          <p:spPr bwMode="auto">
            <a:xfrm>
              <a:off x="3942" y="-262"/>
              <a:ext cx="2251" cy="1158"/>
            </a:xfrm>
            <a:custGeom>
              <a:avLst/>
              <a:gdLst>
                <a:gd name="T0" fmla="*/ 1708 w 2251"/>
                <a:gd name="T1" fmla="*/ 1158 h 1158"/>
                <a:gd name="T2" fmla="*/ 0 w 2251"/>
                <a:gd name="T3" fmla="*/ 522 h 1158"/>
                <a:gd name="T4" fmla="*/ 434 w 2251"/>
                <a:gd name="T5" fmla="*/ 0 h 1158"/>
                <a:gd name="T6" fmla="*/ 2251 w 2251"/>
                <a:gd name="T7" fmla="*/ 487 h 1158"/>
                <a:gd name="T8" fmla="*/ 1708 w 2251"/>
                <a:gd name="T9" fmla="*/ 1158 h 1158"/>
              </a:gdLst>
              <a:ahLst/>
              <a:cxnLst>
                <a:cxn ang="0">
                  <a:pos x="T0" y="T1"/>
                </a:cxn>
                <a:cxn ang="0">
                  <a:pos x="T2" y="T3"/>
                </a:cxn>
                <a:cxn ang="0">
                  <a:pos x="T4" y="T5"/>
                </a:cxn>
                <a:cxn ang="0">
                  <a:pos x="T6" y="T7"/>
                </a:cxn>
                <a:cxn ang="0">
                  <a:pos x="T8" y="T9"/>
                </a:cxn>
              </a:cxnLst>
              <a:rect l="0" t="0" r="r" b="b"/>
              <a:pathLst>
                <a:path w="2251" h="1158">
                  <a:moveTo>
                    <a:pt x="1708" y="1158"/>
                  </a:moveTo>
                  <a:lnTo>
                    <a:pt x="0" y="522"/>
                  </a:lnTo>
                  <a:lnTo>
                    <a:pt x="434" y="0"/>
                  </a:lnTo>
                  <a:lnTo>
                    <a:pt x="2251" y="487"/>
                  </a:lnTo>
                  <a:lnTo>
                    <a:pt x="1708" y="1158"/>
                  </a:lnTo>
                  <a:close/>
                </a:path>
              </a:pathLst>
            </a:custGeom>
            <a:solidFill>
              <a:schemeClr val="tx1">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81FFC6"/>
                </a:solidFill>
                <a:effectLst/>
                <a:uLnTx/>
                <a:uFillTx/>
              </a:endParaRPr>
            </a:p>
          </p:txBody>
        </p:sp>
        <p:sp>
          <p:nvSpPr>
            <p:cNvPr id="11" name="Freeform 10"/>
            <p:cNvSpPr>
              <a:spLocks/>
            </p:cNvSpPr>
            <p:nvPr/>
          </p:nvSpPr>
          <p:spPr bwMode="auto">
            <a:xfrm>
              <a:off x="3942" y="1042"/>
              <a:ext cx="2348" cy="1443"/>
            </a:xfrm>
            <a:custGeom>
              <a:avLst/>
              <a:gdLst>
                <a:gd name="T0" fmla="*/ 850 w 2348"/>
                <a:gd name="T1" fmla="*/ 1443 h 1443"/>
                <a:gd name="T2" fmla="*/ 2348 w 2348"/>
                <a:gd name="T3" fmla="*/ 682 h 1443"/>
                <a:gd name="T4" fmla="*/ 1708 w 2348"/>
                <a:gd name="T5" fmla="*/ 0 h 1443"/>
                <a:gd name="T6" fmla="*/ 0 w 2348"/>
                <a:gd name="T7" fmla="*/ 786 h 1443"/>
                <a:gd name="T8" fmla="*/ 850 w 2348"/>
                <a:gd name="T9" fmla="*/ 1443 h 1443"/>
              </a:gdLst>
              <a:ahLst/>
              <a:cxnLst>
                <a:cxn ang="0">
                  <a:pos x="T0" y="T1"/>
                </a:cxn>
                <a:cxn ang="0">
                  <a:pos x="T2" y="T3"/>
                </a:cxn>
                <a:cxn ang="0">
                  <a:pos x="T4" y="T5"/>
                </a:cxn>
                <a:cxn ang="0">
                  <a:pos x="T6" y="T7"/>
                </a:cxn>
                <a:cxn ang="0">
                  <a:pos x="T8" y="T9"/>
                </a:cxn>
              </a:cxnLst>
              <a:rect l="0" t="0" r="r" b="b"/>
              <a:pathLst>
                <a:path w="2348" h="1443">
                  <a:moveTo>
                    <a:pt x="850" y="1443"/>
                  </a:moveTo>
                  <a:lnTo>
                    <a:pt x="2348" y="682"/>
                  </a:lnTo>
                  <a:lnTo>
                    <a:pt x="1708" y="0"/>
                  </a:lnTo>
                  <a:lnTo>
                    <a:pt x="0" y="786"/>
                  </a:lnTo>
                  <a:lnTo>
                    <a:pt x="850" y="1443"/>
                  </a:lnTo>
                  <a:close/>
                </a:path>
              </a:pathLst>
            </a:custGeom>
            <a:solidFill>
              <a:schemeClr val="tx1">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81FFC6"/>
                </a:solidFill>
                <a:effectLst/>
                <a:uLnTx/>
                <a:uFillTx/>
              </a:endParaRPr>
            </a:p>
          </p:txBody>
        </p:sp>
        <p:sp>
          <p:nvSpPr>
            <p:cNvPr id="13" name="Freeform 11"/>
            <p:cNvSpPr>
              <a:spLocks/>
            </p:cNvSpPr>
            <p:nvPr/>
          </p:nvSpPr>
          <p:spPr bwMode="auto">
            <a:xfrm>
              <a:off x="1327" y="1042"/>
              <a:ext cx="2467" cy="1561"/>
            </a:xfrm>
            <a:custGeom>
              <a:avLst/>
              <a:gdLst>
                <a:gd name="T0" fmla="*/ 754 w 2467"/>
                <a:gd name="T1" fmla="*/ 0 h 1561"/>
                <a:gd name="T2" fmla="*/ 2467 w 2467"/>
                <a:gd name="T3" fmla="*/ 786 h 1561"/>
                <a:gd name="T4" fmla="*/ 1607 w 2467"/>
                <a:gd name="T5" fmla="*/ 1561 h 1561"/>
                <a:gd name="T6" fmla="*/ 0 w 2467"/>
                <a:gd name="T7" fmla="*/ 645 h 1561"/>
                <a:gd name="T8" fmla="*/ 754 w 2467"/>
                <a:gd name="T9" fmla="*/ 0 h 1561"/>
              </a:gdLst>
              <a:ahLst/>
              <a:cxnLst>
                <a:cxn ang="0">
                  <a:pos x="T0" y="T1"/>
                </a:cxn>
                <a:cxn ang="0">
                  <a:pos x="T2" y="T3"/>
                </a:cxn>
                <a:cxn ang="0">
                  <a:pos x="T4" y="T5"/>
                </a:cxn>
                <a:cxn ang="0">
                  <a:pos x="T6" y="T7"/>
                </a:cxn>
                <a:cxn ang="0">
                  <a:pos x="T8" y="T9"/>
                </a:cxn>
              </a:cxnLst>
              <a:rect l="0" t="0" r="r" b="b"/>
              <a:pathLst>
                <a:path w="2467" h="1561">
                  <a:moveTo>
                    <a:pt x="754" y="0"/>
                  </a:moveTo>
                  <a:lnTo>
                    <a:pt x="2467" y="786"/>
                  </a:lnTo>
                  <a:lnTo>
                    <a:pt x="1607" y="1561"/>
                  </a:lnTo>
                  <a:lnTo>
                    <a:pt x="0" y="645"/>
                  </a:lnTo>
                  <a:lnTo>
                    <a:pt x="754" y="0"/>
                  </a:lnTo>
                  <a:close/>
                </a:path>
              </a:pathLst>
            </a:custGeom>
            <a:solidFill>
              <a:schemeClr val="tx1">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81FFC6"/>
                </a:solidFill>
                <a:effectLst/>
                <a:uLnTx/>
                <a:uFillTx/>
              </a:endParaRPr>
            </a:p>
          </p:txBody>
        </p:sp>
        <p:sp>
          <p:nvSpPr>
            <p:cNvPr id="18" name="Freeform 16"/>
            <p:cNvSpPr>
              <a:spLocks/>
            </p:cNvSpPr>
            <p:nvPr/>
          </p:nvSpPr>
          <p:spPr bwMode="auto">
            <a:xfrm>
              <a:off x="2096" y="2144"/>
              <a:ext cx="1644" cy="2213"/>
            </a:xfrm>
            <a:custGeom>
              <a:avLst/>
              <a:gdLst>
                <a:gd name="T0" fmla="*/ 0 w 1644"/>
                <a:gd name="T1" fmla="*/ 1436 h 2213"/>
                <a:gd name="T2" fmla="*/ 1644 w 1644"/>
                <a:gd name="T3" fmla="*/ 2213 h 2213"/>
                <a:gd name="T4" fmla="*/ 1644 w 1644"/>
                <a:gd name="T5" fmla="*/ 0 h 2213"/>
                <a:gd name="T6" fmla="*/ 961 w 1644"/>
                <a:gd name="T7" fmla="*/ 616 h 2213"/>
                <a:gd name="T8" fmla="*/ 881 w 1644"/>
                <a:gd name="T9" fmla="*/ 692 h 2213"/>
                <a:gd name="T10" fmla="*/ 784 w 1644"/>
                <a:gd name="T11" fmla="*/ 637 h 2213"/>
                <a:gd name="T12" fmla="*/ 0 w 1644"/>
                <a:gd name="T13" fmla="*/ 189 h 2213"/>
                <a:gd name="T14" fmla="*/ 0 w 1644"/>
                <a:gd name="T15" fmla="*/ 1436 h 2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4" h="2213">
                  <a:moveTo>
                    <a:pt x="0" y="1436"/>
                  </a:moveTo>
                  <a:lnTo>
                    <a:pt x="1644" y="2213"/>
                  </a:lnTo>
                  <a:lnTo>
                    <a:pt x="1644" y="0"/>
                  </a:lnTo>
                  <a:lnTo>
                    <a:pt x="961" y="616"/>
                  </a:lnTo>
                  <a:lnTo>
                    <a:pt x="881" y="692"/>
                  </a:lnTo>
                  <a:lnTo>
                    <a:pt x="784" y="637"/>
                  </a:lnTo>
                  <a:lnTo>
                    <a:pt x="0" y="189"/>
                  </a:lnTo>
                  <a:lnTo>
                    <a:pt x="0" y="1436"/>
                  </a:lnTo>
                  <a:close/>
                </a:path>
              </a:pathLst>
            </a:custGeom>
            <a:solidFill>
              <a:schemeClr val="tx1">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81FFC6"/>
                </a:solidFill>
                <a:effectLst/>
                <a:uLnTx/>
                <a:uFillTx/>
              </a:endParaRPr>
            </a:p>
          </p:txBody>
        </p:sp>
        <p:sp>
          <p:nvSpPr>
            <p:cNvPr id="22" name="Freeform 18"/>
            <p:cNvSpPr>
              <a:spLocks/>
            </p:cNvSpPr>
            <p:nvPr/>
          </p:nvSpPr>
          <p:spPr bwMode="auto">
            <a:xfrm>
              <a:off x="3968" y="2117"/>
              <a:ext cx="1634" cy="2237"/>
            </a:xfrm>
            <a:custGeom>
              <a:avLst/>
              <a:gdLst>
                <a:gd name="T0" fmla="*/ 853 w 1634"/>
                <a:gd name="T1" fmla="*/ 551 h 2237"/>
                <a:gd name="T2" fmla="*/ 767 w 1634"/>
                <a:gd name="T3" fmla="*/ 593 h 2237"/>
                <a:gd name="T4" fmla="*/ 692 w 1634"/>
                <a:gd name="T5" fmla="*/ 534 h 2237"/>
                <a:gd name="T6" fmla="*/ 0 w 1634"/>
                <a:gd name="T7" fmla="*/ 0 h 2237"/>
                <a:gd name="T8" fmla="*/ 0 w 1634"/>
                <a:gd name="T9" fmla="*/ 2237 h 2237"/>
                <a:gd name="T10" fmla="*/ 1634 w 1634"/>
                <a:gd name="T11" fmla="*/ 1465 h 2237"/>
                <a:gd name="T12" fmla="*/ 1634 w 1634"/>
                <a:gd name="T13" fmla="*/ 154 h 2237"/>
                <a:gd name="T14" fmla="*/ 853 w 1634"/>
                <a:gd name="T15" fmla="*/ 551 h 2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4" h="2237">
                  <a:moveTo>
                    <a:pt x="853" y="551"/>
                  </a:moveTo>
                  <a:lnTo>
                    <a:pt x="767" y="593"/>
                  </a:lnTo>
                  <a:lnTo>
                    <a:pt x="692" y="534"/>
                  </a:lnTo>
                  <a:lnTo>
                    <a:pt x="0" y="0"/>
                  </a:lnTo>
                  <a:lnTo>
                    <a:pt x="0" y="2237"/>
                  </a:lnTo>
                  <a:lnTo>
                    <a:pt x="1634" y="1465"/>
                  </a:lnTo>
                  <a:lnTo>
                    <a:pt x="1634" y="154"/>
                  </a:lnTo>
                  <a:lnTo>
                    <a:pt x="853" y="551"/>
                  </a:lnTo>
                  <a:close/>
                </a:path>
              </a:pathLst>
            </a:custGeom>
            <a:solidFill>
              <a:schemeClr val="tx1">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81FFC6"/>
                </a:solidFill>
                <a:effectLst/>
                <a:uLnTx/>
                <a:uFillTx/>
              </a:endParaRPr>
            </a:p>
          </p:txBody>
        </p:sp>
      </p:grpSp>
      <p:sp>
        <p:nvSpPr>
          <p:cNvPr id="12" name="Right Brace 11" hidden="1"/>
          <p:cNvSpPr/>
          <p:nvPr/>
        </p:nvSpPr>
        <p:spPr>
          <a:xfrm flipH="1">
            <a:off x="-60944" y="813460"/>
            <a:ext cx="422671" cy="3468978"/>
          </a:xfrm>
          <a:prstGeom prst="rightBrace">
            <a:avLst>
              <a:gd name="adj1" fmla="val 0"/>
              <a:gd name="adj2" fmla="val 49151"/>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9" name="Right Brace 138" hidden="1"/>
          <p:cNvSpPr/>
          <p:nvPr/>
        </p:nvSpPr>
        <p:spPr>
          <a:xfrm>
            <a:off x="12070442" y="813460"/>
            <a:ext cx="422671" cy="3468978"/>
          </a:xfrm>
          <a:prstGeom prst="rightBrace">
            <a:avLst>
              <a:gd name="adj1" fmla="val 0"/>
              <a:gd name="adj2" fmla="val 49151"/>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cxnSp>
        <p:nvCxnSpPr>
          <p:cNvPr id="106" name="Straight Connector 105"/>
          <p:cNvCxnSpPr/>
          <p:nvPr/>
        </p:nvCxnSpPr>
        <p:spPr>
          <a:xfrm>
            <a:off x="2502" y="4407923"/>
            <a:ext cx="12431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3058" y="687275"/>
            <a:ext cx="12431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54" name="Picture 253"/>
          <p:cNvPicPr>
            <a:picLocks noChangeAspect="1" noChangeArrowheads="1"/>
          </p:cNvPicPr>
          <p:nvPr/>
        </p:nvPicPr>
        <p:blipFill>
          <a:blip r:embed="rId3" cstate="hqprint">
            <a:extLst>
              <a:ext uri="{BEBA8EAE-BF5A-486C-A8C5-ECC9F3942E4B}">
                <a14:imgProps xmlns:a14="http://schemas.microsoft.com/office/drawing/2010/main">
                  <a14:imgLayer r:embed="rId4">
                    <a14:imgEffect>
                      <a14:saturation sat="0"/>
                    </a14:imgEffect>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388417" y="3826721"/>
            <a:ext cx="864083" cy="395643"/>
          </a:xfrm>
          <a:prstGeom prst="rect">
            <a:avLst/>
          </a:prstGeom>
          <a:noFill/>
          <a:ln w="9525">
            <a:noFill/>
            <a:miter lim="800000"/>
            <a:headEnd/>
            <a:tailEnd/>
          </a:ln>
          <a:effectLst/>
        </p:spPr>
      </p:pic>
      <p:grpSp>
        <p:nvGrpSpPr>
          <p:cNvPr id="255" name="Group 254"/>
          <p:cNvGrpSpPr/>
          <p:nvPr/>
        </p:nvGrpSpPr>
        <p:grpSpPr>
          <a:xfrm>
            <a:off x="6770547" y="3370482"/>
            <a:ext cx="651813" cy="163459"/>
            <a:chOff x="2321681" y="5571144"/>
            <a:chExt cx="701013" cy="175680"/>
          </a:xfrm>
          <a:solidFill>
            <a:srgbClr val="F5F2EF"/>
          </a:solidFill>
          <a:effectLst/>
        </p:grpSpPr>
        <p:sp>
          <p:nvSpPr>
            <p:cNvPr id="635" name="Freeform 634"/>
            <p:cNvSpPr>
              <a:spLocks/>
            </p:cNvSpPr>
            <p:nvPr/>
          </p:nvSpPr>
          <p:spPr bwMode="invGray">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36" name="Freeform 635"/>
            <p:cNvSpPr>
              <a:spLocks/>
            </p:cNvSpPr>
            <p:nvPr/>
          </p:nvSpPr>
          <p:spPr bwMode="invGray">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37" name="Freeform 636"/>
            <p:cNvSpPr>
              <a:spLocks noEditPoints="1"/>
            </p:cNvSpPr>
            <p:nvPr/>
          </p:nvSpPr>
          <p:spPr bwMode="invGray">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38" name="Freeform 637"/>
            <p:cNvSpPr>
              <a:spLocks/>
            </p:cNvSpPr>
            <p:nvPr/>
          </p:nvSpPr>
          <p:spPr bwMode="invGray">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39" name="Freeform 638"/>
            <p:cNvSpPr>
              <a:spLocks noEditPoints="1"/>
            </p:cNvSpPr>
            <p:nvPr/>
          </p:nvSpPr>
          <p:spPr bwMode="invGray">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40" name="Freeform 639"/>
            <p:cNvSpPr>
              <a:spLocks noEditPoints="1"/>
            </p:cNvSpPr>
            <p:nvPr/>
          </p:nvSpPr>
          <p:spPr bwMode="invGray">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41" name="Freeform 640"/>
            <p:cNvSpPr>
              <a:spLocks/>
            </p:cNvSpPr>
            <p:nvPr/>
          </p:nvSpPr>
          <p:spPr bwMode="invGray">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256" name="Group 255"/>
          <p:cNvGrpSpPr/>
          <p:nvPr/>
        </p:nvGrpSpPr>
        <p:grpSpPr>
          <a:xfrm>
            <a:off x="5030462" y="2094164"/>
            <a:ext cx="1290587" cy="183674"/>
            <a:chOff x="3403273" y="5616873"/>
            <a:chExt cx="1088404" cy="154797"/>
          </a:xfrm>
          <a:solidFill>
            <a:srgbClr val="F5F2EF"/>
          </a:solidFill>
          <a:effectLst/>
        </p:grpSpPr>
        <p:sp>
          <p:nvSpPr>
            <p:cNvPr id="624" name="Freeform 623"/>
            <p:cNvSpPr>
              <a:spLocks/>
            </p:cNvSpPr>
            <p:nvPr/>
          </p:nvSpPr>
          <p:spPr bwMode="invGray">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25" name="Freeform 624"/>
            <p:cNvSpPr>
              <a:spLocks noEditPoints="1"/>
            </p:cNvSpPr>
            <p:nvPr/>
          </p:nvSpPr>
          <p:spPr bwMode="invGray">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26" name="Freeform 625"/>
            <p:cNvSpPr>
              <a:spLocks/>
            </p:cNvSpPr>
            <p:nvPr/>
          </p:nvSpPr>
          <p:spPr bwMode="invGray">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27" name="Freeform 626"/>
            <p:cNvSpPr>
              <a:spLocks noEditPoints="1"/>
            </p:cNvSpPr>
            <p:nvPr/>
          </p:nvSpPr>
          <p:spPr bwMode="invGray">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28" name="Freeform 627"/>
            <p:cNvSpPr>
              <a:spLocks/>
            </p:cNvSpPr>
            <p:nvPr/>
          </p:nvSpPr>
          <p:spPr bwMode="invGray">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29" name="Freeform 628"/>
            <p:cNvSpPr>
              <a:spLocks noEditPoints="1"/>
            </p:cNvSpPr>
            <p:nvPr/>
          </p:nvSpPr>
          <p:spPr bwMode="invGray">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30" name="Freeform 629"/>
            <p:cNvSpPr>
              <a:spLocks/>
            </p:cNvSpPr>
            <p:nvPr/>
          </p:nvSpPr>
          <p:spPr bwMode="invGray">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31" name="Freeform 630"/>
            <p:cNvSpPr>
              <a:spLocks noEditPoints="1"/>
            </p:cNvSpPr>
            <p:nvPr/>
          </p:nvSpPr>
          <p:spPr bwMode="invGray">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32" name="Freeform 631"/>
            <p:cNvSpPr>
              <a:spLocks/>
            </p:cNvSpPr>
            <p:nvPr/>
          </p:nvSpPr>
          <p:spPr bwMode="invGray">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33" name="Freeform 632"/>
            <p:cNvSpPr>
              <a:spLocks noEditPoints="1"/>
            </p:cNvSpPr>
            <p:nvPr/>
          </p:nvSpPr>
          <p:spPr bwMode="invGray">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34" name="Freeform 633"/>
            <p:cNvSpPr>
              <a:spLocks/>
            </p:cNvSpPr>
            <p:nvPr/>
          </p:nvSpPr>
          <p:spPr bwMode="invGray">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257" name="Group 256"/>
          <p:cNvGrpSpPr/>
          <p:nvPr/>
        </p:nvGrpSpPr>
        <p:grpSpPr>
          <a:xfrm>
            <a:off x="2687728" y="1500490"/>
            <a:ext cx="1523507" cy="163006"/>
            <a:chOff x="9662524" y="5603535"/>
            <a:chExt cx="1748299" cy="186932"/>
          </a:xfrm>
          <a:solidFill>
            <a:srgbClr val="F5F2EF"/>
          </a:solidFill>
          <a:effectLst/>
        </p:grpSpPr>
        <p:sp>
          <p:nvSpPr>
            <p:cNvPr id="614" name="Freeform 613"/>
            <p:cNvSpPr>
              <a:spLocks noEditPoints="1"/>
            </p:cNvSpPr>
            <p:nvPr/>
          </p:nvSpPr>
          <p:spPr bwMode="invGray">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15" name="Freeform 614"/>
            <p:cNvSpPr>
              <a:spLocks/>
            </p:cNvSpPr>
            <p:nvPr/>
          </p:nvSpPr>
          <p:spPr bwMode="invGray">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16" name="Freeform 615"/>
            <p:cNvSpPr>
              <a:spLocks noEditPoints="1"/>
            </p:cNvSpPr>
            <p:nvPr/>
          </p:nvSpPr>
          <p:spPr bwMode="invGray">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17" name="Freeform 616"/>
            <p:cNvSpPr>
              <a:spLocks/>
            </p:cNvSpPr>
            <p:nvPr/>
          </p:nvSpPr>
          <p:spPr bwMode="invGray">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18" name="Freeform 617"/>
            <p:cNvSpPr>
              <a:spLocks noEditPoints="1"/>
            </p:cNvSpPr>
            <p:nvPr/>
          </p:nvSpPr>
          <p:spPr bwMode="invGray">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19" name="Freeform 618"/>
            <p:cNvSpPr>
              <a:spLocks noEditPoints="1"/>
            </p:cNvSpPr>
            <p:nvPr/>
          </p:nvSpPr>
          <p:spPr bwMode="invGray">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20" name="Freeform 619"/>
            <p:cNvSpPr>
              <a:spLocks noEditPoints="1"/>
            </p:cNvSpPr>
            <p:nvPr/>
          </p:nvSpPr>
          <p:spPr bwMode="invGray">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21" name="Freeform 620"/>
            <p:cNvSpPr>
              <a:spLocks noEditPoints="1"/>
            </p:cNvSpPr>
            <p:nvPr/>
          </p:nvSpPr>
          <p:spPr bwMode="invGray">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22" name="Freeform 621"/>
            <p:cNvSpPr>
              <a:spLocks noEditPoints="1"/>
            </p:cNvSpPr>
            <p:nvPr/>
          </p:nvSpPr>
          <p:spPr bwMode="invGray">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23" name="Freeform 622"/>
            <p:cNvSpPr>
              <a:spLocks noEditPoints="1"/>
            </p:cNvSpPr>
            <p:nvPr/>
          </p:nvSpPr>
          <p:spPr bwMode="invGray">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258" name="Group 257"/>
          <p:cNvGrpSpPr/>
          <p:nvPr/>
        </p:nvGrpSpPr>
        <p:grpSpPr>
          <a:xfrm>
            <a:off x="6650529" y="2191336"/>
            <a:ext cx="771823" cy="209666"/>
            <a:chOff x="7458381" y="5575585"/>
            <a:chExt cx="830083" cy="225342"/>
          </a:xfrm>
          <a:solidFill>
            <a:srgbClr val="F5F2EF"/>
          </a:solidFill>
          <a:effectLst/>
        </p:grpSpPr>
        <p:sp>
          <p:nvSpPr>
            <p:cNvPr id="606" name="Freeform 605"/>
            <p:cNvSpPr>
              <a:spLocks noEditPoints="1"/>
            </p:cNvSpPr>
            <p:nvPr/>
          </p:nvSpPr>
          <p:spPr bwMode="invGray">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07" name="Freeform 606"/>
            <p:cNvSpPr>
              <a:spLocks/>
            </p:cNvSpPr>
            <p:nvPr/>
          </p:nvSpPr>
          <p:spPr bwMode="invGray">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08" name="Freeform 607"/>
            <p:cNvSpPr>
              <a:spLocks noEditPoints="1"/>
            </p:cNvSpPr>
            <p:nvPr/>
          </p:nvSpPr>
          <p:spPr bwMode="invGray">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09" name="Freeform 608"/>
            <p:cNvSpPr>
              <a:spLocks noEditPoints="1"/>
            </p:cNvSpPr>
            <p:nvPr/>
          </p:nvSpPr>
          <p:spPr bwMode="invGray">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10" name="Freeform 609"/>
            <p:cNvSpPr>
              <a:spLocks/>
            </p:cNvSpPr>
            <p:nvPr/>
          </p:nvSpPr>
          <p:spPr bwMode="invGray">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11" name="Freeform 610"/>
            <p:cNvSpPr>
              <a:spLocks/>
            </p:cNvSpPr>
            <p:nvPr/>
          </p:nvSpPr>
          <p:spPr bwMode="invGray">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12" name="Freeform 611"/>
            <p:cNvSpPr>
              <a:spLocks noEditPoints="1"/>
            </p:cNvSpPr>
            <p:nvPr/>
          </p:nvSpPr>
          <p:spPr bwMode="invGray">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13" name="Freeform 612"/>
            <p:cNvSpPr>
              <a:spLocks noEditPoints="1"/>
            </p:cNvSpPr>
            <p:nvPr/>
          </p:nvSpPr>
          <p:spPr bwMode="invGray">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265" name="Group 264"/>
          <p:cNvGrpSpPr/>
          <p:nvPr/>
        </p:nvGrpSpPr>
        <p:grpSpPr>
          <a:xfrm>
            <a:off x="5836972" y="2712660"/>
            <a:ext cx="712182" cy="184241"/>
            <a:chOff x="4872260" y="5575584"/>
            <a:chExt cx="765942" cy="198016"/>
          </a:xfrm>
          <a:solidFill>
            <a:srgbClr val="F5F2EF"/>
          </a:solidFill>
          <a:effectLst/>
        </p:grpSpPr>
        <p:sp>
          <p:nvSpPr>
            <p:cNvPr id="601" name="Freeform 600"/>
            <p:cNvSpPr>
              <a:spLocks noEditPoints="1"/>
            </p:cNvSpPr>
            <p:nvPr/>
          </p:nvSpPr>
          <p:spPr bwMode="invGray">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02" name="Freeform 601"/>
            <p:cNvSpPr>
              <a:spLocks noEditPoints="1"/>
            </p:cNvSpPr>
            <p:nvPr/>
          </p:nvSpPr>
          <p:spPr bwMode="invGray">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03" name="Freeform 602"/>
            <p:cNvSpPr>
              <a:spLocks/>
            </p:cNvSpPr>
            <p:nvPr/>
          </p:nvSpPr>
          <p:spPr bwMode="invGray">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04" name="Freeform 603"/>
            <p:cNvSpPr>
              <a:spLocks/>
            </p:cNvSpPr>
            <p:nvPr/>
          </p:nvSpPr>
          <p:spPr bwMode="invGray">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05" name="Freeform 604"/>
            <p:cNvSpPr>
              <a:spLocks noEditPoints="1"/>
            </p:cNvSpPr>
            <p:nvPr/>
          </p:nvSpPr>
          <p:spPr bwMode="invGray">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266" name="Group 265"/>
          <p:cNvGrpSpPr/>
          <p:nvPr/>
        </p:nvGrpSpPr>
        <p:grpSpPr>
          <a:xfrm>
            <a:off x="4397405" y="2728124"/>
            <a:ext cx="984683" cy="153315"/>
            <a:chOff x="6018781" y="5575586"/>
            <a:chExt cx="1059017" cy="164779"/>
          </a:xfrm>
          <a:solidFill>
            <a:srgbClr val="F5F2EF"/>
          </a:solidFill>
          <a:effectLst/>
        </p:grpSpPr>
        <p:sp>
          <p:nvSpPr>
            <p:cNvPr id="593" name="Freeform 592"/>
            <p:cNvSpPr>
              <a:spLocks noEditPoints="1"/>
            </p:cNvSpPr>
            <p:nvPr/>
          </p:nvSpPr>
          <p:spPr bwMode="invGray">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94" name="Freeform 593"/>
            <p:cNvSpPr>
              <a:spLocks noEditPoints="1"/>
            </p:cNvSpPr>
            <p:nvPr/>
          </p:nvSpPr>
          <p:spPr bwMode="invGray">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95" name="Freeform 594"/>
            <p:cNvSpPr>
              <a:spLocks/>
            </p:cNvSpPr>
            <p:nvPr/>
          </p:nvSpPr>
          <p:spPr bwMode="invGray">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96" name="Freeform 595"/>
            <p:cNvSpPr>
              <a:spLocks/>
            </p:cNvSpPr>
            <p:nvPr/>
          </p:nvSpPr>
          <p:spPr bwMode="invGray">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97" name="Freeform 596"/>
            <p:cNvSpPr>
              <a:spLocks/>
            </p:cNvSpPr>
            <p:nvPr/>
          </p:nvSpPr>
          <p:spPr bwMode="invGray">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98" name="Freeform 597"/>
            <p:cNvSpPr>
              <a:spLocks/>
            </p:cNvSpPr>
            <p:nvPr/>
          </p:nvSpPr>
          <p:spPr bwMode="invGray">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99" name="Freeform 598"/>
            <p:cNvSpPr>
              <a:spLocks noEditPoints="1"/>
            </p:cNvSpPr>
            <p:nvPr/>
          </p:nvSpPr>
          <p:spPr bwMode="invGray">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600" name="Rectangle 599"/>
            <p:cNvSpPr>
              <a:spLocks noChangeArrowheads="1"/>
            </p:cNvSpPr>
            <p:nvPr/>
          </p:nvSpPr>
          <p:spPr bwMode="invGray">
            <a:xfrm>
              <a:off x="7052744" y="5575586"/>
              <a:ext cx="25054" cy="161888"/>
            </a:xfrm>
            <a:prstGeom prst="rect">
              <a:avLst/>
            </a:pr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268" name="Group 267"/>
          <p:cNvGrpSpPr/>
          <p:nvPr/>
        </p:nvGrpSpPr>
        <p:grpSpPr>
          <a:xfrm>
            <a:off x="2774977" y="951825"/>
            <a:ext cx="976057" cy="158362"/>
            <a:chOff x="891368" y="5611897"/>
            <a:chExt cx="1049730" cy="170204"/>
          </a:xfrm>
          <a:solidFill>
            <a:srgbClr val="F5F2EF"/>
          </a:solidFill>
          <a:effectLst/>
        </p:grpSpPr>
        <p:sp>
          <p:nvSpPr>
            <p:cNvPr id="584" name="Freeform 583"/>
            <p:cNvSpPr>
              <a:spLocks/>
            </p:cNvSpPr>
            <p:nvPr/>
          </p:nvSpPr>
          <p:spPr bwMode="invGray">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85" name="Freeform 584"/>
            <p:cNvSpPr>
              <a:spLocks noEditPoints="1"/>
            </p:cNvSpPr>
            <p:nvPr/>
          </p:nvSpPr>
          <p:spPr bwMode="invGray">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86" name="Rectangle 585"/>
            <p:cNvSpPr>
              <a:spLocks noChangeArrowheads="1"/>
            </p:cNvSpPr>
            <p:nvPr/>
          </p:nvSpPr>
          <p:spPr bwMode="invGray">
            <a:xfrm>
              <a:off x="1115570" y="5611897"/>
              <a:ext cx="25055" cy="167180"/>
            </a:xfrm>
            <a:prstGeom prst="rect">
              <a:avLst/>
            </a:pr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87" name="Freeform 586"/>
            <p:cNvSpPr>
              <a:spLocks noEditPoints="1"/>
            </p:cNvSpPr>
            <p:nvPr/>
          </p:nvSpPr>
          <p:spPr bwMode="invGray">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88" name="Freeform 587"/>
            <p:cNvSpPr>
              <a:spLocks/>
            </p:cNvSpPr>
            <p:nvPr/>
          </p:nvSpPr>
          <p:spPr bwMode="invGray">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89" name="Freeform 588"/>
            <p:cNvSpPr>
              <a:spLocks noEditPoints="1"/>
            </p:cNvSpPr>
            <p:nvPr/>
          </p:nvSpPr>
          <p:spPr bwMode="invGray">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90" name="Freeform 589"/>
            <p:cNvSpPr>
              <a:spLocks/>
            </p:cNvSpPr>
            <p:nvPr/>
          </p:nvSpPr>
          <p:spPr bwMode="invGray">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91" name="Freeform 590"/>
            <p:cNvSpPr>
              <a:spLocks noEditPoints="1"/>
            </p:cNvSpPr>
            <p:nvPr/>
          </p:nvSpPr>
          <p:spPr bwMode="invGray">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92" name="Freeform 591"/>
            <p:cNvSpPr>
              <a:spLocks noEditPoints="1"/>
            </p:cNvSpPr>
            <p:nvPr/>
          </p:nvSpPr>
          <p:spPr bwMode="invGray">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273" name="Group 272"/>
          <p:cNvGrpSpPr/>
          <p:nvPr/>
        </p:nvGrpSpPr>
        <p:grpSpPr>
          <a:xfrm>
            <a:off x="2814898" y="2083442"/>
            <a:ext cx="849451" cy="205122"/>
            <a:chOff x="9053746" y="4958394"/>
            <a:chExt cx="913569" cy="220459"/>
          </a:xfrm>
          <a:solidFill>
            <a:srgbClr val="F5F2EF"/>
          </a:solidFill>
          <a:effectLst/>
        </p:grpSpPr>
        <p:sp>
          <p:nvSpPr>
            <p:cNvPr id="576" name="Freeform 575"/>
            <p:cNvSpPr>
              <a:spLocks noEditPoints="1"/>
            </p:cNvSpPr>
            <p:nvPr/>
          </p:nvSpPr>
          <p:spPr bwMode="invGray">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77" name="Freeform 576"/>
            <p:cNvSpPr>
              <a:spLocks noEditPoints="1"/>
            </p:cNvSpPr>
            <p:nvPr/>
          </p:nvSpPr>
          <p:spPr bwMode="invGray">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78" name="Freeform 577"/>
            <p:cNvSpPr>
              <a:spLocks/>
            </p:cNvSpPr>
            <p:nvPr/>
          </p:nvSpPr>
          <p:spPr bwMode="invGray">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79" name="Freeform 578"/>
            <p:cNvSpPr>
              <a:spLocks noEditPoints="1"/>
            </p:cNvSpPr>
            <p:nvPr/>
          </p:nvSpPr>
          <p:spPr bwMode="invGray">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80" name="Freeform 579"/>
            <p:cNvSpPr>
              <a:spLocks noEditPoints="1"/>
            </p:cNvSpPr>
            <p:nvPr/>
          </p:nvSpPr>
          <p:spPr bwMode="invGray">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81" name="Freeform 580"/>
            <p:cNvSpPr>
              <a:spLocks noEditPoints="1"/>
            </p:cNvSpPr>
            <p:nvPr/>
          </p:nvSpPr>
          <p:spPr bwMode="invGray">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82" name="Freeform 581"/>
            <p:cNvSpPr>
              <a:spLocks noEditPoints="1"/>
            </p:cNvSpPr>
            <p:nvPr/>
          </p:nvSpPr>
          <p:spPr bwMode="invGray">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83" name="Freeform 582"/>
            <p:cNvSpPr>
              <a:spLocks noEditPoints="1"/>
            </p:cNvSpPr>
            <p:nvPr/>
          </p:nvSpPr>
          <p:spPr bwMode="invGray">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282" name="Group 281"/>
          <p:cNvGrpSpPr/>
          <p:nvPr/>
        </p:nvGrpSpPr>
        <p:grpSpPr>
          <a:xfrm>
            <a:off x="2915189" y="3349434"/>
            <a:ext cx="805516" cy="168610"/>
            <a:chOff x="5513886" y="4978012"/>
            <a:chExt cx="866327" cy="181218"/>
          </a:xfrm>
          <a:solidFill>
            <a:srgbClr val="F5F2EF"/>
          </a:solidFill>
          <a:effectLst/>
        </p:grpSpPr>
        <p:sp>
          <p:nvSpPr>
            <p:cNvPr id="569" name="Freeform 568"/>
            <p:cNvSpPr>
              <a:spLocks/>
            </p:cNvSpPr>
            <p:nvPr/>
          </p:nvSpPr>
          <p:spPr bwMode="invGray">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70" name="Freeform 569"/>
            <p:cNvSpPr>
              <a:spLocks/>
            </p:cNvSpPr>
            <p:nvPr/>
          </p:nvSpPr>
          <p:spPr bwMode="invGray">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71" name="Freeform 570"/>
            <p:cNvSpPr>
              <a:spLocks noEditPoints="1"/>
            </p:cNvSpPr>
            <p:nvPr/>
          </p:nvSpPr>
          <p:spPr bwMode="invGray">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72" name="Freeform 571"/>
            <p:cNvSpPr>
              <a:spLocks/>
            </p:cNvSpPr>
            <p:nvPr/>
          </p:nvSpPr>
          <p:spPr bwMode="invGray">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73" name="Freeform 572"/>
            <p:cNvSpPr>
              <a:spLocks/>
            </p:cNvSpPr>
            <p:nvPr/>
          </p:nvSpPr>
          <p:spPr bwMode="invGray">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74" name="Freeform 573"/>
            <p:cNvSpPr>
              <a:spLocks noEditPoints="1"/>
            </p:cNvSpPr>
            <p:nvPr/>
          </p:nvSpPr>
          <p:spPr bwMode="invGray">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75" name="Freeform 574"/>
            <p:cNvSpPr>
              <a:spLocks noEditPoints="1"/>
            </p:cNvSpPr>
            <p:nvPr/>
          </p:nvSpPr>
          <p:spPr bwMode="invGray">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298" name="Group 297"/>
          <p:cNvGrpSpPr/>
          <p:nvPr/>
        </p:nvGrpSpPr>
        <p:grpSpPr>
          <a:xfrm>
            <a:off x="4336593" y="3357077"/>
            <a:ext cx="537455" cy="153322"/>
            <a:chOff x="4664767" y="4986232"/>
            <a:chExt cx="578026" cy="164783"/>
          </a:xfrm>
          <a:solidFill>
            <a:srgbClr val="F5F2EF"/>
          </a:solidFill>
          <a:effectLst/>
        </p:grpSpPr>
        <p:sp>
          <p:nvSpPr>
            <p:cNvPr id="564" name="Freeform 563"/>
            <p:cNvSpPr>
              <a:spLocks noEditPoints="1"/>
            </p:cNvSpPr>
            <p:nvPr/>
          </p:nvSpPr>
          <p:spPr bwMode="invGray">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65" name="Freeform 564"/>
            <p:cNvSpPr>
              <a:spLocks noEditPoints="1"/>
            </p:cNvSpPr>
            <p:nvPr/>
          </p:nvSpPr>
          <p:spPr bwMode="invGray">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66" name="Freeform 565"/>
            <p:cNvSpPr>
              <a:spLocks/>
            </p:cNvSpPr>
            <p:nvPr/>
          </p:nvSpPr>
          <p:spPr bwMode="invGray">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67" name="Freeform 566"/>
            <p:cNvSpPr>
              <a:spLocks/>
            </p:cNvSpPr>
            <p:nvPr/>
          </p:nvSpPr>
          <p:spPr bwMode="invGray">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68" name="Freeform 567"/>
            <p:cNvSpPr>
              <a:spLocks noEditPoints="1"/>
            </p:cNvSpPr>
            <p:nvPr/>
          </p:nvSpPr>
          <p:spPr bwMode="invGray">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299" name="Group 298"/>
          <p:cNvGrpSpPr/>
          <p:nvPr/>
        </p:nvGrpSpPr>
        <p:grpSpPr>
          <a:xfrm>
            <a:off x="6492778" y="3932970"/>
            <a:ext cx="929578" cy="183144"/>
            <a:chOff x="1502088" y="4970205"/>
            <a:chExt cx="999744" cy="196837"/>
          </a:xfrm>
          <a:solidFill>
            <a:srgbClr val="F5F2EF"/>
          </a:solidFill>
          <a:effectLst/>
        </p:grpSpPr>
        <p:sp>
          <p:nvSpPr>
            <p:cNvPr id="559" name="Freeform 558"/>
            <p:cNvSpPr>
              <a:spLocks noEditPoints="1"/>
            </p:cNvSpPr>
            <p:nvPr/>
          </p:nvSpPr>
          <p:spPr bwMode="invGray">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60" name="Freeform 559"/>
            <p:cNvSpPr>
              <a:spLocks noEditPoints="1"/>
            </p:cNvSpPr>
            <p:nvPr/>
          </p:nvSpPr>
          <p:spPr bwMode="invGray">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61" name="Freeform 560"/>
            <p:cNvSpPr>
              <a:spLocks noEditPoints="1"/>
            </p:cNvSpPr>
            <p:nvPr/>
          </p:nvSpPr>
          <p:spPr bwMode="invGray">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62" name="Freeform 561"/>
            <p:cNvSpPr>
              <a:spLocks/>
            </p:cNvSpPr>
            <p:nvPr/>
          </p:nvSpPr>
          <p:spPr bwMode="invGray">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63" name="Freeform 562"/>
            <p:cNvSpPr>
              <a:spLocks/>
            </p:cNvSpPr>
            <p:nvPr/>
          </p:nvSpPr>
          <p:spPr bwMode="invGray">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00" name="Group 299"/>
          <p:cNvGrpSpPr/>
          <p:nvPr/>
        </p:nvGrpSpPr>
        <p:grpSpPr>
          <a:xfrm>
            <a:off x="3993774" y="2072079"/>
            <a:ext cx="707150" cy="282298"/>
            <a:chOff x="6651306" y="4916921"/>
            <a:chExt cx="760536" cy="303406"/>
          </a:xfrm>
          <a:solidFill>
            <a:srgbClr val="F5F2EF"/>
          </a:solidFill>
          <a:effectLst/>
        </p:grpSpPr>
        <p:sp>
          <p:nvSpPr>
            <p:cNvPr id="554" name="Freeform 553"/>
            <p:cNvSpPr>
              <a:spLocks/>
            </p:cNvSpPr>
            <p:nvPr/>
          </p:nvSpPr>
          <p:spPr bwMode="invGray">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55" name="Freeform 554"/>
            <p:cNvSpPr>
              <a:spLocks/>
            </p:cNvSpPr>
            <p:nvPr/>
          </p:nvSpPr>
          <p:spPr bwMode="invGray">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56" name="Freeform 555"/>
            <p:cNvSpPr>
              <a:spLocks/>
            </p:cNvSpPr>
            <p:nvPr/>
          </p:nvSpPr>
          <p:spPr bwMode="invGray">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57" name="Freeform 556"/>
            <p:cNvSpPr>
              <a:spLocks/>
            </p:cNvSpPr>
            <p:nvPr/>
          </p:nvSpPr>
          <p:spPr bwMode="invGray">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58" name="Freeform 557"/>
            <p:cNvSpPr>
              <a:spLocks/>
            </p:cNvSpPr>
            <p:nvPr/>
          </p:nvSpPr>
          <p:spPr bwMode="invGray">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01" name="Group 300"/>
          <p:cNvGrpSpPr/>
          <p:nvPr/>
        </p:nvGrpSpPr>
        <p:grpSpPr>
          <a:xfrm>
            <a:off x="1188104" y="3327685"/>
            <a:ext cx="1111241" cy="224818"/>
            <a:chOff x="3393928" y="4967561"/>
            <a:chExt cx="999744" cy="202126"/>
          </a:xfrm>
          <a:solidFill>
            <a:srgbClr val="F5F2EF"/>
          </a:solidFill>
          <a:effectLst/>
        </p:grpSpPr>
        <p:sp>
          <p:nvSpPr>
            <p:cNvPr id="545" name="Freeform 544"/>
            <p:cNvSpPr>
              <a:spLocks/>
            </p:cNvSpPr>
            <p:nvPr/>
          </p:nvSpPr>
          <p:spPr bwMode="invGray">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46" name="Freeform 545"/>
            <p:cNvSpPr>
              <a:spLocks/>
            </p:cNvSpPr>
            <p:nvPr/>
          </p:nvSpPr>
          <p:spPr bwMode="invGray">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47" name="Rectangle 546"/>
            <p:cNvSpPr>
              <a:spLocks noChangeArrowheads="1"/>
            </p:cNvSpPr>
            <p:nvPr/>
          </p:nvSpPr>
          <p:spPr bwMode="invGray">
            <a:xfrm>
              <a:off x="3703957" y="4967561"/>
              <a:ext cx="23633" cy="156414"/>
            </a:xfrm>
            <a:prstGeom prst="rect">
              <a:avLst/>
            </a:pr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48" name="Freeform 547"/>
            <p:cNvSpPr>
              <a:spLocks/>
            </p:cNvSpPr>
            <p:nvPr/>
          </p:nvSpPr>
          <p:spPr bwMode="invGray">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49" name="Freeform 548"/>
            <p:cNvSpPr>
              <a:spLocks/>
            </p:cNvSpPr>
            <p:nvPr/>
          </p:nvSpPr>
          <p:spPr bwMode="invGray">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50" name="Freeform 549"/>
            <p:cNvSpPr>
              <a:spLocks/>
            </p:cNvSpPr>
            <p:nvPr/>
          </p:nvSpPr>
          <p:spPr bwMode="invGray">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51" name="Freeform 550"/>
            <p:cNvSpPr>
              <a:spLocks noEditPoints="1"/>
            </p:cNvSpPr>
            <p:nvPr/>
          </p:nvSpPr>
          <p:spPr bwMode="invGray">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52" name="Freeform 551"/>
            <p:cNvSpPr>
              <a:spLocks/>
            </p:cNvSpPr>
            <p:nvPr/>
          </p:nvSpPr>
          <p:spPr bwMode="invGray">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53" name="Freeform 552"/>
            <p:cNvSpPr>
              <a:spLocks/>
            </p:cNvSpPr>
            <p:nvPr/>
          </p:nvSpPr>
          <p:spPr bwMode="invGray">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07" name="Group 306"/>
          <p:cNvGrpSpPr/>
          <p:nvPr/>
        </p:nvGrpSpPr>
        <p:grpSpPr>
          <a:xfrm>
            <a:off x="1188094" y="2808740"/>
            <a:ext cx="522266" cy="173414"/>
            <a:chOff x="10238410" y="4967852"/>
            <a:chExt cx="561691" cy="186381"/>
          </a:xfrm>
          <a:solidFill>
            <a:srgbClr val="F5F2EF"/>
          </a:solidFill>
          <a:effectLst/>
        </p:grpSpPr>
        <p:sp>
          <p:nvSpPr>
            <p:cNvPr id="540" name="Freeform 539"/>
            <p:cNvSpPr>
              <a:spLocks/>
            </p:cNvSpPr>
            <p:nvPr/>
          </p:nvSpPr>
          <p:spPr bwMode="invGray">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41" name="Freeform 540"/>
            <p:cNvSpPr>
              <a:spLocks/>
            </p:cNvSpPr>
            <p:nvPr/>
          </p:nvSpPr>
          <p:spPr bwMode="invGray">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42" name="Freeform 541"/>
            <p:cNvSpPr>
              <a:spLocks noEditPoints="1"/>
            </p:cNvSpPr>
            <p:nvPr/>
          </p:nvSpPr>
          <p:spPr bwMode="invGray">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43" name="Rectangle 542"/>
            <p:cNvSpPr>
              <a:spLocks noChangeArrowheads="1"/>
            </p:cNvSpPr>
            <p:nvPr/>
          </p:nvSpPr>
          <p:spPr bwMode="invGray">
            <a:xfrm>
              <a:off x="10646846" y="4967852"/>
              <a:ext cx="27666" cy="183105"/>
            </a:xfrm>
            <a:prstGeom prst="rect">
              <a:avLst/>
            </a:pr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44" name="Freeform 543"/>
            <p:cNvSpPr>
              <a:spLocks noEditPoints="1"/>
            </p:cNvSpPr>
            <p:nvPr/>
          </p:nvSpPr>
          <p:spPr bwMode="invGray">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20" name="Group 319"/>
          <p:cNvGrpSpPr/>
          <p:nvPr/>
        </p:nvGrpSpPr>
        <p:grpSpPr>
          <a:xfrm>
            <a:off x="1188094" y="951805"/>
            <a:ext cx="1022534" cy="211219"/>
            <a:chOff x="7682933" y="4955117"/>
            <a:chExt cx="1099718" cy="227012"/>
          </a:xfrm>
          <a:solidFill>
            <a:srgbClr val="F5F2EF"/>
          </a:solidFill>
          <a:effectLst/>
        </p:grpSpPr>
        <p:sp>
          <p:nvSpPr>
            <p:cNvPr id="531" name="Freeform 530"/>
            <p:cNvSpPr>
              <a:spLocks/>
            </p:cNvSpPr>
            <p:nvPr/>
          </p:nvSpPr>
          <p:spPr bwMode="invGray">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32" name="Freeform 531"/>
            <p:cNvSpPr>
              <a:spLocks/>
            </p:cNvSpPr>
            <p:nvPr/>
          </p:nvSpPr>
          <p:spPr bwMode="invGray">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33" name="Freeform 532"/>
            <p:cNvSpPr>
              <a:spLocks/>
            </p:cNvSpPr>
            <p:nvPr/>
          </p:nvSpPr>
          <p:spPr bwMode="invGray">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34" name="Freeform 533"/>
            <p:cNvSpPr>
              <a:spLocks noEditPoints="1"/>
            </p:cNvSpPr>
            <p:nvPr/>
          </p:nvSpPr>
          <p:spPr bwMode="invGray">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35" name="Freeform 534"/>
            <p:cNvSpPr>
              <a:spLocks noEditPoints="1"/>
            </p:cNvSpPr>
            <p:nvPr/>
          </p:nvSpPr>
          <p:spPr bwMode="invGray">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36" name="Freeform 535"/>
            <p:cNvSpPr>
              <a:spLocks/>
            </p:cNvSpPr>
            <p:nvPr/>
          </p:nvSpPr>
          <p:spPr bwMode="invGray">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37" name="Freeform 536"/>
            <p:cNvSpPr>
              <a:spLocks noEditPoints="1"/>
            </p:cNvSpPr>
            <p:nvPr/>
          </p:nvSpPr>
          <p:spPr bwMode="invGray">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38" name="Freeform 537"/>
            <p:cNvSpPr>
              <a:spLocks/>
            </p:cNvSpPr>
            <p:nvPr/>
          </p:nvSpPr>
          <p:spPr bwMode="invGray">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39" name="Freeform 538"/>
            <p:cNvSpPr>
              <a:spLocks noEditPoints="1"/>
            </p:cNvSpPr>
            <p:nvPr/>
          </p:nvSpPr>
          <p:spPr bwMode="invGray">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21" name="Group 320"/>
          <p:cNvGrpSpPr/>
          <p:nvPr/>
        </p:nvGrpSpPr>
        <p:grpSpPr>
          <a:xfrm>
            <a:off x="3617188" y="2716586"/>
            <a:ext cx="325353" cy="176392"/>
            <a:chOff x="2772926" y="4973833"/>
            <a:chExt cx="349910" cy="189581"/>
          </a:xfrm>
          <a:solidFill>
            <a:srgbClr val="F5F2EF"/>
          </a:solidFill>
          <a:effectLst/>
        </p:grpSpPr>
        <p:sp>
          <p:nvSpPr>
            <p:cNvPr id="528" name="Freeform 527"/>
            <p:cNvSpPr>
              <a:spLocks/>
            </p:cNvSpPr>
            <p:nvPr/>
          </p:nvSpPr>
          <p:spPr bwMode="invGray">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29" name="Freeform 528"/>
            <p:cNvSpPr>
              <a:spLocks noEditPoints="1"/>
            </p:cNvSpPr>
            <p:nvPr/>
          </p:nvSpPr>
          <p:spPr bwMode="invGray">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30" name="Freeform 529"/>
            <p:cNvSpPr>
              <a:spLocks/>
            </p:cNvSpPr>
            <p:nvPr/>
          </p:nvSpPr>
          <p:spPr bwMode="invGray">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22" name="Group 321"/>
          <p:cNvGrpSpPr/>
          <p:nvPr/>
        </p:nvGrpSpPr>
        <p:grpSpPr>
          <a:xfrm>
            <a:off x="5491351" y="1481692"/>
            <a:ext cx="1010093" cy="200548"/>
            <a:chOff x="5953627" y="6205329"/>
            <a:chExt cx="1086337" cy="215543"/>
          </a:xfrm>
          <a:solidFill>
            <a:srgbClr val="F5F2EF"/>
          </a:solidFill>
          <a:effectLst/>
        </p:grpSpPr>
        <p:sp>
          <p:nvSpPr>
            <p:cNvPr id="517" name="Freeform 516"/>
            <p:cNvSpPr>
              <a:spLocks/>
            </p:cNvSpPr>
            <p:nvPr/>
          </p:nvSpPr>
          <p:spPr bwMode="invGray">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18" name="Freeform 517"/>
            <p:cNvSpPr>
              <a:spLocks noEditPoints="1"/>
            </p:cNvSpPr>
            <p:nvPr/>
          </p:nvSpPr>
          <p:spPr bwMode="invGray">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19" name="Freeform 518"/>
            <p:cNvSpPr>
              <a:spLocks/>
            </p:cNvSpPr>
            <p:nvPr/>
          </p:nvSpPr>
          <p:spPr bwMode="invGray">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20" name="Freeform 519"/>
            <p:cNvSpPr>
              <a:spLocks noEditPoints="1"/>
            </p:cNvSpPr>
            <p:nvPr/>
          </p:nvSpPr>
          <p:spPr bwMode="invGray">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21" name="Freeform 520"/>
            <p:cNvSpPr>
              <a:spLocks/>
            </p:cNvSpPr>
            <p:nvPr/>
          </p:nvSpPr>
          <p:spPr bwMode="invGray">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22" name="Freeform 521"/>
            <p:cNvSpPr>
              <a:spLocks/>
            </p:cNvSpPr>
            <p:nvPr/>
          </p:nvSpPr>
          <p:spPr bwMode="invGray">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23" name="Freeform 522"/>
            <p:cNvSpPr>
              <a:spLocks noEditPoints="1"/>
            </p:cNvSpPr>
            <p:nvPr/>
          </p:nvSpPr>
          <p:spPr bwMode="invGray">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24" name="Freeform 523"/>
            <p:cNvSpPr>
              <a:spLocks/>
            </p:cNvSpPr>
            <p:nvPr/>
          </p:nvSpPr>
          <p:spPr bwMode="invGray">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25" name="Rectangle 524"/>
            <p:cNvSpPr>
              <a:spLocks noChangeArrowheads="1"/>
            </p:cNvSpPr>
            <p:nvPr/>
          </p:nvSpPr>
          <p:spPr bwMode="invGray">
            <a:xfrm>
              <a:off x="6805851" y="6205329"/>
              <a:ext cx="25534" cy="166797"/>
            </a:xfrm>
            <a:prstGeom prst="rect">
              <a:avLst/>
            </a:pr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26" name="Freeform 525"/>
            <p:cNvSpPr>
              <a:spLocks noEditPoints="1"/>
            </p:cNvSpPr>
            <p:nvPr/>
          </p:nvSpPr>
          <p:spPr bwMode="invGray">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27" name="Freeform 526"/>
            <p:cNvSpPr>
              <a:spLocks/>
            </p:cNvSpPr>
            <p:nvPr/>
          </p:nvSpPr>
          <p:spPr bwMode="invGray">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23" name="Group 322"/>
          <p:cNvGrpSpPr/>
          <p:nvPr/>
        </p:nvGrpSpPr>
        <p:grpSpPr>
          <a:xfrm>
            <a:off x="4315371" y="951909"/>
            <a:ext cx="854616" cy="313044"/>
            <a:chOff x="7376591" y="6134773"/>
            <a:chExt cx="919129" cy="336446"/>
          </a:xfrm>
          <a:solidFill>
            <a:srgbClr val="F5F2EF"/>
          </a:solidFill>
          <a:effectLst/>
        </p:grpSpPr>
        <p:sp>
          <p:nvSpPr>
            <p:cNvPr id="510" name="Freeform 509"/>
            <p:cNvSpPr>
              <a:spLocks/>
            </p:cNvSpPr>
            <p:nvPr/>
          </p:nvSpPr>
          <p:spPr bwMode="invGray">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11" name="Freeform 510"/>
            <p:cNvSpPr>
              <a:spLocks/>
            </p:cNvSpPr>
            <p:nvPr/>
          </p:nvSpPr>
          <p:spPr bwMode="invGray">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12" name="Freeform 511"/>
            <p:cNvSpPr>
              <a:spLocks/>
            </p:cNvSpPr>
            <p:nvPr/>
          </p:nvSpPr>
          <p:spPr bwMode="invGray">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13" name="Freeform 512"/>
            <p:cNvSpPr>
              <a:spLocks/>
            </p:cNvSpPr>
            <p:nvPr/>
          </p:nvSpPr>
          <p:spPr bwMode="invGray">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14" name="Freeform 513"/>
            <p:cNvSpPr>
              <a:spLocks/>
            </p:cNvSpPr>
            <p:nvPr/>
          </p:nvSpPr>
          <p:spPr bwMode="invGray">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15" name="Freeform 514"/>
            <p:cNvSpPr>
              <a:spLocks/>
            </p:cNvSpPr>
            <p:nvPr/>
          </p:nvSpPr>
          <p:spPr bwMode="invGray">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16" name="Freeform 515"/>
            <p:cNvSpPr>
              <a:spLocks noEditPoints="1"/>
            </p:cNvSpPr>
            <p:nvPr/>
          </p:nvSpPr>
          <p:spPr bwMode="invGray">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24" name="Group 323"/>
          <p:cNvGrpSpPr/>
          <p:nvPr/>
        </p:nvGrpSpPr>
        <p:grpSpPr>
          <a:xfrm>
            <a:off x="5489956" y="3346505"/>
            <a:ext cx="664705" cy="174468"/>
            <a:chOff x="420233" y="6191684"/>
            <a:chExt cx="714879" cy="187513"/>
          </a:xfrm>
          <a:solidFill>
            <a:srgbClr val="F5F2EF"/>
          </a:solidFill>
          <a:effectLst/>
        </p:grpSpPr>
        <p:sp>
          <p:nvSpPr>
            <p:cNvPr id="498" name="Freeform 497"/>
            <p:cNvSpPr>
              <a:spLocks/>
            </p:cNvSpPr>
            <p:nvPr/>
          </p:nvSpPr>
          <p:spPr bwMode="invGray">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99" name="Freeform 498"/>
            <p:cNvSpPr>
              <a:spLocks/>
            </p:cNvSpPr>
            <p:nvPr/>
          </p:nvSpPr>
          <p:spPr bwMode="invGray">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00" name="Freeform 499"/>
            <p:cNvSpPr>
              <a:spLocks/>
            </p:cNvSpPr>
            <p:nvPr/>
          </p:nvSpPr>
          <p:spPr bwMode="invGray">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01" name="Freeform 500"/>
            <p:cNvSpPr>
              <a:spLocks/>
            </p:cNvSpPr>
            <p:nvPr/>
          </p:nvSpPr>
          <p:spPr bwMode="invGray">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02" name="Freeform 501"/>
            <p:cNvSpPr>
              <a:spLocks/>
            </p:cNvSpPr>
            <p:nvPr/>
          </p:nvSpPr>
          <p:spPr bwMode="invGray">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03" name="Freeform 502"/>
            <p:cNvSpPr>
              <a:spLocks/>
            </p:cNvSpPr>
            <p:nvPr/>
          </p:nvSpPr>
          <p:spPr bwMode="invGray">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04" name="Freeform 503"/>
            <p:cNvSpPr>
              <a:spLocks noEditPoints="1"/>
            </p:cNvSpPr>
            <p:nvPr/>
          </p:nvSpPr>
          <p:spPr bwMode="invGray">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05" name="Freeform 504"/>
            <p:cNvSpPr>
              <a:spLocks/>
            </p:cNvSpPr>
            <p:nvPr/>
          </p:nvSpPr>
          <p:spPr bwMode="invGray">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06" name="Freeform 505"/>
            <p:cNvSpPr>
              <a:spLocks/>
            </p:cNvSpPr>
            <p:nvPr/>
          </p:nvSpPr>
          <p:spPr bwMode="invGray">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07" name="Freeform 506"/>
            <p:cNvSpPr>
              <a:spLocks/>
            </p:cNvSpPr>
            <p:nvPr/>
          </p:nvSpPr>
          <p:spPr bwMode="invGray">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08" name="Freeform 507"/>
            <p:cNvSpPr>
              <a:spLocks noEditPoints="1"/>
            </p:cNvSpPr>
            <p:nvPr/>
          </p:nvSpPr>
          <p:spPr bwMode="invGray">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509" name="Freeform 508"/>
            <p:cNvSpPr>
              <a:spLocks/>
            </p:cNvSpPr>
            <p:nvPr/>
          </p:nvSpPr>
          <p:spPr bwMode="invGray">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25" name="Group 324"/>
          <p:cNvGrpSpPr/>
          <p:nvPr/>
        </p:nvGrpSpPr>
        <p:grpSpPr>
          <a:xfrm>
            <a:off x="1150620" y="2095370"/>
            <a:ext cx="1299166" cy="372524"/>
            <a:chOff x="2649884" y="6146155"/>
            <a:chExt cx="1395225" cy="400069"/>
          </a:xfrm>
          <a:solidFill>
            <a:srgbClr val="F5F2EF"/>
          </a:solidFill>
          <a:effectLst/>
        </p:grpSpPr>
        <p:sp>
          <p:nvSpPr>
            <p:cNvPr id="487" name="Line 6"/>
            <p:cNvSpPr>
              <a:spLocks noChangeShapeType="1"/>
            </p:cNvSpPr>
            <p:nvPr/>
          </p:nvSpPr>
          <p:spPr bwMode="invGray">
            <a:xfrm>
              <a:off x="2649884" y="6545967"/>
              <a:ext cx="257" cy="257"/>
            </a:xfrm>
            <a:prstGeom prst="line">
              <a:avLst/>
            </a:pr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88" name="Freeform 487"/>
            <p:cNvSpPr>
              <a:spLocks noEditPoints="1"/>
            </p:cNvSpPr>
            <p:nvPr/>
          </p:nvSpPr>
          <p:spPr bwMode="invGray">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89" name="Freeform 488"/>
            <p:cNvSpPr>
              <a:spLocks noEditPoints="1"/>
            </p:cNvSpPr>
            <p:nvPr/>
          </p:nvSpPr>
          <p:spPr bwMode="invGray">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90" name="Freeform 489"/>
            <p:cNvSpPr>
              <a:spLocks noEditPoints="1"/>
            </p:cNvSpPr>
            <p:nvPr/>
          </p:nvSpPr>
          <p:spPr bwMode="invGray">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91" name="Freeform 490"/>
            <p:cNvSpPr>
              <a:spLocks noEditPoints="1"/>
            </p:cNvSpPr>
            <p:nvPr/>
          </p:nvSpPr>
          <p:spPr bwMode="invGray">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92" name="Freeform 491"/>
            <p:cNvSpPr>
              <a:spLocks noEditPoints="1"/>
            </p:cNvSpPr>
            <p:nvPr/>
          </p:nvSpPr>
          <p:spPr bwMode="invGray">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93" name="Freeform 492"/>
            <p:cNvSpPr>
              <a:spLocks noEditPoints="1"/>
            </p:cNvSpPr>
            <p:nvPr/>
          </p:nvSpPr>
          <p:spPr bwMode="invGray">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94" name="Freeform 493"/>
            <p:cNvSpPr>
              <a:spLocks noEditPoints="1"/>
            </p:cNvSpPr>
            <p:nvPr/>
          </p:nvSpPr>
          <p:spPr bwMode="invGray">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95" name="Freeform 494"/>
            <p:cNvSpPr>
              <a:spLocks noEditPoints="1"/>
            </p:cNvSpPr>
            <p:nvPr/>
          </p:nvSpPr>
          <p:spPr bwMode="invGray">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96" name="Freeform 495"/>
            <p:cNvSpPr>
              <a:spLocks noEditPoints="1"/>
            </p:cNvSpPr>
            <p:nvPr/>
          </p:nvSpPr>
          <p:spPr bwMode="invGray">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97" name="Freeform 496"/>
            <p:cNvSpPr>
              <a:spLocks noEditPoints="1"/>
            </p:cNvSpPr>
            <p:nvPr/>
          </p:nvSpPr>
          <p:spPr bwMode="invGray">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26" name="Group 325"/>
          <p:cNvGrpSpPr/>
          <p:nvPr/>
        </p:nvGrpSpPr>
        <p:grpSpPr>
          <a:xfrm>
            <a:off x="1188095" y="3898037"/>
            <a:ext cx="781256" cy="253012"/>
            <a:chOff x="8632347" y="6167032"/>
            <a:chExt cx="840228" cy="271928"/>
          </a:xfrm>
          <a:solidFill>
            <a:srgbClr val="F5F2EF"/>
          </a:solidFill>
          <a:effectLst/>
        </p:grpSpPr>
        <p:sp>
          <p:nvSpPr>
            <p:cNvPr id="484" name="Freeform 483"/>
            <p:cNvSpPr>
              <a:spLocks noEditPoints="1"/>
            </p:cNvSpPr>
            <p:nvPr/>
          </p:nvSpPr>
          <p:spPr bwMode="invGray">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85" name="Freeform 484"/>
            <p:cNvSpPr>
              <a:spLocks noEditPoints="1"/>
            </p:cNvSpPr>
            <p:nvPr/>
          </p:nvSpPr>
          <p:spPr bwMode="invGray">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86" name="Freeform 485"/>
            <p:cNvSpPr>
              <a:spLocks noEditPoints="1"/>
            </p:cNvSpPr>
            <p:nvPr/>
          </p:nvSpPr>
          <p:spPr bwMode="invGray">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29" name="Group 328"/>
          <p:cNvGrpSpPr/>
          <p:nvPr/>
        </p:nvGrpSpPr>
        <p:grpSpPr>
          <a:xfrm>
            <a:off x="2165261" y="2723242"/>
            <a:ext cx="997055" cy="163079"/>
            <a:chOff x="9809204" y="6215358"/>
            <a:chExt cx="1072317" cy="175273"/>
          </a:xfrm>
          <a:solidFill>
            <a:srgbClr val="F5F2EF"/>
          </a:solidFill>
          <a:effectLst/>
        </p:grpSpPr>
        <p:sp>
          <p:nvSpPr>
            <p:cNvPr id="396" name="Freeform 395"/>
            <p:cNvSpPr>
              <a:spLocks/>
            </p:cNvSpPr>
            <p:nvPr/>
          </p:nvSpPr>
          <p:spPr bwMode="invGray">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97" name="Freeform 396"/>
            <p:cNvSpPr>
              <a:spLocks noEditPoints="1"/>
            </p:cNvSpPr>
            <p:nvPr/>
          </p:nvSpPr>
          <p:spPr bwMode="invGray">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98" name="Freeform 397"/>
            <p:cNvSpPr>
              <a:spLocks/>
            </p:cNvSpPr>
            <p:nvPr/>
          </p:nvSpPr>
          <p:spPr bwMode="invGray">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99" name="Freeform 398"/>
            <p:cNvSpPr>
              <a:spLocks/>
            </p:cNvSpPr>
            <p:nvPr/>
          </p:nvSpPr>
          <p:spPr bwMode="invGray">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00" name="Freeform 399"/>
            <p:cNvSpPr>
              <a:spLocks noEditPoints="1"/>
            </p:cNvSpPr>
            <p:nvPr/>
          </p:nvSpPr>
          <p:spPr bwMode="invGray">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01" name="Freeform 400"/>
            <p:cNvSpPr>
              <a:spLocks/>
            </p:cNvSpPr>
            <p:nvPr/>
          </p:nvSpPr>
          <p:spPr bwMode="invGray">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02" name="Freeform 401"/>
            <p:cNvSpPr>
              <a:spLocks noEditPoints="1"/>
            </p:cNvSpPr>
            <p:nvPr/>
          </p:nvSpPr>
          <p:spPr bwMode="invGray">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403" name="Freeform 402"/>
            <p:cNvSpPr>
              <a:spLocks/>
            </p:cNvSpPr>
            <p:nvPr/>
          </p:nvSpPr>
          <p:spPr bwMode="invGray">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30" name="Group 329"/>
          <p:cNvGrpSpPr/>
          <p:nvPr/>
        </p:nvGrpSpPr>
        <p:grpSpPr>
          <a:xfrm>
            <a:off x="1188095" y="1508554"/>
            <a:ext cx="1148564" cy="236859"/>
            <a:chOff x="4381738" y="6174707"/>
            <a:chExt cx="1235264" cy="254570"/>
          </a:xfrm>
          <a:solidFill>
            <a:srgbClr val="F5F2EF"/>
          </a:solidFill>
          <a:effectLst/>
        </p:grpSpPr>
        <p:sp>
          <p:nvSpPr>
            <p:cNvPr id="387" name="Freeform 386"/>
            <p:cNvSpPr>
              <a:spLocks noEditPoints="1"/>
            </p:cNvSpPr>
            <p:nvPr/>
          </p:nvSpPr>
          <p:spPr bwMode="invGray">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88" name="Freeform 387"/>
            <p:cNvSpPr>
              <a:spLocks noEditPoints="1"/>
            </p:cNvSpPr>
            <p:nvPr/>
          </p:nvSpPr>
          <p:spPr bwMode="invGray">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89" name="Freeform 388"/>
            <p:cNvSpPr>
              <a:spLocks/>
            </p:cNvSpPr>
            <p:nvPr/>
          </p:nvSpPr>
          <p:spPr bwMode="invGray">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90" name="Freeform 389"/>
            <p:cNvSpPr>
              <a:spLocks/>
            </p:cNvSpPr>
            <p:nvPr/>
          </p:nvSpPr>
          <p:spPr bwMode="invGray">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91" name="Freeform 390"/>
            <p:cNvSpPr>
              <a:spLocks noEditPoints="1"/>
            </p:cNvSpPr>
            <p:nvPr/>
          </p:nvSpPr>
          <p:spPr bwMode="invGray">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92" name="Freeform 391"/>
            <p:cNvSpPr>
              <a:spLocks noEditPoints="1"/>
            </p:cNvSpPr>
            <p:nvPr/>
          </p:nvSpPr>
          <p:spPr bwMode="invGray">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93" name="Freeform 392"/>
            <p:cNvSpPr>
              <a:spLocks noEditPoints="1"/>
            </p:cNvSpPr>
            <p:nvPr/>
          </p:nvSpPr>
          <p:spPr bwMode="invGray">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94" name="Freeform 393"/>
            <p:cNvSpPr>
              <a:spLocks noEditPoints="1"/>
            </p:cNvSpPr>
            <p:nvPr/>
          </p:nvSpPr>
          <p:spPr bwMode="invGray">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95" name="Freeform 394"/>
            <p:cNvSpPr>
              <a:spLocks noEditPoints="1"/>
            </p:cNvSpPr>
            <p:nvPr/>
          </p:nvSpPr>
          <p:spPr bwMode="invGray">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31" name="Group 330"/>
          <p:cNvGrpSpPr/>
          <p:nvPr/>
        </p:nvGrpSpPr>
        <p:grpSpPr>
          <a:xfrm>
            <a:off x="5557211" y="3908754"/>
            <a:ext cx="617226" cy="231529"/>
            <a:chOff x="11218145" y="6191686"/>
            <a:chExt cx="663815" cy="248839"/>
          </a:xfrm>
          <a:solidFill>
            <a:srgbClr val="F5F2EF"/>
          </a:solidFill>
          <a:effectLst/>
        </p:grpSpPr>
        <p:sp>
          <p:nvSpPr>
            <p:cNvPr id="381" name="Freeform 380"/>
            <p:cNvSpPr>
              <a:spLocks noEditPoints="1"/>
            </p:cNvSpPr>
            <p:nvPr/>
          </p:nvSpPr>
          <p:spPr bwMode="invGray">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82" name="Freeform 381"/>
            <p:cNvSpPr>
              <a:spLocks noEditPoints="1"/>
            </p:cNvSpPr>
            <p:nvPr/>
          </p:nvSpPr>
          <p:spPr bwMode="invGray">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83" name="Freeform 382"/>
            <p:cNvSpPr>
              <a:spLocks/>
            </p:cNvSpPr>
            <p:nvPr/>
          </p:nvSpPr>
          <p:spPr bwMode="invGray">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84" name="Freeform 383"/>
            <p:cNvSpPr>
              <a:spLocks/>
            </p:cNvSpPr>
            <p:nvPr/>
          </p:nvSpPr>
          <p:spPr bwMode="invGray">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85" name="Freeform 384"/>
            <p:cNvSpPr>
              <a:spLocks noEditPoints="1"/>
            </p:cNvSpPr>
            <p:nvPr/>
          </p:nvSpPr>
          <p:spPr bwMode="invGray">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86" name="Freeform 385"/>
            <p:cNvSpPr>
              <a:spLocks noEditPoints="1"/>
            </p:cNvSpPr>
            <p:nvPr/>
          </p:nvSpPr>
          <p:spPr bwMode="invGray">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32" name="Group 331"/>
          <p:cNvGrpSpPr/>
          <p:nvPr/>
        </p:nvGrpSpPr>
        <p:grpSpPr>
          <a:xfrm>
            <a:off x="2287660" y="3903124"/>
            <a:ext cx="782458" cy="242835"/>
            <a:chOff x="1471737" y="6192453"/>
            <a:chExt cx="841520" cy="260991"/>
          </a:xfrm>
          <a:solidFill>
            <a:srgbClr val="F5F2EF"/>
          </a:solidFill>
          <a:effectLst/>
        </p:grpSpPr>
        <p:sp>
          <p:nvSpPr>
            <p:cNvPr id="374" name="Freeform 373"/>
            <p:cNvSpPr>
              <a:spLocks noEditPoints="1"/>
            </p:cNvSpPr>
            <p:nvPr/>
          </p:nvSpPr>
          <p:spPr bwMode="invGray">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75" name="Freeform 374"/>
            <p:cNvSpPr>
              <a:spLocks noEditPoints="1"/>
            </p:cNvSpPr>
            <p:nvPr/>
          </p:nvSpPr>
          <p:spPr bwMode="invGray">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76" name="Freeform 375"/>
            <p:cNvSpPr>
              <a:spLocks/>
            </p:cNvSpPr>
            <p:nvPr/>
          </p:nvSpPr>
          <p:spPr bwMode="invGray">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77" name="Freeform 376"/>
            <p:cNvSpPr>
              <a:spLocks/>
            </p:cNvSpPr>
            <p:nvPr/>
          </p:nvSpPr>
          <p:spPr bwMode="invGray">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78" name="Freeform 377"/>
            <p:cNvSpPr>
              <a:spLocks noEditPoints="1"/>
            </p:cNvSpPr>
            <p:nvPr/>
          </p:nvSpPr>
          <p:spPr bwMode="invGray">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79" name="Freeform 378"/>
            <p:cNvSpPr>
              <a:spLocks noEditPoints="1"/>
            </p:cNvSpPr>
            <p:nvPr/>
          </p:nvSpPr>
          <p:spPr bwMode="invGray">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80" name="Freeform 379"/>
            <p:cNvSpPr>
              <a:spLocks/>
            </p:cNvSpPr>
            <p:nvPr/>
          </p:nvSpPr>
          <p:spPr bwMode="invGray">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33" name="Group 332"/>
          <p:cNvGrpSpPr/>
          <p:nvPr/>
        </p:nvGrpSpPr>
        <p:grpSpPr>
          <a:xfrm>
            <a:off x="5734327" y="951801"/>
            <a:ext cx="519450" cy="335005"/>
            <a:chOff x="2481885" y="4360116"/>
            <a:chExt cx="558662" cy="360056"/>
          </a:xfrm>
          <a:solidFill>
            <a:srgbClr val="F5F2EF"/>
          </a:solidFill>
          <a:effectLst/>
        </p:grpSpPr>
        <p:sp>
          <p:nvSpPr>
            <p:cNvPr id="367" name="Freeform 366"/>
            <p:cNvSpPr>
              <a:spLocks/>
            </p:cNvSpPr>
            <p:nvPr/>
          </p:nvSpPr>
          <p:spPr bwMode="invGray">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68" name="Freeform 367"/>
            <p:cNvSpPr>
              <a:spLocks/>
            </p:cNvSpPr>
            <p:nvPr/>
          </p:nvSpPr>
          <p:spPr bwMode="invGray">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69" name="Freeform 368"/>
            <p:cNvSpPr>
              <a:spLocks/>
            </p:cNvSpPr>
            <p:nvPr/>
          </p:nvSpPr>
          <p:spPr bwMode="invGray">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70" name="Freeform 369"/>
            <p:cNvSpPr>
              <a:spLocks/>
            </p:cNvSpPr>
            <p:nvPr/>
          </p:nvSpPr>
          <p:spPr bwMode="invGray">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71" name="Freeform 370"/>
            <p:cNvSpPr>
              <a:spLocks/>
            </p:cNvSpPr>
            <p:nvPr/>
          </p:nvSpPr>
          <p:spPr bwMode="invGray">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72" name="Freeform 371"/>
            <p:cNvSpPr>
              <a:spLocks/>
            </p:cNvSpPr>
            <p:nvPr/>
          </p:nvSpPr>
          <p:spPr bwMode="invGray">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73" name="Freeform 372"/>
            <p:cNvSpPr>
              <a:spLocks/>
            </p:cNvSpPr>
            <p:nvPr/>
          </p:nvSpPr>
          <p:spPr bwMode="invGray">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34" name="Group 333"/>
          <p:cNvGrpSpPr/>
          <p:nvPr/>
        </p:nvGrpSpPr>
        <p:grpSpPr>
          <a:xfrm>
            <a:off x="6818130" y="951825"/>
            <a:ext cx="604223" cy="172989"/>
            <a:chOff x="6791943" y="4414224"/>
            <a:chExt cx="649833" cy="185924"/>
          </a:xfrm>
          <a:solidFill>
            <a:srgbClr val="F5F2EF"/>
          </a:solidFill>
          <a:effectLst/>
        </p:grpSpPr>
        <p:sp>
          <p:nvSpPr>
            <p:cNvPr id="361" name="Freeform 360"/>
            <p:cNvSpPr>
              <a:spLocks/>
            </p:cNvSpPr>
            <p:nvPr/>
          </p:nvSpPr>
          <p:spPr bwMode="invGray">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62" name="Freeform 361"/>
            <p:cNvSpPr>
              <a:spLocks/>
            </p:cNvSpPr>
            <p:nvPr/>
          </p:nvSpPr>
          <p:spPr bwMode="invGray">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63" name="Freeform 362"/>
            <p:cNvSpPr>
              <a:spLocks noEditPoints="1"/>
            </p:cNvSpPr>
            <p:nvPr/>
          </p:nvSpPr>
          <p:spPr bwMode="invGray">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64" name="Freeform 363"/>
            <p:cNvSpPr>
              <a:spLocks/>
            </p:cNvSpPr>
            <p:nvPr/>
          </p:nvSpPr>
          <p:spPr bwMode="invGray">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65" name="Freeform 364"/>
            <p:cNvSpPr>
              <a:spLocks noEditPoints="1"/>
            </p:cNvSpPr>
            <p:nvPr/>
          </p:nvSpPr>
          <p:spPr bwMode="invGray">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66" name="Freeform 365"/>
            <p:cNvSpPr>
              <a:spLocks noEditPoints="1"/>
            </p:cNvSpPr>
            <p:nvPr/>
          </p:nvSpPr>
          <p:spPr bwMode="invGray">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35" name="Group 334"/>
          <p:cNvGrpSpPr/>
          <p:nvPr/>
        </p:nvGrpSpPr>
        <p:grpSpPr>
          <a:xfrm>
            <a:off x="4570795" y="3885598"/>
            <a:ext cx="668131" cy="277890"/>
            <a:chOff x="7844547" y="4357855"/>
            <a:chExt cx="718565" cy="298667"/>
          </a:xfrm>
          <a:solidFill>
            <a:srgbClr val="F5F2EF"/>
          </a:solidFill>
          <a:effectLst/>
        </p:grpSpPr>
        <p:sp>
          <p:nvSpPr>
            <p:cNvPr id="357" name="Freeform 356"/>
            <p:cNvSpPr>
              <a:spLocks/>
            </p:cNvSpPr>
            <p:nvPr/>
          </p:nvSpPr>
          <p:spPr bwMode="invGray">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58" name="Freeform 357"/>
            <p:cNvSpPr>
              <a:spLocks/>
            </p:cNvSpPr>
            <p:nvPr/>
          </p:nvSpPr>
          <p:spPr bwMode="invGray">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59" name="Freeform 358"/>
            <p:cNvSpPr>
              <a:spLocks noEditPoints="1"/>
            </p:cNvSpPr>
            <p:nvPr/>
          </p:nvSpPr>
          <p:spPr bwMode="invGray">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60" name="Oval 359"/>
            <p:cNvSpPr>
              <a:spLocks noChangeAspect="1"/>
            </p:cNvSpPr>
            <p:nvPr/>
          </p:nvSpPr>
          <p:spPr bwMode="invGray">
            <a:xfrm>
              <a:off x="8159966" y="4376370"/>
              <a:ext cx="41897" cy="41897"/>
            </a:xfrm>
            <a:prstGeom prst="ellipse">
              <a:avLst/>
            </a:pr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36" name="Group 335"/>
          <p:cNvGrpSpPr/>
          <p:nvPr/>
        </p:nvGrpSpPr>
        <p:grpSpPr>
          <a:xfrm>
            <a:off x="7004043" y="2800028"/>
            <a:ext cx="418299" cy="171451"/>
            <a:chOff x="4491504" y="4454449"/>
            <a:chExt cx="449878" cy="184270"/>
          </a:xfrm>
          <a:solidFill>
            <a:srgbClr val="F5F2EF"/>
          </a:solidFill>
          <a:effectLst/>
        </p:grpSpPr>
        <p:sp>
          <p:nvSpPr>
            <p:cNvPr id="353" name="Freeform 352"/>
            <p:cNvSpPr>
              <a:spLocks/>
            </p:cNvSpPr>
            <p:nvPr/>
          </p:nvSpPr>
          <p:spPr bwMode="invGray">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54" name="Freeform 353"/>
            <p:cNvSpPr>
              <a:spLocks noEditPoints="1"/>
            </p:cNvSpPr>
            <p:nvPr/>
          </p:nvSpPr>
          <p:spPr bwMode="invGray">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55" name="Freeform 354"/>
            <p:cNvSpPr>
              <a:spLocks/>
            </p:cNvSpPr>
            <p:nvPr/>
          </p:nvSpPr>
          <p:spPr bwMode="invGray">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56" name="Freeform 355"/>
            <p:cNvSpPr>
              <a:spLocks/>
            </p:cNvSpPr>
            <p:nvPr/>
          </p:nvSpPr>
          <p:spPr bwMode="invGray">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37" name="Group 336"/>
          <p:cNvGrpSpPr/>
          <p:nvPr/>
        </p:nvGrpSpPr>
        <p:grpSpPr>
          <a:xfrm>
            <a:off x="4562229" y="1485812"/>
            <a:ext cx="578030" cy="192309"/>
            <a:chOff x="3467068" y="4450074"/>
            <a:chExt cx="621665" cy="206687"/>
          </a:xfrm>
          <a:solidFill>
            <a:srgbClr val="F5F2EF"/>
          </a:solidFill>
          <a:effectLst/>
        </p:grpSpPr>
        <p:sp>
          <p:nvSpPr>
            <p:cNvPr id="341" name="Freeform 340"/>
            <p:cNvSpPr>
              <a:spLocks/>
            </p:cNvSpPr>
            <p:nvPr/>
          </p:nvSpPr>
          <p:spPr bwMode="invGray">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42" name="Freeform 341"/>
            <p:cNvSpPr>
              <a:spLocks noEditPoints="1"/>
            </p:cNvSpPr>
            <p:nvPr/>
          </p:nvSpPr>
          <p:spPr bwMode="invGray">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43" name="Freeform 342"/>
            <p:cNvSpPr>
              <a:spLocks noEditPoints="1"/>
            </p:cNvSpPr>
            <p:nvPr/>
          </p:nvSpPr>
          <p:spPr bwMode="invGray">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44" name="Freeform 343"/>
            <p:cNvSpPr>
              <a:spLocks/>
            </p:cNvSpPr>
            <p:nvPr/>
          </p:nvSpPr>
          <p:spPr bwMode="invGray">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45" name="Freeform 344"/>
            <p:cNvSpPr>
              <a:spLocks noEditPoints="1"/>
            </p:cNvSpPr>
            <p:nvPr/>
          </p:nvSpPr>
          <p:spPr bwMode="invGray">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46" name="Freeform 345"/>
            <p:cNvSpPr>
              <a:spLocks/>
            </p:cNvSpPr>
            <p:nvPr/>
          </p:nvSpPr>
          <p:spPr bwMode="invGray">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grpSp>
        <p:nvGrpSpPr>
          <p:cNvPr id="338" name="Group 337"/>
          <p:cNvGrpSpPr/>
          <p:nvPr/>
        </p:nvGrpSpPr>
        <p:grpSpPr>
          <a:xfrm>
            <a:off x="6852459" y="1523841"/>
            <a:ext cx="569879" cy="268443"/>
            <a:chOff x="8669045" y="5484723"/>
            <a:chExt cx="612897" cy="288514"/>
          </a:xfrm>
          <a:solidFill>
            <a:srgbClr val="F5F2EF"/>
          </a:solidFill>
          <a:effectLst/>
        </p:grpSpPr>
        <p:sp>
          <p:nvSpPr>
            <p:cNvPr id="339" name="Freeform 338"/>
            <p:cNvSpPr>
              <a:spLocks noEditPoints="1"/>
            </p:cNvSpPr>
            <p:nvPr/>
          </p:nvSpPr>
          <p:spPr bwMode="invGray">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sp>
          <p:nvSpPr>
            <p:cNvPr id="340" name="Freeform 339"/>
            <p:cNvSpPr>
              <a:spLocks noEditPoints="1"/>
            </p:cNvSpPr>
            <p:nvPr/>
          </p:nvSpPr>
          <p:spPr bwMode="invGray">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3253" tIns="46627" rIns="93253" bIns="4662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58263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gradFill>
                  <a:gsLst>
                    <a:gs pos="0">
                      <a:srgbClr val="FFFFFF"/>
                    </a:gs>
                    <a:gs pos="50000">
                      <a:srgbClr val="F0D77C"/>
                    </a:gs>
                    <a:gs pos="100000">
                      <a:srgbClr val="E3A535"/>
                    </a:gs>
                  </a:gsLst>
                  <a:lin ang="10800000" scaled="1"/>
                </a:gradFill>
                <a:effectLst/>
                <a:uLnTx/>
                <a:uFillTx/>
                <a:latin typeface="+mn-lt"/>
                <a:ea typeface="+mn-ea"/>
                <a:cs typeface="+mn-cs"/>
              </a:endParaRPr>
            </a:p>
          </p:txBody>
        </p:sp>
      </p:grpSp>
      <p:sp>
        <p:nvSpPr>
          <p:cNvPr id="7" name="TextBox 6"/>
          <p:cNvSpPr txBox="1"/>
          <p:nvPr/>
        </p:nvSpPr>
        <p:spPr>
          <a:xfrm>
            <a:off x="8387480" y="888961"/>
            <a:ext cx="3787581" cy="336399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THANK YOU</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for making Windows 10 </a:t>
            </a:r>
            <a:b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b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so successful!</a:t>
            </a:r>
          </a:p>
        </p:txBody>
      </p:sp>
      <p:pic>
        <p:nvPicPr>
          <p:cNvPr id="16" name="Picture 15"/>
          <p:cNvPicPr>
            <a:picLocks noChangeAspect="1"/>
          </p:cNvPicPr>
          <p:nvPr/>
        </p:nvPicPr>
        <p:blipFill>
          <a:blip r:embed="rId5"/>
          <a:stretch>
            <a:fillRect/>
          </a:stretch>
        </p:blipFill>
        <p:spPr>
          <a:xfrm>
            <a:off x="-149587" y="4881311"/>
            <a:ext cx="12735648" cy="2170364"/>
          </a:xfrm>
          <a:prstGeom prst="rect">
            <a:avLst/>
          </a:prstGeom>
        </p:spPr>
      </p:pic>
    </p:spTree>
    <p:extLst>
      <p:ext uri="{BB962C8B-B14F-4D97-AF65-F5344CB8AC3E}">
        <p14:creationId xmlns:p14="http://schemas.microsoft.com/office/powerpoint/2010/main" val="410764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left)">
                                      <p:cBhvr>
                                        <p:cTn id="16" dur="500"/>
                                        <p:tgtEl>
                                          <p:spTgt spid="106"/>
                                        </p:tgtEl>
                                      </p:cBhvr>
                                    </p:animEffect>
                                  </p:childTnLst>
                                </p:cTn>
                              </p:par>
                              <p:par>
                                <p:cTn id="17" presetID="22" presetClass="entr" presetSubtype="8"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wipe(left)">
                                      <p:cBhvr>
                                        <p:cTn id="19" dur="500"/>
                                        <p:tgtEl>
                                          <p:spTgt spid="1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0"/>
                                  </p:stCondLst>
                                  <p:childTnLst>
                                    <p:animMotion origin="layout" path="M -3.0508E-6 -3.47254E-6 L 0.07672 -3.47254E-6 " pathEditMode="relative" rAng="0" ptsTypes="AA">
                                      <p:cBhvr>
                                        <p:cTn id="24" dur="1000" spd="-100000" fill="hold"/>
                                        <p:tgtEl>
                                          <p:spTgt spid="7"/>
                                        </p:tgtEl>
                                        <p:attrNameLst>
                                          <p:attrName>ppt_x</p:attrName>
                                          <p:attrName>ppt_y</p:attrName>
                                        </p:attrNameLst>
                                      </p:cBhvr>
                                      <p:rCtr x="3829" y="0"/>
                                    </p:animMotion>
                                  </p:childTnLst>
                                </p:cTn>
                              </p:par>
                              <p:par>
                                <p:cTn id="25" presetID="10" presetClass="entr" presetSubtype="0" fill="hold" nodeType="withEffect">
                                  <p:stCondLst>
                                    <p:cond delay="0"/>
                                  </p:stCondLst>
                                  <p:childTnLst>
                                    <p:set>
                                      <p:cBhvr>
                                        <p:cTn id="26" dur="1" fill="hold">
                                          <p:stCondLst>
                                            <p:cond delay="0"/>
                                          </p:stCondLst>
                                        </p:cTn>
                                        <p:tgtEl>
                                          <p:spTgt spid="334"/>
                                        </p:tgtEl>
                                        <p:attrNameLst>
                                          <p:attrName>style.visibility</p:attrName>
                                        </p:attrNameLst>
                                      </p:cBhvr>
                                      <p:to>
                                        <p:strVal val="visible"/>
                                      </p:to>
                                    </p:set>
                                    <p:animEffect transition="in" filter="fade">
                                      <p:cBhvr>
                                        <p:cTn id="27" dur="500"/>
                                        <p:tgtEl>
                                          <p:spTgt spid="334"/>
                                        </p:tgtEl>
                                      </p:cBhvr>
                                    </p:animEffect>
                                  </p:childTnLst>
                                </p:cTn>
                              </p:par>
                              <p:par>
                                <p:cTn id="28" presetID="42" presetClass="path" presetSubtype="0" decel="100000" fill="hold" nodeType="withEffect">
                                  <p:stCondLst>
                                    <p:cond delay="0"/>
                                  </p:stCondLst>
                                  <p:childTnLst>
                                    <p:animMotion origin="layout" path="M -4.4677E-6 -3.9537E-6 L -0.02859 -0.00068 " pathEditMode="relative" rAng="0" ptsTypes="AA">
                                      <p:cBhvr>
                                        <p:cTn id="29" dur="1000" spd="-100000" fill="hold"/>
                                        <p:tgtEl>
                                          <p:spTgt spid="334"/>
                                        </p:tgtEl>
                                        <p:attrNameLst>
                                          <p:attrName>ppt_x</p:attrName>
                                          <p:attrName>ppt_y</p:attrName>
                                        </p:attrNameLst>
                                      </p:cBhvr>
                                      <p:rCtr x="-1430" y="-45"/>
                                    </p:animMotion>
                                  </p:childTnLst>
                                </p:cTn>
                              </p:par>
                              <p:par>
                                <p:cTn id="30" presetID="10" presetClass="entr" presetSubtype="0" fill="hold" nodeType="withEffect">
                                  <p:stCondLst>
                                    <p:cond delay="0"/>
                                  </p:stCondLst>
                                  <p:childTnLst>
                                    <p:set>
                                      <p:cBhvr>
                                        <p:cTn id="31" dur="1" fill="hold">
                                          <p:stCondLst>
                                            <p:cond delay="0"/>
                                          </p:stCondLst>
                                        </p:cTn>
                                        <p:tgtEl>
                                          <p:spTgt spid="338"/>
                                        </p:tgtEl>
                                        <p:attrNameLst>
                                          <p:attrName>style.visibility</p:attrName>
                                        </p:attrNameLst>
                                      </p:cBhvr>
                                      <p:to>
                                        <p:strVal val="visible"/>
                                      </p:to>
                                    </p:set>
                                    <p:animEffect transition="in" filter="fade">
                                      <p:cBhvr>
                                        <p:cTn id="32" dur="500"/>
                                        <p:tgtEl>
                                          <p:spTgt spid="338"/>
                                        </p:tgtEl>
                                      </p:cBhvr>
                                    </p:animEffect>
                                  </p:childTnLst>
                                </p:cTn>
                              </p:par>
                              <p:par>
                                <p:cTn id="33" presetID="42" presetClass="path" presetSubtype="0" decel="100000" fill="hold" nodeType="withEffect">
                                  <p:stCondLst>
                                    <p:cond delay="0"/>
                                  </p:stCondLst>
                                  <p:childTnLst>
                                    <p:animMotion origin="layout" path="M -4.4677E-6 -3.9537E-6 L -0.02859 -0.00068 " pathEditMode="relative" rAng="0" ptsTypes="AA">
                                      <p:cBhvr>
                                        <p:cTn id="34" dur="1000" spd="-100000" fill="hold"/>
                                        <p:tgtEl>
                                          <p:spTgt spid="338"/>
                                        </p:tgtEl>
                                        <p:attrNameLst>
                                          <p:attrName>ppt_x</p:attrName>
                                          <p:attrName>ppt_y</p:attrName>
                                        </p:attrNameLst>
                                      </p:cBhvr>
                                      <p:rCtr x="-1430" y="-45"/>
                                    </p:animMotion>
                                  </p:childTnLst>
                                </p:cTn>
                              </p:par>
                              <p:par>
                                <p:cTn id="35" presetID="10" presetClass="entr" presetSubtype="0" fill="hold" nodeType="withEffect">
                                  <p:stCondLst>
                                    <p:cond delay="0"/>
                                  </p:stCondLst>
                                  <p:childTnLst>
                                    <p:set>
                                      <p:cBhvr>
                                        <p:cTn id="36" dur="1" fill="hold">
                                          <p:stCondLst>
                                            <p:cond delay="0"/>
                                          </p:stCondLst>
                                        </p:cTn>
                                        <p:tgtEl>
                                          <p:spTgt spid="258"/>
                                        </p:tgtEl>
                                        <p:attrNameLst>
                                          <p:attrName>style.visibility</p:attrName>
                                        </p:attrNameLst>
                                      </p:cBhvr>
                                      <p:to>
                                        <p:strVal val="visible"/>
                                      </p:to>
                                    </p:set>
                                    <p:animEffect transition="in" filter="fade">
                                      <p:cBhvr>
                                        <p:cTn id="37" dur="500"/>
                                        <p:tgtEl>
                                          <p:spTgt spid="258"/>
                                        </p:tgtEl>
                                      </p:cBhvr>
                                    </p:animEffect>
                                  </p:childTnLst>
                                </p:cTn>
                              </p:par>
                              <p:par>
                                <p:cTn id="38" presetID="42" presetClass="path" presetSubtype="0" decel="100000" fill="hold" nodeType="withEffect">
                                  <p:stCondLst>
                                    <p:cond delay="0"/>
                                  </p:stCondLst>
                                  <p:childTnLst>
                                    <p:animMotion origin="layout" path="M -4.4677E-6 -3.9537E-6 L -0.02859 -0.00068 " pathEditMode="relative" rAng="0" ptsTypes="AA">
                                      <p:cBhvr>
                                        <p:cTn id="39" dur="1000" spd="-100000" fill="hold"/>
                                        <p:tgtEl>
                                          <p:spTgt spid="258"/>
                                        </p:tgtEl>
                                        <p:attrNameLst>
                                          <p:attrName>ppt_x</p:attrName>
                                          <p:attrName>ppt_y</p:attrName>
                                        </p:attrNameLst>
                                      </p:cBhvr>
                                      <p:rCtr x="-1430" y="-45"/>
                                    </p:animMotion>
                                  </p:childTnLst>
                                </p:cTn>
                              </p:par>
                              <p:par>
                                <p:cTn id="40" presetID="10" presetClass="entr" presetSubtype="0" fill="hold" nodeType="withEffect">
                                  <p:stCondLst>
                                    <p:cond delay="0"/>
                                  </p:stCondLst>
                                  <p:childTnLst>
                                    <p:set>
                                      <p:cBhvr>
                                        <p:cTn id="41" dur="1" fill="hold">
                                          <p:stCondLst>
                                            <p:cond delay="0"/>
                                          </p:stCondLst>
                                        </p:cTn>
                                        <p:tgtEl>
                                          <p:spTgt spid="336"/>
                                        </p:tgtEl>
                                        <p:attrNameLst>
                                          <p:attrName>style.visibility</p:attrName>
                                        </p:attrNameLst>
                                      </p:cBhvr>
                                      <p:to>
                                        <p:strVal val="visible"/>
                                      </p:to>
                                    </p:set>
                                    <p:animEffect transition="in" filter="fade">
                                      <p:cBhvr>
                                        <p:cTn id="42" dur="500"/>
                                        <p:tgtEl>
                                          <p:spTgt spid="336"/>
                                        </p:tgtEl>
                                      </p:cBhvr>
                                    </p:animEffect>
                                  </p:childTnLst>
                                </p:cTn>
                              </p:par>
                              <p:par>
                                <p:cTn id="43" presetID="42" presetClass="path" presetSubtype="0" decel="100000" fill="hold" nodeType="withEffect">
                                  <p:stCondLst>
                                    <p:cond delay="0"/>
                                  </p:stCondLst>
                                  <p:childTnLst>
                                    <p:animMotion origin="layout" path="M -4.4677E-6 -3.9537E-6 L -0.02859 -0.00068 " pathEditMode="relative" rAng="0" ptsTypes="AA">
                                      <p:cBhvr>
                                        <p:cTn id="44" dur="1000" spd="-100000" fill="hold"/>
                                        <p:tgtEl>
                                          <p:spTgt spid="336"/>
                                        </p:tgtEl>
                                        <p:attrNameLst>
                                          <p:attrName>ppt_x</p:attrName>
                                          <p:attrName>ppt_y</p:attrName>
                                        </p:attrNameLst>
                                      </p:cBhvr>
                                      <p:rCtr x="-1430" y="-45"/>
                                    </p:animMotion>
                                  </p:childTnLst>
                                </p:cTn>
                              </p:par>
                              <p:par>
                                <p:cTn id="45" presetID="10" presetClass="entr" presetSubtype="0" fill="hold" nodeType="withEffect">
                                  <p:stCondLst>
                                    <p:cond delay="0"/>
                                  </p:stCondLst>
                                  <p:childTnLst>
                                    <p:set>
                                      <p:cBhvr>
                                        <p:cTn id="46" dur="1" fill="hold">
                                          <p:stCondLst>
                                            <p:cond delay="0"/>
                                          </p:stCondLst>
                                        </p:cTn>
                                        <p:tgtEl>
                                          <p:spTgt spid="255"/>
                                        </p:tgtEl>
                                        <p:attrNameLst>
                                          <p:attrName>style.visibility</p:attrName>
                                        </p:attrNameLst>
                                      </p:cBhvr>
                                      <p:to>
                                        <p:strVal val="visible"/>
                                      </p:to>
                                    </p:set>
                                    <p:animEffect transition="in" filter="fade">
                                      <p:cBhvr>
                                        <p:cTn id="47" dur="500"/>
                                        <p:tgtEl>
                                          <p:spTgt spid="255"/>
                                        </p:tgtEl>
                                      </p:cBhvr>
                                    </p:animEffect>
                                  </p:childTnLst>
                                </p:cTn>
                              </p:par>
                              <p:par>
                                <p:cTn id="48" presetID="42" presetClass="path" presetSubtype="0" decel="100000" fill="hold" nodeType="withEffect">
                                  <p:stCondLst>
                                    <p:cond delay="0"/>
                                  </p:stCondLst>
                                  <p:childTnLst>
                                    <p:animMotion origin="layout" path="M -4.4677E-6 -3.9537E-6 L -0.02859 -0.00068 " pathEditMode="relative" rAng="0" ptsTypes="AA">
                                      <p:cBhvr>
                                        <p:cTn id="49" dur="1000" spd="-100000" fill="hold"/>
                                        <p:tgtEl>
                                          <p:spTgt spid="255"/>
                                        </p:tgtEl>
                                        <p:attrNameLst>
                                          <p:attrName>ppt_x</p:attrName>
                                          <p:attrName>ppt_y</p:attrName>
                                        </p:attrNameLst>
                                      </p:cBhvr>
                                      <p:rCtr x="-1430" y="-45"/>
                                    </p:animMotion>
                                  </p:childTnLst>
                                </p:cTn>
                              </p:par>
                              <p:par>
                                <p:cTn id="50" presetID="10" presetClass="entr" presetSubtype="0" fill="hold" nodeType="withEffect">
                                  <p:stCondLst>
                                    <p:cond delay="0"/>
                                  </p:stCondLst>
                                  <p:childTnLst>
                                    <p:set>
                                      <p:cBhvr>
                                        <p:cTn id="51" dur="1" fill="hold">
                                          <p:stCondLst>
                                            <p:cond delay="0"/>
                                          </p:stCondLst>
                                        </p:cTn>
                                        <p:tgtEl>
                                          <p:spTgt spid="299"/>
                                        </p:tgtEl>
                                        <p:attrNameLst>
                                          <p:attrName>style.visibility</p:attrName>
                                        </p:attrNameLst>
                                      </p:cBhvr>
                                      <p:to>
                                        <p:strVal val="visible"/>
                                      </p:to>
                                    </p:set>
                                    <p:animEffect transition="in" filter="fade">
                                      <p:cBhvr>
                                        <p:cTn id="52" dur="500"/>
                                        <p:tgtEl>
                                          <p:spTgt spid="299"/>
                                        </p:tgtEl>
                                      </p:cBhvr>
                                    </p:animEffect>
                                  </p:childTnLst>
                                </p:cTn>
                              </p:par>
                              <p:par>
                                <p:cTn id="53" presetID="42" presetClass="path" presetSubtype="0" decel="100000" fill="hold" nodeType="withEffect">
                                  <p:stCondLst>
                                    <p:cond delay="0"/>
                                  </p:stCondLst>
                                  <p:childTnLst>
                                    <p:animMotion origin="layout" path="M -4.4677E-6 -3.9537E-6 L -0.02859 -0.00068 " pathEditMode="relative" rAng="0" ptsTypes="AA">
                                      <p:cBhvr>
                                        <p:cTn id="54" dur="1000" spd="-100000" fill="hold"/>
                                        <p:tgtEl>
                                          <p:spTgt spid="299"/>
                                        </p:tgtEl>
                                        <p:attrNameLst>
                                          <p:attrName>ppt_x</p:attrName>
                                          <p:attrName>ppt_y</p:attrName>
                                        </p:attrNameLst>
                                      </p:cBhvr>
                                      <p:rCtr x="-1430" y="-45"/>
                                    </p:animMotion>
                                  </p:childTnLst>
                                </p:cTn>
                              </p:par>
                              <p:par>
                                <p:cTn id="55" presetID="10" presetClass="entr" presetSubtype="0" fill="hold" nodeType="withEffect">
                                  <p:stCondLst>
                                    <p:cond delay="250"/>
                                  </p:stCondLst>
                                  <p:childTnLst>
                                    <p:set>
                                      <p:cBhvr>
                                        <p:cTn id="56" dur="1" fill="hold">
                                          <p:stCondLst>
                                            <p:cond delay="0"/>
                                          </p:stCondLst>
                                        </p:cTn>
                                        <p:tgtEl>
                                          <p:spTgt spid="333"/>
                                        </p:tgtEl>
                                        <p:attrNameLst>
                                          <p:attrName>style.visibility</p:attrName>
                                        </p:attrNameLst>
                                      </p:cBhvr>
                                      <p:to>
                                        <p:strVal val="visible"/>
                                      </p:to>
                                    </p:set>
                                    <p:animEffect transition="in" filter="fade">
                                      <p:cBhvr>
                                        <p:cTn id="57" dur="500"/>
                                        <p:tgtEl>
                                          <p:spTgt spid="333"/>
                                        </p:tgtEl>
                                      </p:cBhvr>
                                    </p:animEffect>
                                  </p:childTnLst>
                                </p:cTn>
                              </p:par>
                              <p:par>
                                <p:cTn id="58" presetID="42" presetClass="path" presetSubtype="0" decel="100000" fill="hold" nodeType="withEffect">
                                  <p:stCondLst>
                                    <p:cond delay="250"/>
                                  </p:stCondLst>
                                  <p:childTnLst>
                                    <p:animMotion origin="layout" path="M -4.4677E-6 -3.9537E-6 L -0.02859 -0.00068 " pathEditMode="relative" rAng="0" ptsTypes="AA">
                                      <p:cBhvr>
                                        <p:cTn id="59" dur="1000" spd="-100000" fill="hold"/>
                                        <p:tgtEl>
                                          <p:spTgt spid="333"/>
                                        </p:tgtEl>
                                        <p:attrNameLst>
                                          <p:attrName>ppt_x</p:attrName>
                                          <p:attrName>ppt_y</p:attrName>
                                        </p:attrNameLst>
                                      </p:cBhvr>
                                      <p:rCtr x="-1430" y="-45"/>
                                    </p:animMotion>
                                  </p:childTnLst>
                                </p:cTn>
                              </p:par>
                              <p:par>
                                <p:cTn id="60" presetID="10" presetClass="entr" presetSubtype="0" fill="hold" nodeType="withEffect">
                                  <p:stCondLst>
                                    <p:cond delay="250"/>
                                  </p:stCondLst>
                                  <p:childTnLst>
                                    <p:set>
                                      <p:cBhvr>
                                        <p:cTn id="61" dur="1" fill="hold">
                                          <p:stCondLst>
                                            <p:cond delay="0"/>
                                          </p:stCondLst>
                                        </p:cTn>
                                        <p:tgtEl>
                                          <p:spTgt spid="322"/>
                                        </p:tgtEl>
                                        <p:attrNameLst>
                                          <p:attrName>style.visibility</p:attrName>
                                        </p:attrNameLst>
                                      </p:cBhvr>
                                      <p:to>
                                        <p:strVal val="visible"/>
                                      </p:to>
                                    </p:set>
                                    <p:animEffect transition="in" filter="fade">
                                      <p:cBhvr>
                                        <p:cTn id="62" dur="500"/>
                                        <p:tgtEl>
                                          <p:spTgt spid="322"/>
                                        </p:tgtEl>
                                      </p:cBhvr>
                                    </p:animEffect>
                                  </p:childTnLst>
                                </p:cTn>
                              </p:par>
                              <p:par>
                                <p:cTn id="63" presetID="42" presetClass="path" presetSubtype="0" decel="100000" fill="hold" nodeType="withEffect">
                                  <p:stCondLst>
                                    <p:cond delay="250"/>
                                  </p:stCondLst>
                                  <p:childTnLst>
                                    <p:animMotion origin="layout" path="M -4.4677E-6 -3.9537E-6 L -0.02859 -0.00068 " pathEditMode="relative" rAng="0" ptsTypes="AA">
                                      <p:cBhvr>
                                        <p:cTn id="64" dur="1000" spd="-100000" fill="hold"/>
                                        <p:tgtEl>
                                          <p:spTgt spid="322"/>
                                        </p:tgtEl>
                                        <p:attrNameLst>
                                          <p:attrName>ppt_x</p:attrName>
                                          <p:attrName>ppt_y</p:attrName>
                                        </p:attrNameLst>
                                      </p:cBhvr>
                                      <p:rCtr x="-1430" y="-45"/>
                                    </p:animMotion>
                                  </p:childTnLst>
                                </p:cTn>
                              </p:par>
                              <p:par>
                                <p:cTn id="65" presetID="10" presetClass="entr" presetSubtype="0" fill="hold" nodeType="withEffect">
                                  <p:stCondLst>
                                    <p:cond delay="250"/>
                                  </p:stCondLst>
                                  <p:childTnLst>
                                    <p:set>
                                      <p:cBhvr>
                                        <p:cTn id="66" dur="1" fill="hold">
                                          <p:stCondLst>
                                            <p:cond delay="0"/>
                                          </p:stCondLst>
                                        </p:cTn>
                                        <p:tgtEl>
                                          <p:spTgt spid="256"/>
                                        </p:tgtEl>
                                        <p:attrNameLst>
                                          <p:attrName>style.visibility</p:attrName>
                                        </p:attrNameLst>
                                      </p:cBhvr>
                                      <p:to>
                                        <p:strVal val="visible"/>
                                      </p:to>
                                    </p:set>
                                    <p:animEffect transition="in" filter="fade">
                                      <p:cBhvr>
                                        <p:cTn id="67" dur="500"/>
                                        <p:tgtEl>
                                          <p:spTgt spid="256"/>
                                        </p:tgtEl>
                                      </p:cBhvr>
                                    </p:animEffect>
                                  </p:childTnLst>
                                </p:cTn>
                              </p:par>
                              <p:par>
                                <p:cTn id="68" presetID="42" presetClass="path" presetSubtype="0" decel="100000" fill="hold" nodeType="withEffect">
                                  <p:stCondLst>
                                    <p:cond delay="250"/>
                                  </p:stCondLst>
                                  <p:childTnLst>
                                    <p:animMotion origin="layout" path="M -4.4677E-6 -3.9537E-6 L -0.02859 -0.00068 " pathEditMode="relative" rAng="0" ptsTypes="AA">
                                      <p:cBhvr>
                                        <p:cTn id="69" dur="1000" spd="-100000" fill="hold"/>
                                        <p:tgtEl>
                                          <p:spTgt spid="256"/>
                                        </p:tgtEl>
                                        <p:attrNameLst>
                                          <p:attrName>ppt_x</p:attrName>
                                          <p:attrName>ppt_y</p:attrName>
                                        </p:attrNameLst>
                                      </p:cBhvr>
                                      <p:rCtr x="-1430" y="-45"/>
                                    </p:animMotion>
                                  </p:childTnLst>
                                </p:cTn>
                              </p:par>
                              <p:par>
                                <p:cTn id="70" presetID="10" presetClass="entr" presetSubtype="0" fill="hold" nodeType="withEffect">
                                  <p:stCondLst>
                                    <p:cond delay="250"/>
                                  </p:stCondLst>
                                  <p:childTnLst>
                                    <p:set>
                                      <p:cBhvr>
                                        <p:cTn id="71" dur="1" fill="hold">
                                          <p:stCondLst>
                                            <p:cond delay="0"/>
                                          </p:stCondLst>
                                        </p:cTn>
                                        <p:tgtEl>
                                          <p:spTgt spid="265"/>
                                        </p:tgtEl>
                                        <p:attrNameLst>
                                          <p:attrName>style.visibility</p:attrName>
                                        </p:attrNameLst>
                                      </p:cBhvr>
                                      <p:to>
                                        <p:strVal val="visible"/>
                                      </p:to>
                                    </p:set>
                                    <p:animEffect transition="in" filter="fade">
                                      <p:cBhvr>
                                        <p:cTn id="72" dur="500"/>
                                        <p:tgtEl>
                                          <p:spTgt spid="265"/>
                                        </p:tgtEl>
                                      </p:cBhvr>
                                    </p:animEffect>
                                  </p:childTnLst>
                                </p:cTn>
                              </p:par>
                              <p:par>
                                <p:cTn id="73" presetID="42" presetClass="path" presetSubtype="0" decel="100000" fill="hold" nodeType="withEffect">
                                  <p:stCondLst>
                                    <p:cond delay="250"/>
                                  </p:stCondLst>
                                  <p:childTnLst>
                                    <p:animMotion origin="layout" path="M -4.4677E-6 -3.9537E-6 L -0.02859 -0.00068 " pathEditMode="relative" rAng="0" ptsTypes="AA">
                                      <p:cBhvr>
                                        <p:cTn id="74" dur="1000" spd="-100000" fill="hold"/>
                                        <p:tgtEl>
                                          <p:spTgt spid="265"/>
                                        </p:tgtEl>
                                        <p:attrNameLst>
                                          <p:attrName>ppt_x</p:attrName>
                                          <p:attrName>ppt_y</p:attrName>
                                        </p:attrNameLst>
                                      </p:cBhvr>
                                      <p:rCtr x="-1430" y="-45"/>
                                    </p:animMotion>
                                  </p:childTnLst>
                                </p:cTn>
                              </p:par>
                              <p:par>
                                <p:cTn id="75" presetID="10" presetClass="entr" presetSubtype="0" fill="hold" nodeType="withEffect">
                                  <p:stCondLst>
                                    <p:cond delay="250"/>
                                  </p:stCondLst>
                                  <p:childTnLst>
                                    <p:set>
                                      <p:cBhvr>
                                        <p:cTn id="76" dur="1" fill="hold">
                                          <p:stCondLst>
                                            <p:cond delay="0"/>
                                          </p:stCondLst>
                                        </p:cTn>
                                        <p:tgtEl>
                                          <p:spTgt spid="324"/>
                                        </p:tgtEl>
                                        <p:attrNameLst>
                                          <p:attrName>style.visibility</p:attrName>
                                        </p:attrNameLst>
                                      </p:cBhvr>
                                      <p:to>
                                        <p:strVal val="visible"/>
                                      </p:to>
                                    </p:set>
                                    <p:animEffect transition="in" filter="fade">
                                      <p:cBhvr>
                                        <p:cTn id="77" dur="500"/>
                                        <p:tgtEl>
                                          <p:spTgt spid="324"/>
                                        </p:tgtEl>
                                      </p:cBhvr>
                                    </p:animEffect>
                                  </p:childTnLst>
                                </p:cTn>
                              </p:par>
                              <p:par>
                                <p:cTn id="78" presetID="42" presetClass="path" presetSubtype="0" decel="100000" fill="hold" nodeType="withEffect">
                                  <p:stCondLst>
                                    <p:cond delay="250"/>
                                  </p:stCondLst>
                                  <p:childTnLst>
                                    <p:animMotion origin="layout" path="M -4.4677E-6 -3.9537E-6 L -0.02859 -0.00068 " pathEditMode="relative" rAng="0" ptsTypes="AA">
                                      <p:cBhvr>
                                        <p:cTn id="79" dur="1000" spd="-100000" fill="hold"/>
                                        <p:tgtEl>
                                          <p:spTgt spid="324"/>
                                        </p:tgtEl>
                                        <p:attrNameLst>
                                          <p:attrName>ppt_x</p:attrName>
                                          <p:attrName>ppt_y</p:attrName>
                                        </p:attrNameLst>
                                      </p:cBhvr>
                                      <p:rCtr x="-1430" y="-45"/>
                                    </p:animMotion>
                                  </p:childTnLst>
                                </p:cTn>
                              </p:par>
                              <p:par>
                                <p:cTn id="80" presetID="10" presetClass="entr" presetSubtype="0" fill="hold" nodeType="withEffect">
                                  <p:stCondLst>
                                    <p:cond delay="250"/>
                                  </p:stCondLst>
                                  <p:childTnLst>
                                    <p:set>
                                      <p:cBhvr>
                                        <p:cTn id="81" dur="1" fill="hold">
                                          <p:stCondLst>
                                            <p:cond delay="0"/>
                                          </p:stCondLst>
                                        </p:cTn>
                                        <p:tgtEl>
                                          <p:spTgt spid="331"/>
                                        </p:tgtEl>
                                        <p:attrNameLst>
                                          <p:attrName>style.visibility</p:attrName>
                                        </p:attrNameLst>
                                      </p:cBhvr>
                                      <p:to>
                                        <p:strVal val="visible"/>
                                      </p:to>
                                    </p:set>
                                    <p:animEffect transition="in" filter="fade">
                                      <p:cBhvr>
                                        <p:cTn id="82" dur="500"/>
                                        <p:tgtEl>
                                          <p:spTgt spid="331"/>
                                        </p:tgtEl>
                                      </p:cBhvr>
                                    </p:animEffect>
                                  </p:childTnLst>
                                </p:cTn>
                              </p:par>
                              <p:par>
                                <p:cTn id="83" presetID="42" presetClass="path" presetSubtype="0" decel="100000" fill="hold" nodeType="withEffect">
                                  <p:stCondLst>
                                    <p:cond delay="250"/>
                                  </p:stCondLst>
                                  <p:childTnLst>
                                    <p:animMotion origin="layout" path="M -4.4677E-6 -3.9537E-6 L -0.02859 -0.00068 " pathEditMode="relative" rAng="0" ptsTypes="AA">
                                      <p:cBhvr>
                                        <p:cTn id="84" dur="1000" spd="-100000" fill="hold"/>
                                        <p:tgtEl>
                                          <p:spTgt spid="331"/>
                                        </p:tgtEl>
                                        <p:attrNameLst>
                                          <p:attrName>ppt_x</p:attrName>
                                          <p:attrName>ppt_y</p:attrName>
                                        </p:attrNameLst>
                                      </p:cBhvr>
                                      <p:rCtr x="-1430" y="-45"/>
                                    </p:animMotion>
                                  </p:childTnLst>
                                </p:cTn>
                              </p:par>
                              <p:par>
                                <p:cTn id="85" presetID="10" presetClass="entr" presetSubtype="0" fill="hold" nodeType="withEffect">
                                  <p:stCondLst>
                                    <p:cond delay="500"/>
                                  </p:stCondLst>
                                  <p:childTnLst>
                                    <p:set>
                                      <p:cBhvr>
                                        <p:cTn id="86" dur="1" fill="hold">
                                          <p:stCondLst>
                                            <p:cond delay="0"/>
                                          </p:stCondLst>
                                        </p:cTn>
                                        <p:tgtEl>
                                          <p:spTgt spid="323"/>
                                        </p:tgtEl>
                                        <p:attrNameLst>
                                          <p:attrName>style.visibility</p:attrName>
                                        </p:attrNameLst>
                                      </p:cBhvr>
                                      <p:to>
                                        <p:strVal val="visible"/>
                                      </p:to>
                                    </p:set>
                                    <p:animEffect transition="in" filter="fade">
                                      <p:cBhvr>
                                        <p:cTn id="87" dur="500"/>
                                        <p:tgtEl>
                                          <p:spTgt spid="323"/>
                                        </p:tgtEl>
                                      </p:cBhvr>
                                    </p:animEffect>
                                  </p:childTnLst>
                                </p:cTn>
                              </p:par>
                              <p:par>
                                <p:cTn id="88" presetID="42" presetClass="path" presetSubtype="0" decel="100000" fill="hold" nodeType="withEffect">
                                  <p:stCondLst>
                                    <p:cond delay="500"/>
                                  </p:stCondLst>
                                  <p:childTnLst>
                                    <p:animMotion origin="layout" path="M -4.4677E-6 -3.9537E-6 L -0.02859 -0.00068 " pathEditMode="relative" rAng="0" ptsTypes="AA">
                                      <p:cBhvr>
                                        <p:cTn id="89" dur="1000" spd="-100000" fill="hold"/>
                                        <p:tgtEl>
                                          <p:spTgt spid="323"/>
                                        </p:tgtEl>
                                        <p:attrNameLst>
                                          <p:attrName>ppt_x</p:attrName>
                                          <p:attrName>ppt_y</p:attrName>
                                        </p:attrNameLst>
                                      </p:cBhvr>
                                      <p:rCtr x="-1430" y="-45"/>
                                    </p:animMotion>
                                  </p:childTnLst>
                                </p:cTn>
                              </p:par>
                              <p:par>
                                <p:cTn id="90" presetID="10" presetClass="entr" presetSubtype="0" fill="hold" nodeType="withEffect">
                                  <p:stCondLst>
                                    <p:cond delay="500"/>
                                  </p:stCondLst>
                                  <p:childTnLst>
                                    <p:set>
                                      <p:cBhvr>
                                        <p:cTn id="91" dur="1" fill="hold">
                                          <p:stCondLst>
                                            <p:cond delay="0"/>
                                          </p:stCondLst>
                                        </p:cTn>
                                        <p:tgtEl>
                                          <p:spTgt spid="337"/>
                                        </p:tgtEl>
                                        <p:attrNameLst>
                                          <p:attrName>style.visibility</p:attrName>
                                        </p:attrNameLst>
                                      </p:cBhvr>
                                      <p:to>
                                        <p:strVal val="visible"/>
                                      </p:to>
                                    </p:set>
                                    <p:animEffect transition="in" filter="fade">
                                      <p:cBhvr>
                                        <p:cTn id="92" dur="500"/>
                                        <p:tgtEl>
                                          <p:spTgt spid="337"/>
                                        </p:tgtEl>
                                      </p:cBhvr>
                                    </p:animEffect>
                                  </p:childTnLst>
                                </p:cTn>
                              </p:par>
                              <p:par>
                                <p:cTn id="93" presetID="42" presetClass="path" presetSubtype="0" decel="100000" fill="hold" nodeType="withEffect">
                                  <p:stCondLst>
                                    <p:cond delay="500"/>
                                  </p:stCondLst>
                                  <p:childTnLst>
                                    <p:animMotion origin="layout" path="M -4.4677E-6 -3.9537E-6 L -0.02859 -0.00068 " pathEditMode="relative" rAng="0" ptsTypes="AA">
                                      <p:cBhvr>
                                        <p:cTn id="94" dur="1000" spd="-100000" fill="hold"/>
                                        <p:tgtEl>
                                          <p:spTgt spid="337"/>
                                        </p:tgtEl>
                                        <p:attrNameLst>
                                          <p:attrName>ppt_x</p:attrName>
                                          <p:attrName>ppt_y</p:attrName>
                                        </p:attrNameLst>
                                      </p:cBhvr>
                                      <p:rCtr x="-1430" y="-45"/>
                                    </p:animMotion>
                                  </p:childTnLst>
                                </p:cTn>
                              </p:par>
                              <p:par>
                                <p:cTn id="95" presetID="10" presetClass="entr" presetSubtype="0" fill="hold" nodeType="withEffect">
                                  <p:stCondLst>
                                    <p:cond delay="500"/>
                                  </p:stCondLst>
                                  <p:childTnLst>
                                    <p:set>
                                      <p:cBhvr>
                                        <p:cTn id="96" dur="1" fill="hold">
                                          <p:stCondLst>
                                            <p:cond delay="0"/>
                                          </p:stCondLst>
                                        </p:cTn>
                                        <p:tgtEl>
                                          <p:spTgt spid="300"/>
                                        </p:tgtEl>
                                        <p:attrNameLst>
                                          <p:attrName>style.visibility</p:attrName>
                                        </p:attrNameLst>
                                      </p:cBhvr>
                                      <p:to>
                                        <p:strVal val="visible"/>
                                      </p:to>
                                    </p:set>
                                    <p:animEffect transition="in" filter="fade">
                                      <p:cBhvr>
                                        <p:cTn id="97" dur="500"/>
                                        <p:tgtEl>
                                          <p:spTgt spid="300"/>
                                        </p:tgtEl>
                                      </p:cBhvr>
                                    </p:animEffect>
                                  </p:childTnLst>
                                </p:cTn>
                              </p:par>
                              <p:par>
                                <p:cTn id="98" presetID="42" presetClass="path" presetSubtype="0" decel="100000" fill="hold" nodeType="withEffect">
                                  <p:stCondLst>
                                    <p:cond delay="500"/>
                                  </p:stCondLst>
                                  <p:childTnLst>
                                    <p:animMotion origin="layout" path="M -4.4677E-6 -3.9537E-6 L -0.02859 -0.00068 " pathEditMode="relative" rAng="0" ptsTypes="AA">
                                      <p:cBhvr>
                                        <p:cTn id="99" dur="1000" spd="-100000" fill="hold"/>
                                        <p:tgtEl>
                                          <p:spTgt spid="300"/>
                                        </p:tgtEl>
                                        <p:attrNameLst>
                                          <p:attrName>ppt_x</p:attrName>
                                          <p:attrName>ppt_y</p:attrName>
                                        </p:attrNameLst>
                                      </p:cBhvr>
                                      <p:rCtr x="-1430" y="-45"/>
                                    </p:animMotion>
                                  </p:childTnLst>
                                </p:cTn>
                              </p:par>
                              <p:par>
                                <p:cTn id="100" presetID="10" presetClass="entr" presetSubtype="0" fill="hold" nodeType="withEffect">
                                  <p:stCondLst>
                                    <p:cond delay="500"/>
                                  </p:stCondLst>
                                  <p:childTnLst>
                                    <p:set>
                                      <p:cBhvr>
                                        <p:cTn id="101" dur="1" fill="hold">
                                          <p:stCondLst>
                                            <p:cond delay="0"/>
                                          </p:stCondLst>
                                        </p:cTn>
                                        <p:tgtEl>
                                          <p:spTgt spid="266"/>
                                        </p:tgtEl>
                                        <p:attrNameLst>
                                          <p:attrName>style.visibility</p:attrName>
                                        </p:attrNameLst>
                                      </p:cBhvr>
                                      <p:to>
                                        <p:strVal val="visible"/>
                                      </p:to>
                                    </p:set>
                                    <p:animEffect transition="in" filter="fade">
                                      <p:cBhvr>
                                        <p:cTn id="102" dur="500"/>
                                        <p:tgtEl>
                                          <p:spTgt spid="266"/>
                                        </p:tgtEl>
                                      </p:cBhvr>
                                    </p:animEffect>
                                  </p:childTnLst>
                                </p:cTn>
                              </p:par>
                              <p:par>
                                <p:cTn id="103" presetID="42" presetClass="path" presetSubtype="0" decel="100000" fill="hold" nodeType="withEffect">
                                  <p:stCondLst>
                                    <p:cond delay="500"/>
                                  </p:stCondLst>
                                  <p:childTnLst>
                                    <p:animMotion origin="layout" path="M -4.4677E-6 -3.9537E-6 L -0.02859 -0.00068 " pathEditMode="relative" rAng="0" ptsTypes="AA">
                                      <p:cBhvr>
                                        <p:cTn id="104" dur="1000" spd="-100000" fill="hold"/>
                                        <p:tgtEl>
                                          <p:spTgt spid="266"/>
                                        </p:tgtEl>
                                        <p:attrNameLst>
                                          <p:attrName>ppt_x</p:attrName>
                                          <p:attrName>ppt_y</p:attrName>
                                        </p:attrNameLst>
                                      </p:cBhvr>
                                      <p:rCtr x="-1430" y="-45"/>
                                    </p:animMotion>
                                  </p:childTnLst>
                                </p:cTn>
                              </p:par>
                              <p:par>
                                <p:cTn id="105" presetID="10" presetClass="entr" presetSubtype="0" fill="hold" nodeType="withEffect">
                                  <p:stCondLst>
                                    <p:cond delay="500"/>
                                  </p:stCondLst>
                                  <p:childTnLst>
                                    <p:set>
                                      <p:cBhvr>
                                        <p:cTn id="106" dur="1" fill="hold">
                                          <p:stCondLst>
                                            <p:cond delay="0"/>
                                          </p:stCondLst>
                                        </p:cTn>
                                        <p:tgtEl>
                                          <p:spTgt spid="298"/>
                                        </p:tgtEl>
                                        <p:attrNameLst>
                                          <p:attrName>style.visibility</p:attrName>
                                        </p:attrNameLst>
                                      </p:cBhvr>
                                      <p:to>
                                        <p:strVal val="visible"/>
                                      </p:to>
                                    </p:set>
                                    <p:animEffect transition="in" filter="fade">
                                      <p:cBhvr>
                                        <p:cTn id="107" dur="500"/>
                                        <p:tgtEl>
                                          <p:spTgt spid="298"/>
                                        </p:tgtEl>
                                      </p:cBhvr>
                                    </p:animEffect>
                                  </p:childTnLst>
                                </p:cTn>
                              </p:par>
                              <p:par>
                                <p:cTn id="108" presetID="42" presetClass="path" presetSubtype="0" decel="100000" fill="hold" nodeType="withEffect">
                                  <p:stCondLst>
                                    <p:cond delay="500"/>
                                  </p:stCondLst>
                                  <p:childTnLst>
                                    <p:animMotion origin="layout" path="M -4.4677E-6 -3.9537E-6 L -0.02859 -0.00068 " pathEditMode="relative" rAng="0" ptsTypes="AA">
                                      <p:cBhvr>
                                        <p:cTn id="109" dur="1000" spd="-100000" fill="hold"/>
                                        <p:tgtEl>
                                          <p:spTgt spid="298"/>
                                        </p:tgtEl>
                                        <p:attrNameLst>
                                          <p:attrName>ppt_x</p:attrName>
                                          <p:attrName>ppt_y</p:attrName>
                                        </p:attrNameLst>
                                      </p:cBhvr>
                                      <p:rCtr x="-1430" y="-45"/>
                                    </p:animMotion>
                                  </p:childTnLst>
                                </p:cTn>
                              </p:par>
                              <p:par>
                                <p:cTn id="110" presetID="10" presetClass="entr" presetSubtype="0" fill="hold" nodeType="withEffect">
                                  <p:stCondLst>
                                    <p:cond delay="500"/>
                                  </p:stCondLst>
                                  <p:childTnLst>
                                    <p:set>
                                      <p:cBhvr>
                                        <p:cTn id="111" dur="1" fill="hold">
                                          <p:stCondLst>
                                            <p:cond delay="0"/>
                                          </p:stCondLst>
                                        </p:cTn>
                                        <p:tgtEl>
                                          <p:spTgt spid="335"/>
                                        </p:tgtEl>
                                        <p:attrNameLst>
                                          <p:attrName>style.visibility</p:attrName>
                                        </p:attrNameLst>
                                      </p:cBhvr>
                                      <p:to>
                                        <p:strVal val="visible"/>
                                      </p:to>
                                    </p:set>
                                    <p:animEffect transition="in" filter="fade">
                                      <p:cBhvr>
                                        <p:cTn id="112" dur="500"/>
                                        <p:tgtEl>
                                          <p:spTgt spid="335"/>
                                        </p:tgtEl>
                                      </p:cBhvr>
                                    </p:animEffect>
                                  </p:childTnLst>
                                </p:cTn>
                              </p:par>
                              <p:par>
                                <p:cTn id="113" presetID="42" presetClass="path" presetSubtype="0" decel="100000" fill="hold" nodeType="withEffect">
                                  <p:stCondLst>
                                    <p:cond delay="500"/>
                                  </p:stCondLst>
                                  <p:childTnLst>
                                    <p:animMotion origin="layout" path="M -4.4677E-6 -3.9537E-6 L -0.02859 -0.00068 " pathEditMode="relative" rAng="0" ptsTypes="AA">
                                      <p:cBhvr>
                                        <p:cTn id="114" dur="1000" spd="-100000" fill="hold"/>
                                        <p:tgtEl>
                                          <p:spTgt spid="335"/>
                                        </p:tgtEl>
                                        <p:attrNameLst>
                                          <p:attrName>ppt_x</p:attrName>
                                          <p:attrName>ppt_y</p:attrName>
                                        </p:attrNameLst>
                                      </p:cBhvr>
                                      <p:rCtr x="-1430" y="-45"/>
                                    </p:animMotion>
                                  </p:childTnLst>
                                </p:cTn>
                              </p:par>
                              <p:par>
                                <p:cTn id="115" presetID="10" presetClass="entr" presetSubtype="0" fill="hold" nodeType="withEffect">
                                  <p:stCondLst>
                                    <p:cond delay="750"/>
                                  </p:stCondLst>
                                  <p:childTnLst>
                                    <p:set>
                                      <p:cBhvr>
                                        <p:cTn id="116" dur="1" fill="hold">
                                          <p:stCondLst>
                                            <p:cond delay="0"/>
                                          </p:stCondLst>
                                        </p:cTn>
                                        <p:tgtEl>
                                          <p:spTgt spid="268"/>
                                        </p:tgtEl>
                                        <p:attrNameLst>
                                          <p:attrName>style.visibility</p:attrName>
                                        </p:attrNameLst>
                                      </p:cBhvr>
                                      <p:to>
                                        <p:strVal val="visible"/>
                                      </p:to>
                                    </p:set>
                                    <p:animEffect transition="in" filter="fade">
                                      <p:cBhvr>
                                        <p:cTn id="117" dur="500"/>
                                        <p:tgtEl>
                                          <p:spTgt spid="268"/>
                                        </p:tgtEl>
                                      </p:cBhvr>
                                    </p:animEffect>
                                  </p:childTnLst>
                                </p:cTn>
                              </p:par>
                              <p:par>
                                <p:cTn id="118" presetID="42" presetClass="path" presetSubtype="0" decel="100000" fill="hold" nodeType="withEffect">
                                  <p:stCondLst>
                                    <p:cond delay="750"/>
                                  </p:stCondLst>
                                  <p:childTnLst>
                                    <p:animMotion origin="layout" path="M -4.4677E-6 -3.9537E-6 L -0.02859 -0.00068 " pathEditMode="relative" rAng="0" ptsTypes="AA">
                                      <p:cBhvr>
                                        <p:cTn id="119" dur="1000" spd="-100000" fill="hold"/>
                                        <p:tgtEl>
                                          <p:spTgt spid="268"/>
                                        </p:tgtEl>
                                        <p:attrNameLst>
                                          <p:attrName>ppt_x</p:attrName>
                                          <p:attrName>ppt_y</p:attrName>
                                        </p:attrNameLst>
                                      </p:cBhvr>
                                      <p:rCtr x="-1430" y="-45"/>
                                    </p:animMotion>
                                  </p:childTnLst>
                                </p:cTn>
                              </p:par>
                              <p:par>
                                <p:cTn id="120" presetID="10" presetClass="entr" presetSubtype="0" fill="hold" nodeType="withEffect">
                                  <p:stCondLst>
                                    <p:cond delay="750"/>
                                  </p:stCondLst>
                                  <p:childTnLst>
                                    <p:set>
                                      <p:cBhvr>
                                        <p:cTn id="121" dur="1" fill="hold">
                                          <p:stCondLst>
                                            <p:cond delay="0"/>
                                          </p:stCondLst>
                                        </p:cTn>
                                        <p:tgtEl>
                                          <p:spTgt spid="257"/>
                                        </p:tgtEl>
                                        <p:attrNameLst>
                                          <p:attrName>style.visibility</p:attrName>
                                        </p:attrNameLst>
                                      </p:cBhvr>
                                      <p:to>
                                        <p:strVal val="visible"/>
                                      </p:to>
                                    </p:set>
                                    <p:animEffect transition="in" filter="fade">
                                      <p:cBhvr>
                                        <p:cTn id="122" dur="500"/>
                                        <p:tgtEl>
                                          <p:spTgt spid="257"/>
                                        </p:tgtEl>
                                      </p:cBhvr>
                                    </p:animEffect>
                                  </p:childTnLst>
                                </p:cTn>
                              </p:par>
                              <p:par>
                                <p:cTn id="123" presetID="42" presetClass="path" presetSubtype="0" decel="100000" fill="hold" nodeType="withEffect">
                                  <p:stCondLst>
                                    <p:cond delay="750"/>
                                  </p:stCondLst>
                                  <p:childTnLst>
                                    <p:animMotion origin="layout" path="M -4.4677E-6 -3.9537E-6 L -0.02859 -0.00068 " pathEditMode="relative" rAng="0" ptsTypes="AA">
                                      <p:cBhvr>
                                        <p:cTn id="124" dur="1000" spd="-100000" fill="hold"/>
                                        <p:tgtEl>
                                          <p:spTgt spid="257"/>
                                        </p:tgtEl>
                                        <p:attrNameLst>
                                          <p:attrName>ppt_x</p:attrName>
                                          <p:attrName>ppt_y</p:attrName>
                                        </p:attrNameLst>
                                      </p:cBhvr>
                                      <p:rCtr x="-1430" y="-45"/>
                                    </p:animMotion>
                                  </p:childTnLst>
                                </p:cTn>
                              </p:par>
                              <p:par>
                                <p:cTn id="125" presetID="10" presetClass="entr" presetSubtype="0" fill="hold" nodeType="withEffect">
                                  <p:stCondLst>
                                    <p:cond delay="750"/>
                                  </p:stCondLst>
                                  <p:childTnLst>
                                    <p:set>
                                      <p:cBhvr>
                                        <p:cTn id="126" dur="1" fill="hold">
                                          <p:stCondLst>
                                            <p:cond delay="0"/>
                                          </p:stCondLst>
                                        </p:cTn>
                                        <p:tgtEl>
                                          <p:spTgt spid="273"/>
                                        </p:tgtEl>
                                        <p:attrNameLst>
                                          <p:attrName>style.visibility</p:attrName>
                                        </p:attrNameLst>
                                      </p:cBhvr>
                                      <p:to>
                                        <p:strVal val="visible"/>
                                      </p:to>
                                    </p:set>
                                    <p:animEffect transition="in" filter="fade">
                                      <p:cBhvr>
                                        <p:cTn id="127" dur="500"/>
                                        <p:tgtEl>
                                          <p:spTgt spid="273"/>
                                        </p:tgtEl>
                                      </p:cBhvr>
                                    </p:animEffect>
                                  </p:childTnLst>
                                </p:cTn>
                              </p:par>
                              <p:par>
                                <p:cTn id="128" presetID="42" presetClass="path" presetSubtype="0" decel="100000" fill="hold" nodeType="withEffect">
                                  <p:stCondLst>
                                    <p:cond delay="750"/>
                                  </p:stCondLst>
                                  <p:childTnLst>
                                    <p:animMotion origin="layout" path="M -4.4677E-6 -3.9537E-6 L -0.02859 -0.00068 " pathEditMode="relative" rAng="0" ptsTypes="AA">
                                      <p:cBhvr>
                                        <p:cTn id="129" dur="1000" spd="-100000" fill="hold"/>
                                        <p:tgtEl>
                                          <p:spTgt spid="273"/>
                                        </p:tgtEl>
                                        <p:attrNameLst>
                                          <p:attrName>ppt_x</p:attrName>
                                          <p:attrName>ppt_y</p:attrName>
                                        </p:attrNameLst>
                                      </p:cBhvr>
                                      <p:rCtr x="-1430" y="-45"/>
                                    </p:animMotion>
                                  </p:childTnLst>
                                </p:cTn>
                              </p:par>
                              <p:par>
                                <p:cTn id="130" presetID="10" presetClass="entr" presetSubtype="0" fill="hold" nodeType="withEffect">
                                  <p:stCondLst>
                                    <p:cond delay="750"/>
                                  </p:stCondLst>
                                  <p:childTnLst>
                                    <p:set>
                                      <p:cBhvr>
                                        <p:cTn id="131" dur="1" fill="hold">
                                          <p:stCondLst>
                                            <p:cond delay="0"/>
                                          </p:stCondLst>
                                        </p:cTn>
                                        <p:tgtEl>
                                          <p:spTgt spid="321"/>
                                        </p:tgtEl>
                                        <p:attrNameLst>
                                          <p:attrName>style.visibility</p:attrName>
                                        </p:attrNameLst>
                                      </p:cBhvr>
                                      <p:to>
                                        <p:strVal val="visible"/>
                                      </p:to>
                                    </p:set>
                                    <p:animEffect transition="in" filter="fade">
                                      <p:cBhvr>
                                        <p:cTn id="132" dur="500"/>
                                        <p:tgtEl>
                                          <p:spTgt spid="321"/>
                                        </p:tgtEl>
                                      </p:cBhvr>
                                    </p:animEffect>
                                  </p:childTnLst>
                                </p:cTn>
                              </p:par>
                              <p:par>
                                <p:cTn id="133" presetID="42" presetClass="path" presetSubtype="0" decel="100000" fill="hold" nodeType="withEffect">
                                  <p:stCondLst>
                                    <p:cond delay="750"/>
                                  </p:stCondLst>
                                  <p:childTnLst>
                                    <p:animMotion origin="layout" path="M -4.4677E-6 -3.9537E-6 L -0.02859 -0.00068 " pathEditMode="relative" rAng="0" ptsTypes="AA">
                                      <p:cBhvr>
                                        <p:cTn id="134" dur="1000" spd="-100000" fill="hold"/>
                                        <p:tgtEl>
                                          <p:spTgt spid="321"/>
                                        </p:tgtEl>
                                        <p:attrNameLst>
                                          <p:attrName>ppt_x</p:attrName>
                                          <p:attrName>ppt_y</p:attrName>
                                        </p:attrNameLst>
                                      </p:cBhvr>
                                      <p:rCtr x="-1430" y="-45"/>
                                    </p:animMotion>
                                  </p:childTnLst>
                                </p:cTn>
                              </p:par>
                              <p:par>
                                <p:cTn id="135" presetID="10" presetClass="entr" presetSubtype="0" fill="hold" nodeType="withEffect">
                                  <p:stCondLst>
                                    <p:cond delay="750"/>
                                  </p:stCondLst>
                                  <p:childTnLst>
                                    <p:set>
                                      <p:cBhvr>
                                        <p:cTn id="136" dur="1" fill="hold">
                                          <p:stCondLst>
                                            <p:cond delay="0"/>
                                          </p:stCondLst>
                                        </p:cTn>
                                        <p:tgtEl>
                                          <p:spTgt spid="282"/>
                                        </p:tgtEl>
                                        <p:attrNameLst>
                                          <p:attrName>style.visibility</p:attrName>
                                        </p:attrNameLst>
                                      </p:cBhvr>
                                      <p:to>
                                        <p:strVal val="visible"/>
                                      </p:to>
                                    </p:set>
                                    <p:animEffect transition="in" filter="fade">
                                      <p:cBhvr>
                                        <p:cTn id="137" dur="500"/>
                                        <p:tgtEl>
                                          <p:spTgt spid="282"/>
                                        </p:tgtEl>
                                      </p:cBhvr>
                                    </p:animEffect>
                                  </p:childTnLst>
                                </p:cTn>
                              </p:par>
                              <p:par>
                                <p:cTn id="138" presetID="42" presetClass="path" presetSubtype="0" decel="100000" fill="hold" nodeType="withEffect">
                                  <p:stCondLst>
                                    <p:cond delay="750"/>
                                  </p:stCondLst>
                                  <p:childTnLst>
                                    <p:animMotion origin="layout" path="M -4.4677E-6 -3.9537E-6 L -0.02859 -0.00068 " pathEditMode="relative" rAng="0" ptsTypes="AA">
                                      <p:cBhvr>
                                        <p:cTn id="139" dur="1000" spd="-100000" fill="hold"/>
                                        <p:tgtEl>
                                          <p:spTgt spid="282"/>
                                        </p:tgtEl>
                                        <p:attrNameLst>
                                          <p:attrName>ppt_x</p:attrName>
                                          <p:attrName>ppt_y</p:attrName>
                                        </p:attrNameLst>
                                      </p:cBhvr>
                                      <p:rCtr x="-1430" y="-45"/>
                                    </p:animMotion>
                                  </p:childTnLst>
                                </p:cTn>
                              </p:par>
                              <p:par>
                                <p:cTn id="140" presetID="10" presetClass="entr" presetSubtype="0" fill="hold" nodeType="withEffect">
                                  <p:stCondLst>
                                    <p:cond delay="750"/>
                                  </p:stCondLst>
                                  <p:childTnLst>
                                    <p:set>
                                      <p:cBhvr>
                                        <p:cTn id="141" dur="1" fill="hold">
                                          <p:stCondLst>
                                            <p:cond delay="0"/>
                                          </p:stCondLst>
                                        </p:cTn>
                                        <p:tgtEl>
                                          <p:spTgt spid="254"/>
                                        </p:tgtEl>
                                        <p:attrNameLst>
                                          <p:attrName>style.visibility</p:attrName>
                                        </p:attrNameLst>
                                      </p:cBhvr>
                                      <p:to>
                                        <p:strVal val="visible"/>
                                      </p:to>
                                    </p:set>
                                    <p:animEffect transition="in" filter="fade">
                                      <p:cBhvr>
                                        <p:cTn id="142" dur="500"/>
                                        <p:tgtEl>
                                          <p:spTgt spid="254"/>
                                        </p:tgtEl>
                                      </p:cBhvr>
                                    </p:animEffect>
                                  </p:childTnLst>
                                </p:cTn>
                              </p:par>
                              <p:par>
                                <p:cTn id="143" presetID="42" presetClass="path" presetSubtype="0" decel="100000" fill="hold" nodeType="withEffect">
                                  <p:stCondLst>
                                    <p:cond delay="750"/>
                                  </p:stCondLst>
                                  <p:childTnLst>
                                    <p:animMotion origin="layout" path="M -4.4677E-6 -3.9537E-6 L -0.02859 -0.00068 " pathEditMode="relative" rAng="0" ptsTypes="AA">
                                      <p:cBhvr>
                                        <p:cTn id="144" dur="1000" spd="-100000" fill="hold"/>
                                        <p:tgtEl>
                                          <p:spTgt spid="254"/>
                                        </p:tgtEl>
                                        <p:attrNameLst>
                                          <p:attrName>ppt_x</p:attrName>
                                          <p:attrName>ppt_y</p:attrName>
                                        </p:attrNameLst>
                                      </p:cBhvr>
                                      <p:rCtr x="-1430" y="-45"/>
                                    </p:animMotion>
                                  </p:childTnLst>
                                </p:cTn>
                              </p:par>
                              <p:par>
                                <p:cTn id="145" presetID="10" presetClass="entr" presetSubtype="0" fill="hold" nodeType="withEffect">
                                  <p:stCondLst>
                                    <p:cond delay="1000"/>
                                  </p:stCondLst>
                                  <p:childTnLst>
                                    <p:set>
                                      <p:cBhvr>
                                        <p:cTn id="146" dur="1" fill="hold">
                                          <p:stCondLst>
                                            <p:cond delay="0"/>
                                          </p:stCondLst>
                                        </p:cTn>
                                        <p:tgtEl>
                                          <p:spTgt spid="320"/>
                                        </p:tgtEl>
                                        <p:attrNameLst>
                                          <p:attrName>style.visibility</p:attrName>
                                        </p:attrNameLst>
                                      </p:cBhvr>
                                      <p:to>
                                        <p:strVal val="visible"/>
                                      </p:to>
                                    </p:set>
                                    <p:animEffect transition="in" filter="fade">
                                      <p:cBhvr>
                                        <p:cTn id="147" dur="500"/>
                                        <p:tgtEl>
                                          <p:spTgt spid="320"/>
                                        </p:tgtEl>
                                      </p:cBhvr>
                                    </p:animEffect>
                                  </p:childTnLst>
                                </p:cTn>
                              </p:par>
                              <p:par>
                                <p:cTn id="148" presetID="42" presetClass="path" presetSubtype="0" decel="100000" fill="hold" nodeType="withEffect">
                                  <p:stCondLst>
                                    <p:cond delay="1000"/>
                                  </p:stCondLst>
                                  <p:childTnLst>
                                    <p:animMotion origin="layout" path="M -4.4677E-6 -3.9537E-6 L -0.02859 -0.00068 " pathEditMode="relative" rAng="0" ptsTypes="AA">
                                      <p:cBhvr>
                                        <p:cTn id="149" dur="1000" spd="-100000" fill="hold"/>
                                        <p:tgtEl>
                                          <p:spTgt spid="320"/>
                                        </p:tgtEl>
                                        <p:attrNameLst>
                                          <p:attrName>ppt_x</p:attrName>
                                          <p:attrName>ppt_y</p:attrName>
                                        </p:attrNameLst>
                                      </p:cBhvr>
                                      <p:rCtr x="-1430" y="-45"/>
                                    </p:animMotion>
                                  </p:childTnLst>
                                </p:cTn>
                              </p:par>
                              <p:par>
                                <p:cTn id="150" presetID="10" presetClass="entr" presetSubtype="0" fill="hold" nodeType="withEffect">
                                  <p:stCondLst>
                                    <p:cond delay="1000"/>
                                  </p:stCondLst>
                                  <p:childTnLst>
                                    <p:set>
                                      <p:cBhvr>
                                        <p:cTn id="151" dur="1" fill="hold">
                                          <p:stCondLst>
                                            <p:cond delay="0"/>
                                          </p:stCondLst>
                                        </p:cTn>
                                        <p:tgtEl>
                                          <p:spTgt spid="330"/>
                                        </p:tgtEl>
                                        <p:attrNameLst>
                                          <p:attrName>style.visibility</p:attrName>
                                        </p:attrNameLst>
                                      </p:cBhvr>
                                      <p:to>
                                        <p:strVal val="visible"/>
                                      </p:to>
                                    </p:set>
                                    <p:animEffect transition="in" filter="fade">
                                      <p:cBhvr>
                                        <p:cTn id="152" dur="500"/>
                                        <p:tgtEl>
                                          <p:spTgt spid="330"/>
                                        </p:tgtEl>
                                      </p:cBhvr>
                                    </p:animEffect>
                                  </p:childTnLst>
                                </p:cTn>
                              </p:par>
                              <p:par>
                                <p:cTn id="153" presetID="42" presetClass="path" presetSubtype="0" decel="100000" fill="hold" nodeType="withEffect">
                                  <p:stCondLst>
                                    <p:cond delay="1000"/>
                                  </p:stCondLst>
                                  <p:childTnLst>
                                    <p:animMotion origin="layout" path="M -4.4677E-6 -3.9537E-6 L -0.02859 -0.00068 " pathEditMode="relative" rAng="0" ptsTypes="AA">
                                      <p:cBhvr>
                                        <p:cTn id="154" dur="1000" spd="-100000" fill="hold"/>
                                        <p:tgtEl>
                                          <p:spTgt spid="330"/>
                                        </p:tgtEl>
                                        <p:attrNameLst>
                                          <p:attrName>ppt_x</p:attrName>
                                          <p:attrName>ppt_y</p:attrName>
                                        </p:attrNameLst>
                                      </p:cBhvr>
                                      <p:rCtr x="-1430" y="-45"/>
                                    </p:animMotion>
                                  </p:childTnLst>
                                </p:cTn>
                              </p:par>
                              <p:par>
                                <p:cTn id="155" presetID="10" presetClass="entr" presetSubtype="0" fill="hold" nodeType="withEffect">
                                  <p:stCondLst>
                                    <p:cond delay="1000"/>
                                  </p:stCondLst>
                                  <p:childTnLst>
                                    <p:set>
                                      <p:cBhvr>
                                        <p:cTn id="156" dur="1" fill="hold">
                                          <p:stCondLst>
                                            <p:cond delay="0"/>
                                          </p:stCondLst>
                                        </p:cTn>
                                        <p:tgtEl>
                                          <p:spTgt spid="325"/>
                                        </p:tgtEl>
                                        <p:attrNameLst>
                                          <p:attrName>style.visibility</p:attrName>
                                        </p:attrNameLst>
                                      </p:cBhvr>
                                      <p:to>
                                        <p:strVal val="visible"/>
                                      </p:to>
                                    </p:set>
                                    <p:animEffect transition="in" filter="fade">
                                      <p:cBhvr>
                                        <p:cTn id="157" dur="500"/>
                                        <p:tgtEl>
                                          <p:spTgt spid="325"/>
                                        </p:tgtEl>
                                      </p:cBhvr>
                                    </p:animEffect>
                                  </p:childTnLst>
                                </p:cTn>
                              </p:par>
                              <p:par>
                                <p:cTn id="158" presetID="42" presetClass="path" presetSubtype="0" decel="100000" fill="hold" nodeType="withEffect">
                                  <p:stCondLst>
                                    <p:cond delay="1000"/>
                                  </p:stCondLst>
                                  <p:childTnLst>
                                    <p:animMotion origin="layout" path="M -4.4677E-6 -3.9537E-6 L -0.02859 -0.00068 " pathEditMode="relative" rAng="0" ptsTypes="AA">
                                      <p:cBhvr>
                                        <p:cTn id="159" dur="1000" spd="-100000" fill="hold"/>
                                        <p:tgtEl>
                                          <p:spTgt spid="325"/>
                                        </p:tgtEl>
                                        <p:attrNameLst>
                                          <p:attrName>ppt_x</p:attrName>
                                          <p:attrName>ppt_y</p:attrName>
                                        </p:attrNameLst>
                                      </p:cBhvr>
                                      <p:rCtr x="-1430" y="-45"/>
                                    </p:animMotion>
                                  </p:childTnLst>
                                </p:cTn>
                              </p:par>
                              <p:par>
                                <p:cTn id="160" presetID="10" presetClass="entr" presetSubtype="0" fill="hold" nodeType="withEffect">
                                  <p:stCondLst>
                                    <p:cond delay="1000"/>
                                  </p:stCondLst>
                                  <p:childTnLst>
                                    <p:set>
                                      <p:cBhvr>
                                        <p:cTn id="161" dur="1" fill="hold">
                                          <p:stCondLst>
                                            <p:cond delay="0"/>
                                          </p:stCondLst>
                                        </p:cTn>
                                        <p:tgtEl>
                                          <p:spTgt spid="329"/>
                                        </p:tgtEl>
                                        <p:attrNameLst>
                                          <p:attrName>style.visibility</p:attrName>
                                        </p:attrNameLst>
                                      </p:cBhvr>
                                      <p:to>
                                        <p:strVal val="visible"/>
                                      </p:to>
                                    </p:set>
                                    <p:animEffect transition="in" filter="fade">
                                      <p:cBhvr>
                                        <p:cTn id="162" dur="500"/>
                                        <p:tgtEl>
                                          <p:spTgt spid="329"/>
                                        </p:tgtEl>
                                      </p:cBhvr>
                                    </p:animEffect>
                                  </p:childTnLst>
                                </p:cTn>
                              </p:par>
                              <p:par>
                                <p:cTn id="163" presetID="42" presetClass="path" presetSubtype="0" decel="100000" fill="hold" nodeType="withEffect">
                                  <p:stCondLst>
                                    <p:cond delay="1000"/>
                                  </p:stCondLst>
                                  <p:childTnLst>
                                    <p:animMotion origin="layout" path="M -4.4677E-6 -3.9537E-6 L -0.02859 -0.00068 " pathEditMode="relative" rAng="0" ptsTypes="AA">
                                      <p:cBhvr>
                                        <p:cTn id="164" dur="1000" spd="-100000" fill="hold"/>
                                        <p:tgtEl>
                                          <p:spTgt spid="329"/>
                                        </p:tgtEl>
                                        <p:attrNameLst>
                                          <p:attrName>ppt_x</p:attrName>
                                          <p:attrName>ppt_y</p:attrName>
                                        </p:attrNameLst>
                                      </p:cBhvr>
                                      <p:rCtr x="-1430" y="-45"/>
                                    </p:animMotion>
                                  </p:childTnLst>
                                </p:cTn>
                              </p:par>
                              <p:par>
                                <p:cTn id="165" presetID="10" presetClass="entr" presetSubtype="0" fill="hold" nodeType="withEffect">
                                  <p:stCondLst>
                                    <p:cond delay="1000"/>
                                  </p:stCondLst>
                                  <p:childTnLst>
                                    <p:set>
                                      <p:cBhvr>
                                        <p:cTn id="166" dur="1" fill="hold">
                                          <p:stCondLst>
                                            <p:cond delay="0"/>
                                          </p:stCondLst>
                                        </p:cTn>
                                        <p:tgtEl>
                                          <p:spTgt spid="307"/>
                                        </p:tgtEl>
                                        <p:attrNameLst>
                                          <p:attrName>style.visibility</p:attrName>
                                        </p:attrNameLst>
                                      </p:cBhvr>
                                      <p:to>
                                        <p:strVal val="visible"/>
                                      </p:to>
                                    </p:set>
                                    <p:animEffect transition="in" filter="fade">
                                      <p:cBhvr>
                                        <p:cTn id="167" dur="500"/>
                                        <p:tgtEl>
                                          <p:spTgt spid="307"/>
                                        </p:tgtEl>
                                      </p:cBhvr>
                                    </p:animEffect>
                                  </p:childTnLst>
                                </p:cTn>
                              </p:par>
                              <p:par>
                                <p:cTn id="168" presetID="42" presetClass="path" presetSubtype="0" decel="100000" fill="hold" nodeType="withEffect">
                                  <p:stCondLst>
                                    <p:cond delay="1000"/>
                                  </p:stCondLst>
                                  <p:childTnLst>
                                    <p:animMotion origin="layout" path="M -4.4677E-6 -3.9537E-6 L -0.02859 -0.00068 " pathEditMode="relative" rAng="0" ptsTypes="AA">
                                      <p:cBhvr>
                                        <p:cTn id="169" dur="1000" spd="-100000" fill="hold"/>
                                        <p:tgtEl>
                                          <p:spTgt spid="307"/>
                                        </p:tgtEl>
                                        <p:attrNameLst>
                                          <p:attrName>ppt_x</p:attrName>
                                          <p:attrName>ppt_y</p:attrName>
                                        </p:attrNameLst>
                                      </p:cBhvr>
                                      <p:rCtr x="-1430" y="-45"/>
                                    </p:animMotion>
                                  </p:childTnLst>
                                </p:cTn>
                              </p:par>
                              <p:par>
                                <p:cTn id="170" presetID="10" presetClass="entr" presetSubtype="0" fill="hold" nodeType="withEffect">
                                  <p:stCondLst>
                                    <p:cond delay="1000"/>
                                  </p:stCondLst>
                                  <p:childTnLst>
                                    <p:set>
                                      <p:cBhvr>
                                        <p:cTn id="171" dur="1" fill="hold">
                                          <p:stCondLst>
                                            <p:cond delay="0"/>
                                          </p:stCondLst>
                                        </p:cTn>
                                        <p:tgtEl>
                                          <p:spTgt spid="301"/>
                                        </p:tgtEl>
                                        <p:attrNameLst>
                                          <p:attrName>style.visibility</p:attrName>
                                        </p:attrNameLst>
                                      </p:cBhvr>
                                      <p:to>
                                        <p:strVal val="visible"/>
                                      </p:to>
                                    </p:set>
                                    <p:animEffect transition="in" filter="fade">
                                      <p:cBhvr>
                                        <p:cTn id="172" dur="500"/>
                                        <p:tgtEl>
                                          <p:spTgt spid="301"/>
                                        </p:tgtEl>
                                      </p:cBhvr>
                                    </p:animEffect>
                                  </p:childTnLst>
                                </p:cTn>
                              </p:par>
                              <p:par>
                                <p:cTn id="173" presetID="42" presetClass="path" presetSubtype="0" decel="100000" fill="hold" nodeType="withEffect">
                                  <p:stCondLst>
                                    <p:cond delay="1000"/>
                                  </p:stCondLst>
                                  <p:childTnLst>
                                    <p:animMotion origin="layout" path="M -4.4677E-6 -3.9537E-6 L -0.02859 -0.00068 " pathEditMode="relative" rAng="0" ptsTypes="AA">
                                      <p:cBhvr>
                                        <p:cTn id="174" dur="1000" spd="-100000" fill="hold"/>
                                        <p:tgtEl>
                                          <p:spTgt spid="301"/>
                                        </p:tgtEl>
                                        <p:attrNameLst>
                                          <p:attrName>ppt_x</p:attrName>
                                          <p:attrName>ppt_y</p:attrName>
                                        </p:attrNameLst>
                                      </p:cBhvr>
                                      <p:rCtr x="-1430" y="-45"/>
                                    </p:animMotion>
                                  </p:childTnLst>
                                </p:cTn>
                              </p:par>
                              <p:par>
                                <p:cTn id="175" presetID="10" presetClass="entr" presetSubtype="0" fill="hold" nodeType="withEffect">
                                  <p:stCondLst>
                                    <p:cond delay="1000"/>
                                  </p:stCondLst>
                                  <p:childTnLst>
                                    <p:set>
                                      <p:cBhvr>
                                        <p:cTn id="176" dur="1" fill="hold">
                                          <p:stCondLst>
                                            <p:cond delay="0"/>
                                          </p:stCondLst>
                                        </p:cTn>
                                        <p:tgtEl>
                                          <p:spTgt spid="332"/>
                                        </p:tgtEl>
                                        <p:attrNameLst>
                                          <p:attrName>style.visibility</p:attrName>
                                        </p:attrNameLst>
                                      </p:cBhvr>
                                      <p:to>
                                        <p:strVal val="visible"/>
                                      </p:to>
                                    </p:set>
                                    <p:animEffect transition="in" filter="fade">
                                      <p:cBhvr>
                                        <p:cTn id="177" dur="500"/>
                                        <p:tgtEl>
                                          <p:spTgt spid="332"/>
                                        </p:tgtEl>
                                      </p:cBhvr>
                                    </p:animEffect>
                                  </p:childTnLst>
                                </p:cTn>
                              </p:par>
                              <p:par>
                                <p:cTn id="178" presetID="42" presetClass="path" presetSubtype="0" decel="100000" fill="hold" nodeType="withEffect">
                                  <p:stCondLst>
                                    <p:cond delay="1000"/>
                                  </p:stCondLst>
                                  <p:childTnLst>
                                    <p:animMotion origin="layout" path="M -4.4677E-6 -3.9537E-6 L -0.02859 -0.00068 " pathEditMode="relative" rAng="0" ptsTypes="AA">
                                      <p:cBhvr>
                                        <p:cTn id="179" dur="1000" spd="-100000" fill="hold"/>
                                        <p:tgtEl>
                                          <p:spTgt spid="332"/>
                                        </p:tgtEl>
                                        <p:attrNameLst>
                                          <p:attrName>ppt_x</p:attrName>
                                          <p:attrName>ppt_y</p:attrName>
                                        </p:attrNameLst>
                                      </p:cBhvr>
                                      <p:rCtr x="-1430" y="-45"/>
                                    </p:animMotion>
                                  </p:childTnLst>
                                </p:cTn>
                              </p:par>
                              <p:par>
                                <p:cTn id="180" presetID="10" presetClass="entr" presetSubtype="0" fill="hold" nodeType="withEffect">
                                  <p:stCondLst>
                                    <p:cond delay="1000"/>
                                  </p:stCondLst>
                                  <p:childTnLst>
                                    <p:set>
                                      <p:cBhvr>
                                        <p:cTn id="181" dur="1" fill="hold">
                                          <p:stCondLst>
                                            <p:cond delay="0"/>
                                          </p:stCondLst>
                                        </p:cTn>
                                        <p:tgtEl>
                                          <p:spTgt spid="326"/>
                                        </p:tgtEl>
                                        <p:attrNameLst>
                                          <p:attrName>style.visibility</p:attrName>
                                        </p:attrNameLst>
                                      </p:cBhvr>
                                      <p:to>
                                        <p:strVal val="visible"/>
                                      </p:to>
                                    </p:set>
                                    <p:animEffect transition="in" filter="fade">
                                      <p:cBhvr>
                                        <p:cTn id="182" dur="500"/>
                                        <p:tgtEl>
                                          <p:spTgt spid="326"/>
                                        </p:tgtEl>
                                      </p:cBhvr>
                                    </p:animEffect>
                                  </p:childTnLst>
                                </p:cTn>
                              </p:par>
                              <p:par>
                                <p:cTn id="183" presetID="42" presetClass="path" presetSubtype="0" decel="100000" fill="hold" nodeType="withEffect">
                                  <p:stCondLst>
                                    <p:cond delay="1000"/>
                                  </p:stCondLst>
                                  <p:childTnLst>
                                    <p:animMotion origin="layout" path="M -4.4677E-6 -3.9537E-6 L -0.02859 -0.00068 " pathEditMode="relative" rAng="0" ptsTypes="AA">
                                      <p:cBhvr>
                                        <p:cTn id="184" dur="1000" spd="-100000" fill="hold"/>
                                        <p:tgtEl>
                                          <p:spTgt spid="326"/>
                                        </p:tgtEl>
                                        <p:attrNameLst>
                                          <p:attrName>ppt_x</p:attrName>
                                          <p:attrName>ppt_y</p:attrName>
                                        </p:attrNameLst>
                                      </p:cBhvr>
                                      <p:rCtr x="-1430"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p:bldP spid="7" grpId="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TS-FY17-Series-Template" id="{6F2FF151-8531-46B0-9C44-88B749258C49}" vid="{66EC7A5A-966D-422E-BC06-76ED707B39C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TS-FY17-Series-Template" id="{6F2FF151-8531-46B0-9C44-88B749258C49}" vid="{A9044C5F-0B45-4B80-A656-5B7D54F3DC5C}"/>
    </a:ext>
  </a:extLst>
</a:theme>
</file>

<file path=ppt/theme/theme3.xml><?xml version="1.0" encoding="utf-8"?>
<a:theme xmlns:a="http://schemas.openxmlformats.org/drawingml/2006/main" name="1_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750A99CB-C201-4AC0-83E3-D27190A82074}" vid="{ACAB9C74-80B6-439E-ADE9-F57FD616B89F}"/>
    </a:ext>
  </a:extLst>
</a:theme>
</file>

<file path=ppt/theme/theme4.xml><?xml version="1.0" encoding="utf-8"?>
<a:theme xmlns:a="http://schemas.openxmlformats.org/drawingml/2006/main" name="2_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750A99CB-C201-4AC0-83E3-D27190A82074}" vid="{ACAB9C74-80B6-439E-ADE9-F57FD616B89F}"/>
    </a:ext>
  </a:extLst>
</a:theme>
</file>

<file path=ppt/theme/theme5.xml><?xml version="1.0" encoding="utf-8"?>
<a:theme xmlns:a="http://schemas.openxmlformats.org/drawingml/2006/main" name="1_6-50001_WPC 2016 Breakout Template_Dark">
  <a:themeElements>
    <a:clrScheme name="WPC Dark">
      <a:dk1>
        <a:srgbClr val="505050"/>
      </a:dk1>
      <a:lt1>
        <a:srgbClr val="FFFFFF"/>
      </a:lt1>
      <a:dk2>
        <a:srgbClr val="5C2D91"/>
      </a:dk2>
      <a:lt2>
        <a:srgbClr val="EAEAEA"/>
      </a:lt2>
      <a:accent1>
        <a:srgbClr val="5C2D91"/>
      </a:accent1>
      <a:accent2>
        <a:srgbClr val="002050"/>
      </a:accent2>
      <a:accent3>
        <a:srgbClr val="0078D7"/>
      </a:accent3>
      <a:accent4>
        <a:srgbClr val="32145A"/>
      </a:accent4>
      <a:accent5>
        <a:srgbClr val="B4009E"/>
      </a:accent5>
      <a:accent6>
        <a:srgbClr val="EAEAEA"/>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750A99CB-C201-4AC0-83E3-D27190A82074}" vid="{B5BB59EF-344C-4E35-A600-D06E7E17FAFD}"/>
    </a:ext>
  </a:extLst>
</a:theme>
</file>

<file path=ppt/theme/theme6.xml><?xml version="1.0" encoding="utf-8"?>
<a:theme xmlns:a="http://schemas.openxmlformats.org/drawingml/2006/main" name="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7.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D57C825D-88C0-4D5C-9EB0-698000DB3211}" vid="{7A93A737-657E-480E-9E6E-722918DBBA5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77279579A0454B857F5303129CCB60" ma:contentTypeVersion="4" ma:contentTypeDescription="Create a new document." ma:contentTypeScope="" ma:versionID="182caf5a2de310c7b894f3ebd0cf3205">
  <xsd:schema xmlns:xsd="http://www.w3.org/2001/XMLSchema" xmlns:xs="http://www.w3.org/2001/XMLSchema" xmlns:p="http://schemas.microsoft.com/office/2006/metadata/properties" xmlns:ns2="4a531b04-6090-4f07-81d2-e7d9285f981d" targetNamespace="http://schemas.microsoft.com/office/2006/metadata/properties" ma:root="true" ma:fieldsID="b7c562f2df7134a4b91f92869e819523" ns2:_="">
    <xsd:import namespace="4a531b04-6090-4f07-81d2-e7d9285f981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31b04-6090-4f07-81d2-e7d9285f981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4a531b04-6090-4f07-81d2-e7d9285f981d"/>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48725B24-997F-4710-9894-86BF144267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531b04-6090-4f07-81d2-e7d9285f98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WTS-FY17-Series-Template</Template>
  <TotalTime>367</TotalTime>
  <Words>8759</Words>
  <Application>Microsoft Office PowerPoint</Application>
  <PresentationFormat>Custom</PresentationFormat>
  <Paragraphs>960</Paragraphs>
  <Slides>42</Slides>
  <Notes>34</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42</vt:i4>
      </vt:variant>
    </vt:vector>
  </HeadingPairs>
  <TitlesOfParts>
    <vt:vector size="63" baseType="lpstr">
      <vt:lpstr>ＭＳ Ｐゴシック</vt:lpstr>
      <vt:lpstr>Arial</vt:lpstr>
      <vt:lpstr>Arial Unicode MS</vt:lpstr>
      <vt:lpstr>Avenir LT Pro 45 Book</vt:lpstr>
      <vt:lpstr>Calibri</vt:lpstr>
      <vt:lpstr>Consolas</vt:lpstr>
      <vt:lpstr>Segoe UI</vt:lpstr>
      <vt:lpstr>Segoe UI Black</vt:lpstr>
      <vt:lpstr>Segoe UI Light</vt:lpstr>
      <vt:lpstr>Segoe UI Semibold</vt:lpstr>
      <vt:lpstr>Segoe UI Semilight</vt:lpstr>
      <vt:lpstr>Times New Roman</vt:lpstr>
      <vt:lpstr>Wingdings</vt:lpstr>
      <vt:lpstr>WHITE TEMPLATE</vt:lpstr>
      <vt:lpstr>COLOR TEMPLATE</vt:lpstr>
      <vt:lpstr>1_6-50001_WPC 2016 Breakout Template</vt:lpstr>
      <vt:lpstr>2_6-50001_WPC 2016 Breakout Template</vt:lpstr>
      <vt:lpstr>1_6-50001_WPC 2016 Breakout Template_Dark</vt:lpstr>
      <vt:lpstr>Windows 10 Brand Template 16x9</vt:lpstr>
      <vt:lpstr>6-30537_Envision 2016 Keynote Template</vt:lpstr>
      <vt:lpstr>1_Windows 10 Brand Template 16x9</vt:lpstr>
      <vt:lpstr>Windows Tech Series Series Overview – Value Proposition</vt:lpstr>
      <vt:lpstr>PowerPoint Presentation</vt:lpstr>
      <vt:lpstr>Agenda</vt:lpstr>
      <vt:lpstr>Logistics</vt:lpstr>
      <vt:lpstr>PowerPoint Presentation</vt:lpstr>
      <vt:lpstr>PowerPoint Presentation</vt:lpstr>
      <vt:lpstr>Customers love Windows 10 </vt:lpstr>
      <vt:lpstr>What we are hearing from you!</vt:lpstr>
      <vt:lpstr>PowerPoint Presentation</vt:lpstr>
      <vt:lpstr>PowerPoint Presentation</vt:lpstr>
      <vt:lpstr>This is the year businesses will deploy, act now!</vt:lpstr>
      <vt:lpstr>Windows 10 deployment is easy and fast! </vt:lpstr>
      <vt:lpstr>Windows 10 is your foundation  for services revenue</vt:lpstr>
      <vt:lpstr>Strong opportunities for all types of partners</vt:lpstr>
      <vt:lpstr>PowerPoint Presentation</vt:lpstr>
      <vt:lpstr>PowerPoint Presentation</vt:lpstr>
      <vt:lpstr>Customers told us…  </vt:lpstr>
      <vt:lpstr>PowerPoint Presentation</vt:lpstr>
      <vt:lpstr>Safer and more secure</vt:lpstr>
      <vt:lpstr>Windows Defender Advanced Threat Protection Helps enterprise customers detect, investigate and respond to advanced attacks  and data breaches </vt:lpstr>
      <vt:lpstr>Windows 10 deployment pays for itself in 13 months</vt:lpstr>
      <vt:lpstr>PowerPoint Presentation</vt:lpstr>
      <vt:lpstr>Accelerate the PC Refresh and attach services Windows 10 ROCKS on new devices!</vt:lpstr>
      <vt:lpstr>Develop your Windows 10 Enterprise deployment 2-min pitch</vt:lpstr>
      <vt:lpstr>PowerPoint Presentation</vt:lpstr>
      <vt:lpstr>PowerPoint Presentation</vt:lpstr>
      <vt:lpstr>PowerPoint Presentation</vt:lpstr>
      <vt:lpstr>PowerPoint Presentation</vt:lpstr>
      <vt:lpstr>PowerPoint Presentation</vt:lpstr>
      <vt:lpstr>Windows Enterprise Subscription, Perfect for SMB</vt:lpstr>
      <vt:lpstr>Windows offerings through volume licensing</vt:lpstr>
      <vt:lpstr>Comparing commercial desktop edition features</vt:lpstr>
      <vt:lpstr>PowerPoint Presentation</vt:lpstr>
      <vt:lpstr>Many Windows FY17 partner programs and initiatives</vt:lpstr>
      <vt:lpstr>Accelerate Your Business adds marketing support</vt:lpstr>
      <vt:lpstr>Device Days Plus, the sales training you need  Train resellers on selling Windows 10 Pro devices and how to increase attach rate </vt:lpstr>
      <vt:lpstr>Windows Partner Tech-Series Program, FY17 End-to-end experience (consumption path)</vt:lpstr>
      <vt:lpstr>Windows Accelerate puts Windows 10 Enterprise in customers’ hands to drive adoption</vt:lpstr>
      <vt:lpstr>ProWins program adds device incentives and support</vt:lpstr>
      <vt:lpstr>5 key takeaways from today’s session</vt:lpstr>
      <vt:lpstr>Next steps for you to win with Windows 10</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Tech Series template</dc:title>
  <dc:subject>&lt;Speech title here&gt;</dc:subject>
  <dc:creator>Dave Field</dc:creator>
  <cp:keywords/>
  <dc:description>Template: Maryfj_x000d_
Formatting:_x000d_
Audience Type:</dc:description>
  <cp:lastModifiedBy>Dave Field</cp:lastModifiedBy>
  <cp:revision>18</cp:revision>
  <dcterms:created xsi:type="dcterms:W3CDTF">2016-07-18T17:41:18Z</dcterms:created>
  <dcterms:modified xsi:type="dcterms:W3CDTF">2016-10-26T19:41:34Z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0x0101004277279579A0454B857F5303129CCB60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